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sldIdLst>
    <p:sldId id="256" r:id="rId2"/>
    <p:sldId id="259" r:id="rId3"/>
    <p:sldId id="257" r:id="rId4"/>
    <p:sldId id="260" r:id="rId5"/>
    <p:sldId id="258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2" d="100"/>
          <a:sy n="52" d="100"/>
        </p:scale>
        <p:origin x="751" y="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3406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9253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197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0376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0700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9169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917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0169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2542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294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222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562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5BDE3-9005-42E2-97F7-0F94ADE22801}" type="datetimeFigureOut">
              <a:rPr lang="en-US" smtClean="0"/>
              <a:t>8/23/2021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B4530CB-4DDE-4477-A991-ECF970B0DC6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1904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5E829-7CF4-463A-B34E-B2284A6A0A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PUC Rule 5.100 Workshop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F8DD08-D20C-47C8-AE40-3939A5DEC5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August 24, 2021</a:t>
            </a:r>
          </a:p>
          <a:p>
            <a:endParaRPr lang="en-US" dirty="0"/>
          </a:p>
          <a:p>
            <a:r>
              <a:rPr lang="en-US" dirty="0"/>
              <a:t>Vermont Department of Public Service</a:t>
            </a:r>
          </a:p>
        </p:txBody>
      </p:sp>
    </p:spTree>
    <p:extLst>
      <p:ext uri="{BB962C8B-B14F-4D97-AF65-F5344CB8AC3E}">
        <p14:creationId xmlns:p14="http://schemas.microsoft.com/office/powerpoint/2010/main" val="4082305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EBC54-5B57-409E-94BA-5859FB5CA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365125"/>
            <a:ext cx="11525250" cy="1325563"/>
          </a:xfrm>
        </p:spPr>
        <p:txBody>
          <a:bodyPr/>
          <a:lstStyle/>
          <a:p>
            <a:pPr algn="ctr"/>
            <a:r>
              <a:rPr lang="en-US" dirty="0"/>
              <a:t>Discrepancy Between Timelines</a:t>
            </a:r>
            <a:br>
              <a:rPr lang="en-US" dirty="0"/>
            </a:br>
            <a:r>
              <a:rPr lang="en-US" dirty="0"/>
              <a:t>in Rules 5.100 and 5.500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743C7E-F7CE-4E19-B0EE-9374F7173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2092324"/>
            <a:ext cx="11201400" cy="4400551"/>
          </a:xfrm>
        </p:spPr>
        <p:txBody>
          <a:bodyPr>
            <a:normAutofit/>
          </a:bodyPr>
          <a:lstStyle/>
          <a:p>
            <a:r>
              <a:rPr lang="en-US" dirty="0"/>
              <a:t>5.105(C)(2) specifies a comment period of 31 calendar days for roof-mounted photovoltaic net-metering systems of any capacity up to 500 kW.</a:t>
            </a:r>
          </a:p>
          <a:p>
            <a:r>
              <a:rPr lang="en-US" dirty="0"/>
              <a:t>5.105(E) requires utility to raise and provide resolution to any interconnection concerns within the 31-day comment period.</a:t>
            </a:r>
          </a:p>
          <a:p>
            <a:r>
              <a:rPr lang="en-US" dirty="0"/>
              <a:t>Rule 5.500 Fast Track timeline is up to 25 business days (35 calendar days).</a:t>
            </a:r>
          </a:p>
          <a:p>
            <a:r>
              <a:rPr lang="en-US" dirty="0"/>
              <a:t>Timelines for Rule 5.500 Feasibility Study and System Impact Study are much longer (see next two slides).</a:t>
            </a:r>
          </a:p>
          <a:p>
            <a:r>
              <a:rPr lang="en-US" dirty="0"/>
              <a:t>The Department has worked with developers and utilities to informally resolve some interconnection disputes that have not made it to the PUC.</a:t>
            </a:r>
          </a:p>
        </p:txBody>
      </p:sp>
    </p:spTree>
    <p:extLst>
      <p:ext uri="{BB962C8B-B14F-4D97-AF65-F5344CB8AC3E}">
        <p14:creationId xmlns:p14="http://schemas.microsoft.com/office/powerpoint/2010/main" val="1219658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98AA1-E368-422F-8A29-B2B5BCAEC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Rule 5.100 and Rule 5.500 Timelines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D47832-66F9-4683-89BB-3BF78036C2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626" y="1458291"/>
            <a:ext cx="10637142" cy="401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272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98AA1-E368-422F-8A29-B2B5BCAEC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Rule 5.100 and Rule 5.500 Timelines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057D98-B7AE-49FB-B620-29CE0426FD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035" y="1472711"/>
            <a:ext cx="10670362" cy="443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745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14F90-338B-4A26-8D78-398ADAD09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049" y="365125"/>
            <a:ext cx="11382375" cy="1050925"/>
          </a:xfrm>
        </p:spPr>
        <p:txBody>
          <a:bodyPr/>
          <a:lstStyle/>
          <a:p>
            <a:pPr algn="ctr"/>
            <a:r>
              <a:rPr lang="en-US" b="1" u="sng" dirty="0"/>
              <a:t>Possible Solutions for Registrations over 15 kW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66CAE-6977-46F9-B51C-7389E7A0EC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3600"/>
            <a:ext cx="10515600" cy="4359274"/>
          </a:xfrm>
        </p:spPr>
        <p:txBody>
          <a:bodyPr/>
          <a:lstStyle/>
          <a:p>
            <a:r>
              <a:rPr lang="en-US" dirty="0"/>
              <a:t>Use separate application forms for Rules 5.100 and 5.500</a:t>
            </a:r>
          </a:p>
          <a:p>
            <a:pPr lvl="1"/>
            <a:r>
              <a:rPr lang="en-US" dirty="0"/>
              <a:t>Rule 5.500 application submitted first to utility and all studies completed</a:t>
            </a:r>
          </a:p>
          <a:p>
            <a:pPr lvl="1"/>
            <a:r>
              <a:rPr lang="en-US" dirty="0"/>
              <a:t>Then submit Rule 5.100 application with completed Rule 5.500 studies</a:t>
            </a:r>
          </a:p>
          <a:p>
            <a:pPr lvl="1"/>
            <a:r>
              <a:rPr lang="en-US" dirty="0"/>
              <a:t>Retain 31-day comment deadline in 5.105(C)(2).</a:t>
            </a:r>
          </a:p>
          <a:p>
            <a:pPr lvl="1"/>
            <a:endParaRPr lang="en-US" dirty="0"/>
          </a:p>
          <a:p>
            <a:r>
              <a:rPr lang="en-US" dirty="0"/>
              <a:t>Use same application form for Rules 5.100 and 5.500</a:t>
            </a:r>
          </a:p>
          <a:p>
            <a:pPr lvl="1"/>
            <a:r>
              <a:rPr lang="en-US" dirty="0"/>
              <a:t>Include all technical data from existing 5.500 application form on new (combined) 5.100 application</a:t>
            </a:r>
          </a:p>
          <a:p>
            <a:pPr lvl="1"/>
            <a:r>
              <a:rPr lang="en-US" dirty="0"/>
              <a:t>Revise 5.105(C)(2) for 31-day comment deadline to trigger off of applicant submitting 5.500 interconnection study results.</a:t>
            </a:r>
          </a:p>
        </p:txBody>
      </p:sp>
    </p:spTree>
    <p:extLst>
      <p:ext uri="{BB962C8B-B14F-4D97-AF65-F5344CB8AC3E}">
        <p14:creationId xmlns:p14="http://schemas.microsoft.com/office/powerpoint/2010/main" val="164650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4C004-907F-471F-839F-7CB018E3C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/>
              <a:t>Amendments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36616-44F6-4200-9D67-99E7483D1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Streamline “Major” and “Minor” distinction and bring closer in line with amendments for typical 30 V.S.A. § 248 petitions.	</a:t>
            </a:r>
          </a:p>
          <a:p>
            <a:pPr lvl="1"/>
            <a:r>
              <a:rPr lang="en-US" dirty="0"/>
              <a:t>Remove “50-foot limits of disturbance” disincentive for beneficial amendments?</a:t>
            </a:r>
          </a:p>
          <a:p>
            <a:pPr lvl="1"/>
            <a:r>
              <a:rPr lang="en-US" dirty="0"/>
              <a:t>Bring guidance into rule.</a:t>
            </a:r>
          </a:p>
          <a:p>
            <a:pPr lvl="1"/>
            <a:r>
              <a:rPr lang="en-US" dirty="0"/>
              <a:t>Possibly make de minimis and minor changes “as-built” filings (e.g. swapping like components).</a:t>
            </a:r>
          </a:p>
          <a:p>
            <a:pPr lvl="1"/>
            <a:endParaRPr lang="en-US" dirty="0"/>
          </a:p>
          <a:p>
            <a:r>
              <a:rPr lang="en-US" dirty="0"/>
              <a:t>An amendment increasing the size of an existing system should not be entitled to the rates of the pre-existing system.  Should amendments be disallowed the rates of the pre-existing system only if capacity expands by an established multiplier (e.g. 1.5x or 2x the size etc.)?</a:t>
            </a:r>
          </a:p>
          <a:p>
            <a:pPr lvl="1"/>
            <a:r>
              <a:rPr lang="en-US" dirty="0"/>
              <a:t>Should charges remain </a:t>
            </a:r>
            <a:r>
              <a:rPr lang="en-US" dirty="0" err="1"/>
              <a:t>bypassable</a:t>
            </a:r>
            <a:r>
              <a:rPr lang="en-US" dirty="0"/>
              <a:t> for pre-existing NM 1.0 systems amended to increase size during NM 2.0 and beyond?</a:t>
            </a:r>
          </a:p>
          <a:p>
            <a:pPr lvl="1"/>
            <a:endParaRPr lang="en-US" dirty="0">
              <a:highlight>
                <a:srgbClr val="FFFF00"/>
              </a:highlight>
            </a:endParaRPr>
          </a:p>
          <a:p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456503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595C5-7B28-4D2F-8C1D-DCC2F1A58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u="sng" dirty="0"/>
              <a:t>Other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A6DB8-FEA7-491E-825C-CDF4760E0C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u="sng" dirty="0"/>
              <a:t>Transfers:</a:t>
            </a:r>
            <a:r>
              <a:rPr lang="en-US" dirty="0"/>
              <a:t> track transfers to maintain awareness of net-metered installations on system and the person(s) responsible for the net-metered facility.</a:t>
            </a:r>
          </a:p>
          <a:p>
            <a:r>
              <a:rPr lang="en-US" b="1" u="sng" dirty="0"/>
              <a:t>Abandonment/Expiration:</a:t>
            </a:r>
          </a:p>
          <a:p>
            <a:pPr lvl="1"/>
            <a:r>
              <a:rPr lang="en-US" dirty="0"/>
              <a:t>Include expiration in naming of rule section, not all unused CPGs are intentionally abandoned; causes confusion.</a:t>
            </a:r>
          </a:p>
          <a:p>
            <a:pPr lvl="1"/>
            <a:r>
              <a:rPr lang="en-US" dirty="0"/>
              <a:t>Department is receptive to 2-year CPG term prior to expiration.</a:t>
            </a:r>
          </a:p>
          <a:p>
            <a:pPr lvl="2"/>
            <a:r>
              <a:rPr lang="en-US" dirty="0"/>
              <a:t>Pros: reduces administrative burden for review of good cause extension requests. </a:t>
            </a:r>
          </a:p>
          <a:p>
            <a:pPr lvl="2"/>
            <a:r>
              <a:rPr lang="en-US" dirty="0"/>
              <a:t>Potential Cons:  could also allow sub-optimal construction timelines and also negative net-metering rate effects (compare biennial updates with 2-year CPG term).</a:t>
            </a:r>
          </a:p>
          <a:p>
            <a:pPr lvl="1"/>
            <a:r>
              <a:rPr lang="en-US" dirty="0"/>
              <a:t>What are the interconnection queue and interconnection study ramifications?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effectLst/>
                <a:ea typeface="Calibri" panose="020F0502020204030204" pitchFamily="34" charset="0"/>
              </a:rPr>
              <a:t>Prohibit Simultaneous Net-Metering and Wholesale Market Participation</a:t>
            </a: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600" dirty="0">
                <a:effectLst/>
                <a:ea typeface="Times New Roman" panose="02020603050405020304" pitchFamily="18" charset="0"/>
              </a:rPr>
              <a:t>Rule should make clear that net-metering projects are transferring all products to the interconnecting utility; cannot “double dip” through retail and wholesale compensation.</a:t>
            </a:r>
            <a:endParaRPr lang="en-US" sz="1600" dirty="0"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9293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0</TotalTime>
  <Words>514</Words>
  <Application>Microsoft Office PowerPoint</Application>
  <PresentationFormat>Widescreen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Gill Sans MT</vt:lpstr>
      <vt:lpstr>Symbol</vt:lpstr>
      <vt:lpstr>Gallery</vt:lpstr>
      <vt:lpstr>PUC Rule 5.100 Workshop</vt:lpstr>
      <vt:lpstr>Discrepancy Between Timelines in Rules 5.100 and 5.500</vt:lpstr>
      <vt:lpstr>Rule 5.100 and Rule 5.500 Timelines</vt:lpstr>
      <vt:lpstr>Rule 5.100 and Rule 5.500 Timelines</vt:lpstr>
      <vt:lpstr>Possible Solutions for Registrations over 15 kW</vt:lpstr>
      <vt:lpstr>Amendments</vt:lpstr>
      <vt:lpstr>Other Issues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2021-08-23T20:02:32Z</dcterms:created>
  <dcterms:modified xsi:type="dcterms:W3CDTF">2021-08-23T21:38:26Z</dcterms:modified>
</cp:coreProperties>
</file>