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3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4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5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6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2" r:id="rId2"/>
  </p:sldMasterIdLst>
  <p:notesMasterIdLst>
    <p:notesMasterId r:id="rId24"/>
  </p:notesMasterIdLst>
  <p:sldIdLst>
    <p:sldId id="256" r:id="rId3"/>
    <p:sldId id="283" r:id="rId4"/>
    <p:sldId id="277" r:id="rId5"/>
    <p:sldId id="269" r:id="rId6"/>
    <p:sldId id="270" r:id="rId7"/>
    <p:sldId id="271" r:id="rId8"/>
    <p:sldId id="280" r:id="rId9"/>
    <p:sldId id="263" r:id="rId10"/>
    <p:sldId id="267" r:id="rId11"/>
    <p:sldId id="273" r:id="rId12"/>
    <p:sldId id="276" r:id="rId13"/>
    <p:sldId id="275" r:id="rId14"/>
    <p:sldId id="284" r:id="rId15"/>
    <p:sldId id="285" r:id="rId16"/>
    <p:sldId id="286" r:id="rId17"/>
    <p:sldId id="260" r:id="rId18"/>
    <p:sldId id="261" r:id="rId19"/>
    <p:sldId id="262" r:id="rId20"/>
    <p:sldId id="264" r:id="rId21"/>
    <p:sldId id="279" r:id="rId22"/>
    <p:sldId id="28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D34974F-C4F4-494F-9001-1B5EAB9717E8}">
          <p14:sldIdLst>
            <p14:sldId id="256"/>
            <p14:sldId id="283"/>
            <p14:sldId id="277"/>
            <p14:sldId id="269"/>
            <p14:sldId id="270"/>
            <p14:sldId id="271"/>
            <p14:sldId id="280"/>
            <p14:sldId id="263"/>
            <p14:sldId id="267"/>
          </p14:sldIdLst>
        </p14:section>
        <p14:section name="Untitled Section" id="{92FCC8E9-2978-4EE5-9D61-D919EE8D2904}">
          <p14:sldIdLst>
            <p14:sldId id="273"/>
            <p14:sldId id="276"/>
            <p14:sldId id="275"/>
            <p14:sldId id="284"/>
            <p14:sldId id="285"/>
            <p14:sldId id="286"/>
            <p14:sldId id="260"/>
            <p14:sldId id="261"/>
            <p14:sldId id="262"/>
            <p14:sldId id="264"/>
            <p14:sldId id="279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C5A3"/>
    <a:srgbClr val="9DB27A"/>
    <a:srgbClr val="D1D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827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5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2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3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4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package" Target="../embeddings/Microsoft_Excel_Worksheet5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6e1d74d29e531d16/Desktop/Port%20File%2011-8-14/BPPA%20(travel)/ZEN%20in%20a%20Box/ZEN%20Study/ZEN%20Projects%20in%20Study/Study%20Data%20Summary%20Sheet%20-%20Sortable%20-%20CAKE%20EXP%20Dynamic191101-ALT-1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Project 3 Energy Use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6917825896762906"/>
          <c:y val="0.18763888888888891"/>
          <c:w val="0.80304396325459315"/>
          <c:h val="0.6036880285797608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Graphs!$D$563:$D$564</c:f>
              <c:strCache>
                <c:ptCount val="2"/>
                <c:pt idx="0">
                  <c:v>Fossil &amp; Grid Energy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cat>
            <c:strRef>
              <c:f>Graphs!$C$567:$C$568</c:f>
              <c:strCache>
                <c:ptCount val="2"/>
                <c:pt idx="0">
                  <c:v>Pre</c:v>
                </c:pt>
                <c:pt idx="1">
                  <c:v>Post</c:v>
                </c:pt>
              </c:strCache>
            </c:strRef>
          </c:cat>
          <c:val>
            <c:numRef>
              <c:f>Graphs!$D$567:$D$568</c:f>
              <c:numCache>
                <c:formatCode>#,##0.00</c:formatCode>
                <c:ptCount val="2"/>
                <c:pt idx="0">
                  <c:v>87.89</c:v>
                </c:pt>
                <c:pt idx="1">
                  <c:v>10.96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72-4984-B42D-5178DED282F6}"/>
            </c:ext>
          </c:extLst>
        </c:ser>
        <c:ser>
          <c:idx val="1"/>
          <c:order val="1"/>
          <c:tx>
            <c:strRef>
              <c:f>Graphs!$E$563:$E$564</c:f>
              <c:strCache>
                <c:ptCount val="2"/>
                <c:pt idx="0">
                  <c:v>Renewable Energy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cat>
            <c:strRef>
              <c:f>Graphs!$C$567:$C$568</c:f>
              <c:strCache>
                <c:ptCount val="2"/>
                <c:pt idx="0">
                  <c:v>Pre</c:v>
                </c:pt>
                <c:pt idx="1">
                  <c:v>Post</c:v>
                </c:pt>
              </c:strCache>
            </c:strRef>
          </c:cat>
          <c:val>
            <c:numRef>
              <c:f>Graphs!$E$567:$E$568</c:f>
              <c:numCache>
                <c:formatCode>#,##0.00</c:formatCode>
                <c:ptCount val="2"/>
                <c:pt idx="1">
                  <c:v>27.189999999999998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B72-4984-B42D-5178DED282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29143080"/>
        <c:axId val="629145048"/>
        <c:axId val="0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Graphs!$F$563:$F$564</c15:sqref>
                        </c15:formulaRef>
                      </c:ext>
                    </c:extLst>
                    <c:strCache>
                      <c:ptCount val="2"/>
                      <c:pt idx="0">
                        <c:v>Fossil &amp; Grid Energy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  <a:sp3d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Graphs!$C$567:$C$568</c15:sqref>
                        </c15:formulaRef>
                      </c:ext>
                    </c:extLst>
                    <c:strCache>
                      <c:ptCount val="2"/>
                      <c:pt idx="0">
                        <c:v>Pre</c:v>
                      </c:pt>
                      <c:pt idx="1">
                        <c:v>Post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Graphs!$F$567:$F$568</c15:sqref>
                        </c15:formulaRef>
                      </c:ext>
                    </c:extLst>
                    <c:numCache>
                      <c:formatCode>0.00</c:formatCode>
                      <c:ptCount val="2"/>
                      <c:pt idx="1">
                        <c:v>10.96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EB72-4984-B42D-5178DED282F6}"/>
                  </c:ext>
                </c:extLst>
              </c15:ser>
            </c15:filteredBarSeries>
          </c:ext>
        </c:extLst>
      </c:bar3DChart>
      <c:catAx>
        <c:axId val="629143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9145048"/>
        <c:crosses val="autoZero"/>
        <c:auto val="1"/>
        <c:lblAlgn val="ctr"/>
        <c:lblOffset val="100"/>
        <c:noMultiLvlLbl val="0"/>
      </c:catAx>
      <c:valAx>
        <c:axId val="629145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MMBtu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9143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88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Project 3 Financability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8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Graphs!$D$603</c:f>
              <c:strCache>
                <c:ptCount val="1"/>
                <c:pt idx="0">
                  <c:v>Energy Costs Pre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Graphs!$C$604:$C$605</c:f>
              <c:strCache>
                <c:ptCount val="2"/>
                <c:pt idx="0">
                  <c:v>Pre</c:v>
                </c:pt>
                <c:pt idx="1">
                  <c:v>Post</c:v>
                </c:pt>
              </c:strCache>
            </c:strRef>
          </c:cat>
          <c:val>
            <c:numRef>
              <c:f>Graphs!$D$604:$D$605</c:f>
              <c:numCache>
                <c:formatCode>_("$"* #,##0_);_("$"* \(#,##0\);_("$"* "-"??_);_(@_)</c:formatCode>
                <c:ptCount val="2"/>
                <c:pt idx="0">
                  <c:v>2430.5700000000002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0D-4FC2-ADEF-CE50CA666F43}"/>
            </c:ext>
          </c:extLst>
        </c:ser>
        <c:ser>
          <c:idx val="1"/>
          <c:order val="1"/>
          <c:tx>
            <c:strRef>
              <c:f>Graphs!$E$603</c:f>
              <c:strCache>
                <c:ptCount val="1"/>
                <c:pt idx="0">
                  <c:v>Energy Costs Post 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Graphs!$C$604:$C$605</c:f>
              <c:strCache>
                <c:ptCount val="2"/>
                <c:pt idx="0">
                  <c:v>Pre</c:v>
                </c:pt>
                <c:pt idx="1">
                  <c:v>Post</c:v>
                </c:pt>
              </c:strCache>
            </c:strRef>
          </c:cat>
          <c:val>
            <c:numRef>
              <c:f>Graphs!$E$604:$E$605</c:f>
              <c:numCache>
                <c:formatCode>_("$"* #,##0_);_("$"* \(#,##0\);_("$"* "-"??_);_(@_)</c:formatCode>
                <c:ptCount val="2"/>
                <c:pt idx="1">
                  <c:v>387.89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0D-4FC2-ADEF-CE50CA666F43}"/>
            </c:ext>
          </c:extLst>
        </c:ser>
        <c:ser>
          <c:idx val="2"/>
          <c:order val="2"/>
          <c:tx>
            <c:strRef>
              <c:f>Graphs!$F$603</c:f>
              <c:strCache>
                <c:ptCount val="1"/>
                <c:pt idx="0">
                  <c:v>Financing Costs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Graphs!$C$604:$C$605</c:f>
              <c:strCache>
                <c:ptCount val="2"/>
                <c:pt idx="0">
                  <c:v>Pre</c:v>
                </c:pt>
                <c:pt idx="1">
                  <c:v>Post</c:v>
                </c:pt>
              </c:strCache>
            </c:strRef>
          </c:cat>
          <c:val>
            <c:numRef>
              <c:f>Graphs!$F$604:$F$605</c:f>
              <c:numCache>
                <c:formatCode>_("$"* #,##0_);_("$"* \(#,##0\);_("$"* "-"??_);_(@_)</c:formatCode>
                <c:ptCount val="2"/>
                <c:pt idx="1">
                  <c:v>939.04000000000042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0D-4FC2-ADEF-CE50CA666F4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gapDepth val="95"/>
        <c:shape val="box"/>
        <c:axId val="842048344"/>
        <c:axId val="842053592"/>
        <c:axId val="0"/>
      </c:bar3DChart>
      <c:catAx>
        <c:axId val="842048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42053592"/>
        <c:crosses val="autoZero"/>
        <c:auto val="1"/>
        <c:lblAlgn val="ctr"/>
        <c:lblOffset val="100"/>
        <c:noMultiLvlLbl val="0"/>
      </c:catAx>
      <c:valAx>
        <c:axId val="842053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_(&quot;$&quot;* #,##0_);_(&quot;$&quot;* \(#,##0\);_(&quot;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42048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400"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416796810056063"/>
          <c:y val="6.1159152258992537E-2"/>
          <c:w val="0.54779601147987345"/>
          <c:h val="0.80097178244178557"/>
        </c:manualLayout>
      </c:layout>
      <c:lineChart>
        <c:grouping val="standard"/>
        <c:varyColors val="0"/>
        <c:ser>
          <c:idx val="0"/>
          <c:order val="0"/>
          <c:tx>
            <c:strRef>
              <c:f>'[Data for Bubbles.xlsx]Sheet1'!$M$5</c:f>
              <c:strCache>
                <c:ptCount val="1"/>
                <c:pt idx="0">
                  <c:v>People Employed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multiLvlStrRef>
              <c:f>'[Data for Bubbles.xlsx]Sheet1'!$A$6:$B$11</c:f>
              <c:multiLvlStrCache>
                <c:ptCount val="6"/>
                <c:lvl>
                  <c:pt idx="0">
                    <c:v>year 3</c:v>
                  </c:pt>
                  <c:pt idx="1">
                    <c:v>Year 5</c:v>
                  </c:pt>
                  <c:pt idx="2">
                    <c:v>Year 8</c:v>
                  </c:pt>
                  <c:pt idx="3">
                    <c:v>year 10</c:v>
                  </c:pt>
                  <c:pt idx="4">
                    <c:v>year 20</c:v>
                  </c:pt>
                  <c:pt idx="5">
                    <c:v>year 30</c:v>
                  </c:pt>
                </c:lvl>
                <c:lvl>
                  <c:pt idx="0">
                    <c:v>2022</c:v>
                  </c:pt>
                  <c:pt idx="1">
                    <c:v>2024</c:v>
                  </c:pt>
                  <c:pt idx="2">
                    <c:v>2027</c:v>
                  </c:pt>
                  <c:pt idx="3">
                    <c:v>2029</c:v>
                  </c:pt>
                  <c:pt idx="4">
                    <c:v>2039</c:v>
                  </c:pt>
                  <c:pt idx="5">
                    <c:v>2049</c:v>
                  </c:pt>
                </c:lvl>
              </c:multiLvlStrCache>
            </c:multiLvlStrRef>
          </c:cat>
          <c:val>
            <c:numRef>
              <c:f>'[Data for Bubbles.xlsx]Sheet1'!$M$6:$M$11</c:f>
              <c:numCache>
                <c:formatCode>#,##0</c:formatCode>
                <c:ptCount val="6"/>
                <c:pt idx="0">
                  <c:v>186</c:v>
                </c:pt>
                <c:pt idx="1">
                  <c:v>609</c:v>
                </c:pt>
                <c:pt idx="2">
                  <c:v>1552</c:v>
                </c:pt>
                <c:pt idx="3">
                  <c:v>2200</c:v>
                </c:pt>
                <c:pt idx="4">
                  <c:v>2200</c:v>
                </c:pt>
                <c:pt idx="5">
                  <c:v>2200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67B-4A02-9D39-113C26FE2B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7666008"/>
        <c:axId val="767665024"/>
      </c:lineChart>
      <c:lineChart>
        <c:grouping val="standard"/>
        <c:varyColors val="0"/>
        <c:ser>
          <c:idx val="1"/>
          <c:order val="1"/>
          <c:tx>
            <c:strRef>
              <c:f>'[Data for Bubbles.xlsx]Sheet1'!$P$5</c:f>
              <c:strCache>
                <c:ptCount val="1"/>
                <c:pt idx="0">
                  <c:v>Program Wide Energy Cost Savings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multiLvlStrRef>
              <c:f>'[Data for Bubbles.xlsx]Sheet1'!$A$6:$B$11</c:f>
              <c:multiLvlStrCache>
                <c:ptCount val="6"/>
                <c:lvl>
                  <c:pt idx="0">
                    <c:v>year 3</c:v>
                  </c:pt>
                  <c:pt idx="1">
                    <c:v>Year 5</c:v>
                  </c:pt>
                  <c:pt idx="2">
                    <c:v>Year 8</c:v>
                  </c:pt>
                  <c:pt idx="3">
                    <c:v>year 10</c:v>
                  </c:pt>
                  <c:pt idx="4">
                    <c:v>year 20</c:v>
                  </c:pt>
                  <c:pt idx="5">
                    <c:v>year 30</c:v>
                  </c:pt>
                </c:lvl>
                <c:lvl>
                  <c:pt idx="0">
                    <c:v>2022</c:v>
                  </c:pt>
                  <c:pt idx="1">
                    <c:v>2024</c:v>
                  </c:pt>
                  <c:pt idx="2">
                    <c:v>2027</c:v>
                  </c:pt>
                  <c:pt idx="3">
                    <c:v>2029</c:v>
                  </c:pt>
                  <c:pt idx="4">
                    <c:v>2039</c:v>
                  </c:pt>
                  <c:pt idx="5">
                    <c:v>2049</c:v>
                  </c:pt>
                </c:lvl>
              </c:multiLvlStrCache>
            </c:multiLvlStrRef>
          </c:cat>
          <c:val>
            <c:numRef>
              <c:f>'[Data for Bubbles.xlsx]Sheet1'!$P$6:$P$11</c:f>
              <c:numCache>
                <c:formatCode>"$"#,##0</c:formatCode>
                <c:ptCount val="6"/>
                <c:pt idx="0">
                  <c:v>257799</c:v>
                </c:pt>
                <c:pt idx="1">
                  <c:v>1489048</c:v>
                </c:pt>
                <c:pt idx="2">
                  <c:v>14024252</c:v>
                </c:pt>
                <c:pt idx="3">
                  <c:v>59971290</c:v>
                </c:pt>
                <c:pt idx="4">
                  <c:v>484604193</c:v>
                </c:pt>
                <c:pt idx="5">
                  <c:v>1194220206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67B-4A02-9D39-113C26FE2B07}"/>
            </c:ext>
          </c:extLst>
        </c:ser>
        <c:ser>
          <c:idx val="2"/>
          <c:order val="2"/>
          <c:tx>
            <c:strRef>
              <c:f>'[Data for Bubbles.xlsx]Sheet1'!$S$5</c:f>
              <c:strCache>
                <c:ptCount val="1"/>
                <c:pt idx="0">
                  <c:v>Total Dollars Invested in Non-Fossil Economy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multiLvlStrRef>
              <c:f>'[Data for Bubbles.xlsx]Sheet1'!$A$6:$B$11</c:f>
              <c:multiLvlStrCache>
                <c:ptCount val="6"/>
                <c:lvl>
                  <c:pt idx="0">
                    <c:v>year 3</c:v>
                  </c:pt>
                  <c:pt idx="1">
                    <c:v>Year 5</c:v>
                  </c:pt>
                  <c:pt idx="2">
                    <c:v>Year 8</c:v>
                  </c:pt>
                  <c:pt idx="3">
                    <c:v>year 10</c:v>
                  </c:pt>
                  <c:pt idx="4">
                    <c:v>year 20</c:v>
                  </c:pt>
                  <c:pt idx="5">
                    <c:v>year 30</c:v>
                  </c:pt>
                </c:lvl>
                <c:lvl>
                  <c:pt idx="0">
                    <c:v>2022</c:v>
                  </c:pt>
                  <c:pt idx="1">
                    <c:v>2024</c:v>
                  </c:pt>
                  <c:pt idx="2">
                    <c:v>2027</c:v>
                  </c:pt>
                  <c:pt idx="3">
                    <c:v>2029</c:v>
                  </c:pt>
                  <c:pt idx="4">
                    <c:v>2039</c:v>
                  </c:pt>
                  <c:pt idx="5">
                    <c:v>2049</c:v>
                  </c:pt>
                </c:lvl>
              </c:multiLvlStrCache>
            </c:multiLvlStrRef>
          </c:cat>
          <c:val>
            <c:numRef>
              <c:f>'[Data for Bubbles.xlsx]Sheet1'!$S$6:$S$11</c:f>
              <c:numCache>
                <c:formatCode>"$"#,##0</c:formatCode>
                <c:ptCount val="6"/>
                <c:pt idx="0">
                  <c:v>5011057</c:v>
                </c:pt>
                <c:pt idx="1">
                  <c:v>21358391</c:v>
                </c:pt>
                <c:pt idx="2">
                  <c:v>182818578</c:v>
                </c:pt>
                <c:pt idx="3">
                  <c:v>762270065</c:v>
                </c:pt>
                <c:pt idx="4">
                  <c:v>1351435486</c:v>
                </c:pt>
                <c:pt idx="5">
                  <c:v>2022247862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67B-4A02-9D39-113C26FE2B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6445800"/>
        <c:axId val="856441208"/>
      </c:lineChart>
      <c:valAx>
        <c:axId val="767665024"/>
        <c:scaling>
          <c:orientation val="minMax"/>
          <c:max val="500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People</a:t>
                </a:r>
                <a:r>
                  <a:rPr lang="en-US" sz="1600" b="1" baseline="0" dirty="0"/>
                  <a:t> Employ</a:t>
                </a:r>
                <a:r>
                  <a:rPr lang="en-US" sz="1600" b="1" dirty="0"/>
                  <a:t>ed</a:t>
                </a:r>
              </a:p>
            </c:rich>
          </c:tx>
          <c:layout>
            <c:manualLayout>
              <c:xMode val="edge"/>
              <c:yMode val="edge"/>
              <c:x val="0.72634940408889126"/>
              <c:y val="0.385110918074742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7666008"/>
        <c:crosses val="max"/>
        <c:crossBetween val="between"/>
      </c:valAx>
      <c:catAx>
        <c:axId val="767666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7665024"/>
        <c:crosses val="autoZero"/>
        <c:auto val="1"/>
        <c:lblAlgn val="ctr"/>
        <c:lblOffset val="100"/>
        <c:noMultiLvlLbl val="0"/>
      </c:catAx>
      <c:valAx>
        <c:axId val="856441208"/>
        <c:scaling>
          <c:orientation val="minMax"/>
          <c:max val="2200000000"/>
          <c:min val="0"/>
        </c:scaling>
        <c:delete val="0"/>
        <c:axPos val="l"/>
        <c:numFmt formatCode="&quot;$&quot;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56445800"/>
        <c:crosses val="autoZero"/>
        <c:crossBetween val="between"/>
      </c:valAx>
      <c:catAx>
        <c:axId val="8564458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5644120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9525148780306154"/>
          <c:y val="0.31569310953568525"/>
          <c:w val="0.19437644426558545"/>
          <c:h val="0.328948587308939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1823832530298304E-2"/>
          <c:y val="2.591283863368669E-2"/>
          <c:w val="0.6125508377738822"/>
          <c:h val="0.84405590643925688"/>
        </c:manualLayout>
      </c:layout>
      <c:areaChart>
        <c:grouping val="standard"/>
        <c:varyColors val="0"/>
        <c:ser>
          <c:idx val="2"/>
          <c:order val="2"/>
          <c:tx>
            <c:strRef>
              <c:f>'[Data for Bubbles.xlsx]Sheet1'!$D$5</c:f>
              <c:strCache>
                <c:ptCount val="1"/>
                <c:pt idx="0">
                  <c:v>CO2 tons cumulative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val>
            <c:numRef>
              <c:f>'[Data for Bubbles.xlsx]Sheet1'!$D$6:$D$11</c:f>
              <c:numCache>
                <c:formatCode>#,##0</c:formatCode>
                <c:ptCount val="6"/>
                <c:pt idx="0">
                  <c:v>716</c:v>
                </c:pt>
                <c:pt idx="1">
                  <c:v>3896</c:v>
                </c:pt>
                <c:pt idx="2">
                  <c:v>33576</c:v>
                </c:pt>
                <c:pt idx="3">
                  <c:v>135336</c:v>
                </c:pt>
                <c:pt idx="4">
                  <c:v>813736</c:v>
                </c:pt>
                <c:pt idx="5">
                  <c:v>1492136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00E-47A6-AA82-5F720EED87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57912440"/>
        <c:axId val="680794832"/>
      </c:areaChart>
      <c:lineChart>
        <c:grouping val="standard"/>
        <c:varyColors val="0"/>
        <c:ser>
          <c:idx val="0"/>
          <c:order val="0"/>
          <c:tx>
            <c:strRef>
              <c:f>'[Data for Bubbles.xlsx]Sheet1'!$G$5</c:f>
              <c:strCache>
                <c:ptCount val="1"/>
                <c:pt idx="0">
                  <c:v>Projects Completed Annually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multiLvlStrRef>
              <c:f>'[Data for Bubbles.xlsx]Sheet1'!$A$6:$B$11</c:f>
              <c:multiLvlStrCache>
                <c:ptCount val="6"/>
                <c:lvl>
                  <c:pt idx="0">
                    <c:v>2022</c:v>
                  </c:pt>
                  <c:pt idx="1">
                    <c:v>2024</c:v>
                  </c:pt>
                  <c:pt idx="2">
                    <c:v>2027</c:v>
                  </c:pt>
                  <c:pt idx="3">
                    <c:v>2029</c:v>
                  </c:pt>
                  <c:pt idx="4">
                    <c:v>2039</c:v>
                  </c:pt>
                  <c:pt idx="5">
                    <c:v>2049</c:v>
                  </c:pt>
                </c:lvl>
                <c:lvl>
                  <c:pt idx="0">
                    <c:v>year 3</c:v>
                  </c:pt>
                  <c:pt idx="1">
                    <c:v>Year 5</c:v>
                  </c:pt>
                  <c:pt idx="2">
                    <c:v>Year 8</c:v>
                  </c:pt>
                  <c:pt idx="3">
                    <c:v>year 10</c:v>
                  </c:pt>
                  <c:pt idx="4">
                    <c:v>year 20</c:v>
                  </c:pt>
                  <c:pt idx="5">
                    <c:v>year 30</c:v>
                  </c:pt>
                </c:lvl>
              </c:multiLvlStrCache>
            </c:multiLvlStrRef>
          </c:cat>
          <c:val>
            <c:numRef>
              <c:f>'[Data for Bubbles.xlsx]Sheet1'!$G$6:$G$11</c:f>
              <c:numCache>
                <c:formatCode>#,##0</c:formatCode>
                <c:ptCount val="6"/>
                <c:pt idx="0">
                  <c:v>100</c:v>
                </c:pt>
                <c:pt idx="1">
                  <c:v>400</c:v>
                </c:pt>
                <c:pt idx="2">
                  <c:v>3200</c:v>
                </c:pt>
                <c:pt idx="3">
                  <c:v>12800</c:v>
                </c:pt>
                <c:pt idx="4">
                  <c:v>12800</c:v>
                </c:pt>
                <c:pt idx="5">
                  <c:v>12800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00E-47A6-AA82-5F720EED8789}"/>
            </c:ext>
          </c:extLst>
        </c:ser>
        <c:ser>
          <c:idx val="1"/>
          <c:order val="1"/>
          <c:tx>
            <c:strRef>
              <c:f>'[Data for Bubbles.xlsx]Sheet1'!$J$5</c:f>
              <c:strCache>
                <c:ptCount val="1"/>
                <c:pt idx="0">
                  <c:v>Total Projects Completed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multiLvlStrRef>
              <c:f>'[Data for Bubbles.xlsx]Sheet1'!$A$6:$B$11</c:f>
              <c:multiLvlStrCache>
                <c:ptCount val="6"/>
                <c:lvl>
                  <c:pt idx="0">
                    <c:v>2022</c:v>
                  </c:pt>
                  <c:pt idx="1">
                    <c:v>2024</c:v>
                  </c:pt>
                  <c:pt idx="2">
                    <c:v>2027</c:v>
                  </c:pt>
                  <c:pt idx="3">
                    <c:v>2029</c:v>
                  </c:pt>
                  <c:pt idx="4">
                    <c:v>2039</c:v>
                  </c:pt>
                  <c:pt idx="5">
                    <c:v>2049</c:v>
                  </c:pt>
                </c:lvl>
                <c:lvl>
                  <c:pt idx="0">
                    <c:v>year 3</c:v>
                  </c:pt>
                  <c:pt idx="1">
                    <c:v>Year 5</c:v>
                  </c:pt>
                  <c:pt idx="2">
                    <c:v>Year 8</c:v>
                  </c:pt>
                  <c:pt idx="3">
                    <c:v>year 10</c:v>
                  </c:pt>
                  <c:pt idx="4">
                    <c:v>year 20</c:v>
                  </c:pt>
                  <c:pt idx="5">
                    <c:v>year 30</c:v>
                  </c:pt>
                </c:lvl>
              </c:multiLvlStrCache>
            </c:multiLvlStrRef>
          </c:cat>
          <c:val>
            <c:numRef>
              <c:f>'[Data for Bubbles.xlsx]Sheet1'!$J$6:$J$11</c:f>
              <c:numCache>
                <c:formatCode>#,##0</c:formatCode>
                <c:ptCount val="6"/>
                <c:pt idx="0">
                  <c:v>135</c:v>
                </c:pt>
                <c:pt idx="1">
                  <c:v>735</c:v>
                </c:pt>
                <c:pt idx="2">
                  <c:v>6335</c:v>
                </c:pt>
                <c:pt idx="3">
                  <c:v>25535</c:v>
                </c:pt>
                <c:pt idx="4">
                  <c:v>153535</c:v>
                </c:pt>
                <c:pt idx="5">
                  <c:v>281535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00E-47A6-AA82-5F720EED87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3135128"/>
        <c:axId val="873133816"/>
      </c:lineChart>
      <c:catAx>
        <c:axId val="873135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3133816"/>
        <c:crosses val="autoZero"/>
        <c:auto val="0"/>
        <c:lblAlgn val="ctr"/>
        <c:lblOffset val="100"/>
        <c:noMultiLvlLbl val="0"/>
      </c:catAx>
      <c:valAx>
        <c:axId val="873133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Projects Completed</a:t>
                </a:r>
              </a:p>
            </c:rich>
          </c:tx>
          <c:layout>
            <c:manualLayout>
              <c:xMode val="edge"/>
              <c:yMode val="edge"/>
              <c:x val="2.1143819008243342E-3"/>
              <c:y val="0.3384148701987219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3135128"/>
        <c:crosses val="autoZero"/>
        <c:crossBetween val="between"/>
      </c:valAx>
      <c:valAx>
        <c:axId val="680794832"/>
        <c:scaling>
          <c:orientation val="maxMin"/>
          <c:max val="200000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Tons of CO2 Eliminated</a:t>
                </a:r>
              </a:p>
            </c:rich>
          </c:tx>
          <c:layout>
            <c:manualLayout>
              <c:xMode val="edge"/>
              <c:yMode val="edge"/>
              <c:x val="0.76878343210299338"/>
              <c:y val="0.2892865554841070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7912440"/>
        <c:crosses val="max"/>
        <c:crossBetween val="between"/>
      </c:valAx>
      <c:catAx>
        <c:axId val="457912440"/>
        <c:scaling>
          <c:orientation val="minMax"/>
        </c:scaling>
        <c:delete val="1"/>
        <c:axPos val="t"/>
        <c:majorTickMark val="none"/>
        <c:minorTickMark val="none"/>
        <c:tickLblPos val="nextTo"/>
        <c:crossAx val="68079483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Project 19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Graphs!$D$563:$D$564</c:f>
              <c:strCache>
                <c:ptCount val="2"/>
                <c:pt idx="0">
                  <c:v>Fossil &amp; Grid Energy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cat>
            <c:strRef>
              <c:f>Graphs!$C$565:$C$566</c:f>
              <c:strCache>
                <c:ptCount val="2"/>
                <c:pt idx="0">
                  <c:v>Pre</c:v>
                </c:pt>
                <c:pt idx="1">
                  <c:v>Post</c:v>
                </c:pt>
              </c:strCache>
            </c:strRef>
          </c:cat>
          <c:val>
            <c:numRef>
              <c:f>Graphs!$D$565:$D$566</c:f>
              <c:numCache>
                <c:formatCode>#,##0.00</c:formatCode>
                <c:ptCount val="2"/>
                <c:pt idx="0">
                  <c:v>77.569999999999993</c:v>
                </c:pt>
                <c:pt idx="1">
                  <c:v>3.94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92-48A4-8842-87DC060DEF67}"/>
            </c:ext>
          </c:extLst>
        </c:ser>
        <c:ser>
          <c:idx val="1"/>
          <c:order val="1"/>
          <c:tx>
            <c:strRef>
              <c:f>Graphs!$E$563:$E$564</c:f>
              <c:strCache>
                <c:ptCount val="2"/>
                <c:pt idx="0">
                  <c:v>Renewable Energy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cat>
            <c:strRef>
              <c:f>Graphs!$C$565:$C$566</c:f>
              <c:strCache>
                <c:ptCount val="2"/>
                <c:pt idx="0">
                  <c:v>Pre</c:v>
                </c:pt>
                <c:pt idx="1">
                  <c:v>Post</c:v>
                </c:pt>
              </c:strCache>
            </c:strRef>
          </c:cat>
          <c:val>
            <c:numRef>
              <c:f>Graphs!$E$565:$E$566</c:f>
              <c:numCache>
                <c:formatCode>#,##0.00</c:formatCode>
                <c:ptCount val="2"/>
                <c:pt idx="1">
                  <c:v>28.63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92-48A4-8842-87DC060DEF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29143080"/>
        <c:axId val="629145048"/>
        <c:axId val="0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Graphs!$F$563:$F$564</c15:sqref>
                        </c15:formulaRef>
                      </c:ext>
                    </c:extLst>
                    <c:strCache>
                      <c:ptCount val="2"/>
                      <c:pt idx="0">
                        <c:v>Fossil &amp; Grid Energy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  <a:sp3d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Graphs!$C$565:$C$566</c15:sqref>
                        </c15:formulaRef>
                      </c:ext>
                    </c:extLst>
                    <c:strCache>
                      <c:ptCount val="2"/>
                      <c:pt idx="0">
                        <c:v>Pre</c:v>
                      </c:pt>
                      <c:pt idx="1">
                        <c:v>Post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Graphs!$F$565:$F$566</c15:sqref>
                        </c15:formulaRef>
                      </c:ext>
                    </c:extLst>
                    <c:numCache>
                      <c:formatCode>#,##0.00</c:formatCode>
                      <c:ptCount val="2"/>
                      <c:pt idx="1">
                        <c:v>32.57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5D92-48A4-8842-87DC060DEF67}"/>
                  </c:ext>
                </c:extLst>
              </c15:ser>
            </c15:filteredBarSeries>
          </c:ext>
        </c:extLst>
      </c:bar3DChart>
      <c:catAx>
        <c:axId val="629143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9145048"/>
        <c:crosses val="autoZero"/>
        <c:auto val="1"/>
        <c:lblAlgn val="ctr"/>
        <c:lblOffset val="100"/>
        <c:noMultiLvlLbl val="0"/>
      </c:catAx>
      <c:valAx>
        <c:axId val="629145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MMBtu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9143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Energy Savings -- Zero Energy Now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Graphs!$D$295:$D$297</c:f>
              <c:strCache>
                <c:ptCount val="3"/>
                <c:pt idx="0">
                  <c:v>Fossil &amp; Grid Energy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Graphs!$A$298:$A$371</c:f>
              <c:strCache>
                <c:ptCount val="73"/>
                <c:pt idx="0">
                  <c:v>1</c:v>
                </c:pt>
                <c:pt idx="3">
                  <c:v>2</c:v>
                </c:pt>
                <c:pt idx="6">
                  <c:v>3</c:v>
                </c:pt>
                <c:pt idx="9">
                  <c:v>4</c:v>
                </c:pt>
                <c:pt idx="12">
                  <c:v>5</c:v>
                </c:pt>
                <c:pt idx="15">
                  <c:v>6</c:v>
                </c:pt>
                <c:pt idx="18">
                  <c:v>8</c:v>
                </c:pt>
                <c:pt idx="21">
                  <c:v>9</c:v>
                </c:pt>
                <c:pt idx="24">
                  <c:v>10</c:v>
                </c:pt>
                <c:pt idx="27">
                  <c:v>11</c:v>
                </c:pt>
                <c:pt idx="30">
                  <c:v>14</c:v>
                </c:pt>
                <c:pt idx="33">
                  <c:v>16</c:v>
                </c:pt>
                <c:pt idx="36">
                  <c:v>17</c:v>
                </c:pt>
                <c:pt idx="39">
                  <c:v>18</c:v>
                </c:pt>
                <c:pt idx="42">
                  <c:v>19</c:v>
                </c:pt>
                <c:pt idx="45">
                  <c:v>20</c:v>
                </c:pt>
                <c:pt idx="48">
                  <c:v>21</c:v>
                </c:pt>
                <c:pt idx="51">
                  <c:v>23</c:v>
                </c:pt>
                <c:pt idx="54">
                  <c:v>24</c:v>
                </c:pt>
                <c:pt idx="57">
                  <c:v>25</c:v>
                </c:pt>
                <c:pt idx="60">
                  <c:v>28</c:v>
                </c:pt>
                <c:pt idx="63">
                  <c:v>32</c:v>
                </c:pt>
                <c:pt idx="66">
                  <c:v>33</c:v>
                </c:pt>
                <c:pt idx="69">
                  <c:v>35</c:v>
                </c:pt>
                <c:pt idx="72">
                  <c:v>AVG</c:v>
                </c:pt>
              </c:strCache>
            </c:strRef>
          </c:cat>
          <c:val>
            <c:numRef>
              <c:f>Graphs!$D$298:$D$371</c:f>
              <c:numCache>
                <c:formatCode>General</c:formatCode>
                <c:ptCount val="74"/>
                <c:pt idx="0" formatCode="#,##0.00">
                  <c:v>133.35</c:v>
                </c:pt>
                <c:pt idx="3" formatCode="#,##0.00">
                  <c:v>87.89</c:v>
                </c:pt>
                <c:pt idx="6" formatCode="#,##0.00">
                  <c:v>78.569999999999993</c:v>
                </c:pt>
                <c:pt idx="9" formatCode="#,##0.00">
                  <c:v>92.35</c:v>
                </c:pt>
                <c:pt idx="12" formatCode="#,##0.00">
                  <c:v>124.59</c:v>
                </c:pt>
                <c:pt idx="15" formatCode="#,##0.00">
                  <c:v>54.11</c:v>
                </c:pt>
                <c:pt idx="18" formatCode="#,##0.00">
                  <c:v>119.08</c:v>
                </c:pt>
                <c:pt idx="21" formatCode="#,##0.00">
                  <c:v>81.56</c:v>
                </c:pt>
                <c:pt idx="24" formatCode="#,##0.00">
                  <c:v>64.010000000000005</c:v>
                </c:pt>
                <c:pt idx="27" formatCode="#,##0.00">
                  <c:v>144.81</c:v>
                </c:pt>
                <c:pt idx="30" formatCode="#,##0.00">
                  <c:v>113.04</c:v>
                </c:pt>
                <c:pt idx="33" formatCode="#,##0.00">
                  <c:v>129.94</c:v>
                </c:pt>
                <c:pt idx="36" formatCode="#,##0.00">
                  <c:v>125.54</c:v>
                </c:pt>
                <c:pt idx="39" formatCode="#,##0.00">
                  <c:v>49.07</c:v>
                </c:pt>
                <c:pt idx="42" formatCode="#,##0.00">
                  <c:v>77.569999999999993</c:v>
                </c:pt>
                <c:pt idx="45" formatCode="#,##0.00">
                  <c:v>83.17</c:v>
                </c:pt>
                <c:pt idx="48" formatCode="#,##0.00">
                  <c:v>181.49</c:v>
                </c:pt>
                <c:pt idx="51" formatCode="#,##0.00">
                  <c:v>64.489999999999995</c:v>
                </c:pt>
                <c:pt idx="54" formatCode="#,##0.00">
                  <c:v>50.27</c:v>
                </c:pt>
                <c:pt idx="57" formatCode="#,##0.00">
                  <c:v>202.25</c:v>
                </c:pt>
                <c:pt idx="60" formatCode="#,##0.00">
                  <c:v>190.19</c:v>
                </c:pt>
                <c:pt idx="63" formatCode="#,##0.00">
                  <c:v>65.239999999999995</c:v>
                </c:pt>
                <c:pt idx="66" formatCode="#,##0.00">
                  <c:v>115.28</c:v>
                </c:pt>
                <c:pt idx="69" formatCode="#,##0.00">
                  <c:v>64.97</c:v>
                </c:pt>
                <c:pt idx="72" formatCode="#,##0.00">
                  <c:v>98.465555555555554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E0-454D-A10B-1213BBCCD3AA}"/>
            </c:ext>
          </c:extLst>
        </c:ser>
        <c:ser>
          <c:idx val="0"/>
          <c:order val="1"/>
          <c:tx>
            <c:strRef>
              <c:f>Graphs!$C$295:$C$297</c:f>
              <c:strCache>
                <c:ptCount val="3"/>
                <c:pt idx="0">
                  <c:v>Renewable Energy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Graphs!$A$298:$A$371</c:f>
              <c:strCache>
                <c:ptCount val="73"/>
                <c:pt idx="0">
                  <c:v>1</c:v>
                </c:pt>
                <c:pt idx="3">
                  <c:v>2</c:v>
                </c:pt>
                <c:pt idx="6">
                  <c:v>3</c:v>
                </c:pt>
                <c:pt idx="9">
                  <c:v>4</c:v>
                </c:pt>
                <c:pt idx="12">
                  <c:v>5</c:v>
                </c:pt>
                <c:pt idx="15">
                  <c:v>6</c:v>
                </c:pt>
                <c:pt idx="18">
                  <c:v>8</c:v>
                </c:pt>
                <c:pt idx="21">
                  <c:v>9</c:v>
                </c:pt>
                <c:pt idx="24">
                  <c:v>10</c:v>
                </c:pt>
                <c:pt idx="27">
                  <c:v>11</c:v>
                </c:pt>
                <c:pt idx="30">
                  <c:v>14</c:v>
                </c:pt>
                <c:pt idx="33">
                  <c:v>16</c:v>
                </c:pt>
                <c:pt idx="36">
                  <c:v>17</c:v>
                </c:pt>
                <c:pt idx="39">
                  <c:v>18</c:v>
                </c:pt>
                <c:pt idx="42">
                  <c:v>19</c:v>
                </c:pt>
                <c:pt idx="45">
                  <c:v>20</c:v>
                </c:pt>
                <c:pt idx="48">
                  <c:v>21</c:v>
                </c:pt>
                <c:pt idx="51">
                  <c:v>23</c:v>
                </c:pt>
                <c:pt idx="54">
                  <c:v>24</c:v>
                </c:pt>
                <c:pt idx="57">
                  <c:v>25</c:v>
                </c:pt>
                <c:pt idx="60">
                  <c:v>28</c:v>
                </c:pt>
                <c:pt idx="63">
                  <c:v>32</c:v>
                </c:pt>
                <c:pt idx="66">
                  <c:v>33</c:v>
                </c:pt>
                <c:pt idx="69">
                  <c:v>35</c:v>
                </c:pt>
                <c:pt idx="72">
                  <c:v>AVG</c:v>
                </c:pt>
              </c:strCache>
            </c:strRef>
          </c:cat>
          <c:val>
            <c:numRef>
              <c:f>Graphs!$C$298:$C$371</c:f>
              <c:numCache>
                <c:formatCode>General</c:formatCode>
                <c:ptCount val="74"/>
                <c:pt idx="0" formatCode="#,##0.00">
                  <c:v>18.02000000000001</c:v>
                </c:pt>
                <c:pt idx="3" formatCode="#,##0.00">
                  <c:v>4.3299999999999983</c:v>
                </c:pt>
                <c:pt idx="6" formatCode="#,##0.00">
                  <c:v>41.990000000000009</c:v>
                </c:pt>
                <c:pt idx="9" formatCode="#,##0.00">
                  <c:v>0</c:v>
                </c:pt>
                <c:pt idx="12" formatCode="#,##0.00">
                  <c:v>49.569999999999993</c:v>
                </c:pt>
                <c:pt idx="15" formatCode="#,##0.00">
                  <c:v>96.04</c:v>
                </c:pt>
                <c:pt idx="18" formatCode="#,##0.00">
                  <c:v>0</c:v>
                </c:pt>
                <c:pt idx="21" formatCode="#,##0.00">
                  <c:v>78.490000000000009</c:v>
                </c:pt>
                <c:pt idx="24" formatCode="#,##0.00">
                  <c:v>0</c:v>
                </c:pt>
                <c:pt idx="27" formatCode="#,##0.00">
                  <c:v>0</c:v>
                </c:pt>
                <c:pt idx="30" formatCode="#,##0.00">
                  <c:v>0</c:v>
                </c:pt>
                <c:pt idx="33" formatCode="#,##0.00">
                  <c:v>33.94</c:v>
                </c:pt>
                <c:pt idx="36" formatCode="#,##0.00">
                  <c:v>0</c:v>
                </c:pt>
                <c:pt idx="39" formatCode="#,##0.00">
                  <c:v>112.06</c:v>
                </c:pt>
                <c:pt idx="42" formatCode="#,##0.00">
                  <c:v>0</c:v>
                </c:pt>
                <c:pt idx="45" formatCode="#,##0.00">
                  <c:v>25.209999999999994</c:v>
                </c:pt>
                <c:pt idx="48" formatCode="#,##0.00">
                  <c:v>0</c:v>
                </c:pt>
                <c:pt idx="51" formatCode="#,##0.00">
                  <c:v>0</c:v>
                </c:pt>
                <c:pt idx="54" formatCode="#,##0.00">
                  <c:v>61.309999999999995</c:v>
                </c:pt>
                <c:pt idx="57" formatCode="#,##0.00">
                  <c:v>233.2</c:v>
                </c:pt>
                <c:pt idx="60" formatCode="#,##0.00">
                  <c:v>56.879999999999995</c:v>
                </c:pt>
                <c:pt idx="63" formatCode="#,##0.00">
                  <c:v>47.78</c:v>
                </c:pt>
                <c:pt idx="66" formatCode="#,##0.00">
                  <c:v>25.900000000000006</c:v>
                </c:pt>
                <c:pt idx="69" formatCode="#,##0.00">
                  <c:v>0</c:v>
                </c:pt>
                <c:pt idx="72" formatCode="#,##0.00">
                  <c:v>35.470555555555521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E0-454D-A10B-1213BBCCD3AA}"/>
            </c:ext>
          </c:extLst>
        </c:ser>
        <c:ser>
          <c:idx val="3"/>
          <c:order val="2"/>
          <c:tx>
            <c:strRef>
              <c:f>Graphs!$H$295:$H$297</c:f>
              <c:strCache>
                <c:ptCount val="3"/>
                <c:pt idx="0">
                  <c:v>Fossil &amp; Grid Energy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Graphs!$A$298:$A$371</c:f>
              <c:strCache>
                <c:ptCount val="73"/>
                <c:pt idx="0">
                  <c:v>1</c:v>
                </c:pt>
                <c:pt idx="3">
                  <c:v>2</c:v>
                </c:pt>
                <c:pt idx="6">
                  <c:v>3</c:v>
                </c:pt>
                <c:pt idx="9">
                  <c:v>4</c:v>
                </c:pt>
                <c:pt idx="12">
                  <c:v>5</c:v>
                </c:pt>
                <c:pt idx="15">
                  <c:v>6</c:v>
                </c:pt>
                <c:pt idx="18">
                  <c:v>8</c:v>
                </c:pt>
                <c:pt idx="21">
                  <c:v>9</c:v>
                </c:pt>
                <c:pt idx="24">
                  <c:v>10</c:v>
                </c:pt>
                <c:pt idx="27">
                  <c:v>11</c:v>
                </c:pt>
                <c:pt idx="30">
                  <c:v>14</c:v>
                </c:pt>
                <c:pt idx="33">
                  <c:v>16</c:v>
                </c:pt>
                <c:pt idx="36">
                  <c:v>17</c:v>
                </c:pt>
                <c:pt idx="39">
                  <c:v>18</c:v>
                </c:pt>
                <c:pt idx="42">
                  <c:v>19</c:v>
                </c:pt>
                <c:pt idx="45">
                  <c:v>20</c:v>
                </c:pt>
                <c:pt idx="48">
                  <c:v>21</c:v>
                </c:pt>
                <c:pt idx="51">
                  <c:v>23</c:v>
                </c:pt>
                <c:pt idx="54">
                  <c:v>24</c:v>
                </c:pt>
                <c:pt idx="57">
                  <c:v>25</c:v>
                </c:pt>
                <c:pt idx="60">
                  <c:v>28</c:v>
                </c:pt>
                <c:pt idx="63">
                  <c:v>32</c:v>
                </c:pt>
                <c:pt idx="66">
                  <c:v>33</c:v>
                </c:pt>
                <c:pt idx="69">
                  <c:v>35</c:v>
                </c:pt>
                <c:pt idx="72">
                  <c:v>AVG</c:v>
                </c:pt>
              </c:strCache>
            </c:strRef>
          </c:cat>
          <c:val>
            <c:numRef>
              <c:f>Graphs!$H$298:$H$371</c:f>
              <c:numCache>
                <c:formatCode>#,##0.00</c:formatCode>
                <c:ptCount val="74"/>
                <c:pt idx="1">
                  <c:v>53.01</c:v>
                </c:pt>
                <c:pt idx="4">
                  <c:v>10.96</c:v>
                </c:pt>
                <c:pt idx="7">
                  <c:v>3.75</c:v>
                </c:pt>
                <c:pt idx="10">
                  <c:v>41.69</c:v>
                </c:pt>
                <c:pt idx="13">
                  <c:v>98.31</c:v>
                </c:pt>
                <c:pt idx="16">
                  <c:v>15.77</c:v>
                </c:pt>
                <c:pt idx="19">
                  <c:v>40.93</c:v>
                </c:pt>
                <c:pt idx="22">
                  <c:v>69.77</c:v>
                </c:pt>
                <c:pt idx="25">
                  <c:v>8.58</c:v>
                </c:pt>
                <c:pt idx="28">
                  <c:v>73.38</c:v>
                </c:pt>
                <c:pt idx="31">
                  <c:v>63.25</c:v>
                </c:pt>
                <c:pt idx="34">
                  <c:v>37.54</c:v>
                </c:pt>
                <c:pt idx="37">
                  <c:v>3.42</c:v>
                </c:pt>
                <c:pt idx="40">
                  <c:v>4.5199999999999996</c:v>
                </c:pt>
                <c:pt idx="43">
                  <c:v>3.94</c:v>
                </c:pt>
                <c:pt idx="46">
                  <c:v>33.880000000000003</c:v>
                </c:pt>
                <c:pt idx="49">
                  <c:v>47.85</c:v>
                </c:pt>
                <c:pt idx="52">
                  <c:v>20.72</c:v>
                </c:pt>
                <c:pt idx="55">
                  <c:v>34.78</c:v>
                </c:pt>
                <c:pt idx="58">
                  <c:v>106.59</c:v>
                </c:pt>
                <c:pt idx="61">
                  <c:v>127.56</c:v>
                </c:pt>
                <c:pt idx="64">
                  <c:v>23.29</c:v>
                </c:pt>
                <c:pt idx="67">
                  <c:v>68.34</c:v>
                </c:pt>
                <c:pt idx="70">
                  <c:v>17.88</c:v>
                </c:pt>
                <c:pt idx="73">
                  <c:v>32.763888888888886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EE0-454D-A10B-1213BBCCD3AA}"/>
            </c:ext>
          </c:extLst>
        </c:ser>
        <c:ser>
          <c:idx val="2"/>
          <c:order val="3"/>
          <c:tx>
            <c:strRef>
              <c:f>Graphs!$G$295:$G$297</c:f>
              <c:strCache>
                <c:ptCount val="3"/>
                <c:pt idx="0">
                  <c:v>Renewable Energy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Graphs!$A$298:$A$371</c:f>
              <c:strCache>
                <c:ptCount val="73"/>
                <c:pt idx="0">
                  <c:v>1</c:v>
                </c:pt>
                <c:pt idx="3">
                  <c:v>2</c:v>
                </c:pt>
                <c:pt idx="6">
                  <c:v>3</c:v>
                </c:pt>
                <c:pt idx="9">
                  <c:v>4</c:v>
                </c:pt>
                <c:pt idx="12">
                  <c:v>5</c:v>
                </c:pt>
                <c:pt idx="15">
                  <c:v>6</c:v>
                </c:pt>
                <c:pt idx="18">
                  <c:v>8</c:v>
                </c:pt>
                <c:pt idx="21">
                  <c:v>9</c:v>
                </c:pt>
                <c:pt idx="24">
                  <c:v>10</c:v>
                </c:pt>
                <c:pt idx="27">
                  <c:v>11</c:v>
                </c:pt>
                <c:pt idx="30">
                  <c:v>14</c:v>
                </c:pt>
                <c:pt idx="33">
                  <c:v>16</c:v>
                </c:pt>
                <c:pt idx="36">
                  <c:v>17</c:v>
                </c:pt>
                <c:pt idx="39">
                  <c:v>18</c:v>
                </c:pt>
                <c:pt idx="42">
                  <c:v>19</c:v>
                </c:pt>
                <c:pt idx="45">
                  <c:v>20</c:v>
                </c:pt>
                <c:pt idx="48">
                  <c:v>21</c:v>
                </c:pt>
                <c:pt idx="51">
                  <c:v>23</c:v>
                </c:pt>
                <c:pt idx="54">
                  <c:v>24</c:v>
                </c:pt>
                <c:pt idx="57">
                  <c:v>25</c:v>
                </c:pt>
                <c:pt idx="60">
                  <c:v>28</c:v>
                </c:pt>
                <c:pt idx="63">
                  <c:v>32</c:v>
                </c:pt>
                <c:pt idx="66">
                  <c:v>33</c:v>
                </c:pt>
                <c:pt idx="69">
                  <c:v>35</c:v>
                </c:pt>
                <c:pt idx="72">
                  <c:v>AVG</c:v>
                </c:pt>
              </c:strCache>
            </c:strRef>
          </c:cat>
          <c:val>
            <c:numRef>
              <c:f>Graphs!$G$298:$G$371</c:f>
              <c:numCache>
                <c:formatCode>#,##0.00</c:formatCode>
                <c:ptCount val="74"/>
                <c:pt idx="1">
                  <c:v>25.220000000000006</c:v>
                </c:pt>
                <c:pt idx="4">
                  <c:v>27.189999999999998</c:v>
                </c:pt>
                <c:pt idx="7">
                  <c:v>56.75</c:v>
                </c:pt>
                <c:pt idx="10">
                  <c:v>41.66</c:v>
                </c:pt>
                <c:pt idx="13">
                  <c:v>47.129999999999995</c:v>
                </c:pt>
                <c:pt idx="16">
                  <c:v>87.87</c:v>
                </c:pt>
                <c:pt idx="19">
                  <c:v>34.720000000000006</c:v>
                </c:pt>
                <c:pt idx="22">
                  <c:v>38.960000000000008</c:v>
                </c:pt>
                <c:pt idx="25">
                  <c:v>16.670000000000002</c:v>
                </c:pt>
                <c:pt idx="28">
                  <c:v>27.590000000000003</c:v>
                </c:pt>
                <c:pt idx="31">
                  <c:v>29.739999999999995</c:v>
                </c:pt>
                <c:pt idx="34">
                  <c:v>46.82</c:v>
                </c:pt>
                <c:pt idx="37">
                  <c:v>49.679999999999993</c:v>
                </c:pt>
                <c:pt idx="40">
                  <c:v>93.81</c:v>
                </c:pt>
                <c:pt idx="43">
                  <c:v>28.63</c:v>
                </c:pt>
                <c:pt idx="46">
                  <c:v>15.239999999999995</c:v>
                </c:pt>
                <c:pt idx="49">
                  <c:v>56.919999999999995</c:v>
                </c:pt>
                <c:pt idx="52">
                  <c:v>26.89</c:v>
                </c:pt>
                <c:pt idx="55">
                  <c:v>46.33</c:v>
                </c:pt>
                <c:pt idx="58">
                  <c:v>44.400000000000006</c:v>
                </c:pt>
                <c:pt idx="61">
                  <c:v>55.370000000000005</c:v>
                </c:pt>
                <c:pt idx="64">
                  <c:v>63.839999999999996</c:v>
                </c:pt>
                <c:pt idx="67">
                  <c:v>58.569999999999993</c:v>
                </c:pt>
                <c:pt idx="70">
                  <c:v>22.930000000000003</c:v>
                </c:pt>
                <c:pt idx="73">
                  <c:v>42.03111111111113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EE0-454D-A10B-1213BBCCD3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00"/>
        <c:axId val="705357736"/>
        <c:axId val="705358064"/>
      </c:barChart>
      <c:catAx>
        <c:axId val="705357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5358064"/>
        <c:crosses val="autoZero"/>
        <c:auto val="1"/>
        <c:lblAlgn val="ctr"/>
        <c:lblOffset val="100"/>
        <c:noMultiLvlLbl val="0"/>
      </c:catAx>
      <c:valAx>
        <c:axId val="705358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 MMBTUS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5357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17928807464188387"/>
          <c:y val="0.15266388704136782"/>
          <c:w val="0.14596150094924668"/>
          <c:h val="0.126779043627720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Fossil Fuel Use -- Before and After Zero Energy Now Project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Graphs!$C$375:$C$377</c:f>
              <c:strCache>
                <c:ptCount val="3"/>
                <c:pt idx="0">
                  <c:v>Fossil Fuel Use Prior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multiLvlStrRef>
              <c:f>Graphs!$A$378:$B$449</c:f>
              <c:multiLvlStrCache>
                <c:ptCount val="71"/>
                <c:lvl>
                  <c:pt idx="0">
                    <c:v>Prior</c:v>
                  </c:pt>
                  <c:pt idx="1">
                    <c:v>Post</c:v>
                  </c:pt>
                  <c:pt idx="3">
                    <c:v>Prior</c:v>
                  </c:pt>
                  <c:pt idx="4">
                    <c:v>Post</c:v>
                  </c:pt>
                  <c:pt idx="6">
                    <c:v>Prior</c:v>
                  </c:pt>
                  <c:pt idx="7">
                    <c:v>Post</c:v>
                  </c:pt>
                  <c:pt idx="9">
                    <c:v>Prior</c:v>
                  </c:pt>
                  <c:pt idx="10">
                    <c:v>Post</c:v>
                  </c:pt>
                  <c:pt idx="12">
                    <c:v>Prior</c:v>
                  </c:pt>
                  <c:pt idx="13">
                    <c:v>Post</c:v>
                  </c:pt>
                  <c:pt idx="15">
                    <c:v>Prior</c:v>
                  </c:pt>
                  <c:pt idx="16">
                    <c:v>Post</c:v>
                  </c:pt>
                  <c:pt idx="18">
                    <c:v>Prior</c:v>
                  </c:pt>
                  <c:pt idx="19">
                    <c:v>Post</c:v>
                  </c:pt>
                  <c:pt idx="21">
                    <c:v>Prior</c:v>
                  </c:pt>
                  <c:pt idx="22">
                    <c:v>Post</c:v>
                  </c:pt>
                  <c:pt idx="24">
                    <c:v>Prior</c:v>
                  </c:pt>
                  <c:pt idx="25">
                    <c:v>Post</c:v>
                  </c:pt>
                  <c:pt idx="27">
                    <c:v>Prior</c:v>
                  </c:pt>
                  <c:pt idx="28">
                    <c:v>Post</c:v>
                  </c:pt>
                  <c:pt idx="30">
                    <c:v>Prior</c:v>
                  </c:pt>
                  <c:pt idx="31">
                    <c:v>Post</c:v>
                  </c:pt>
                  <c:pt idx="33">
                    <c:v>Prior</c:v>
                  </c:pt>
                  <c:pt idx="34">
                    <c:v>Post</c:v>
                  </c:pt>
                  <c:pt idx="36">
                    <c:v>Prior</c:v>
                  </c:pt>
                  <c:pt idx="37">
                    <c:v>Post</c:v>
                  </c:pt>
                  <c:pt idx="39">
                    <c:v>Prior</c:v>
                  </c:pt>
                  <c:pt idx="40">
                    <c:v>Post</c:v>
                  </c:pt>
                  <c:pt idx="42">
                    <c:v>Prior</c:v>
                  </c:pt>
                  <c:pt idx="43">
                    <c:v>Post</c:v>
                  </c:pt>
                  <c:pt idx="45">
                    <c:v>Prior</c:v>
                  </c:pt>
                  <c:pt idx="46">
                    <c:v>Post</c:v>
                  </c:pt>
                  <c:pt idx="48">
                    <c:v>Prior</c:v>
                  </c:pt>
                  <c:pt idx="49">
                    <c:v>Post</c:v>
                  </c:pt>
                  <c:pt idx="51">
                    <c:v>Prior</c:v>
                  </c:pt>
                  <c:pt idx="52">
                    <c:v>Post</c:v>
                  </c:pt>
                  <c:pt idx="54">
                    <c:v>Prior</c:v>
                  </c:pt>
                  <c:pt idx="55">
                    <c:v>Post</c:v>
                  </c:pt>
                  <c:pt idx="57">
                    <c:v>Prior</c:v>
                  </c:pt>
                  <c:pt idx="58">
                    <c:v>Post</c:v>
                  </c:pt>
                  <c:pt idx="60">
                    <c:v>Prior</c:v>
                  </c:pt>
                  <c:pt idx="61">
                    <c:v>Post</c:v>
                  </c:pt>
                  <c:pt idx="63">
                    <c:v>Prior</c:v>
                  </c:pt>
                  <c:pt idx="64">
                    <c:v>Post</c:v>
                  </c:pt>
                  <c:pt idx="66">
                    <c:v>Prior</c:v>
                  </c:pt>
                  <c:pt idx="67">
                    <c:v>Post</c:v>
                  </c:pt>
                  <c:pt idx="69">
                    <c:v>Prior</c:v>
                  </c:pt>
                  <c:pt idx="70">
                    <c:v>Post</c:v>
                  </c:pt>
                </c:lvl>
                <c:lvl>
                  <c:pt idx="0">
                    <c:v>1</c:v>
                  </c:pt>
                  <c:pt idx="3">
                    <c:v>2</c:v>
                  </c:pt>
                  <c:pt idx="6">
                    <c:v>3</c:v>
                  </c:pt>
                  <c:pt idx="9">
                    <c:v>4</c:v>
                  </c:pt>
                  <c:pt idx="12">
                    <c:v>5</c:v>
                  </c:pt>
                  <c:pt idx="15">
                    <c:v>6</c:v>
                  </c:pt>
                  <c:pt idx="18">
                    <c:v>8</c:v>
                  </c:pt>
                  <c:pt idx="21">
                    <c:v>9</c:v>
                  </c:pt>
                  <c:pt idx="24">
                    <c:v>10</c:v>
                  </c:pt>
                  <c:pt idx="27">
                    <c:v>11</c:v>
                  </c:pt>
                  <c:pt idx="30">
                    <c:v>14</c:v>
                  </c:pt>
                  <c:pt idx="33">
                    <c:v>16</c:v>
                  </c:pt>
                  <c:pt idx="36">
                    <c:v>17</c:v>
                  </c:pt>
                  <c:pt idx="39">
                    <c:v>18</c:v>
                  </c:pt>
                  <c:pt idx="42">
                    <c:v>19</c:v>
                  </c:pt>
                  <c:pt idx="45">
                    <c:v>20</c:v>
                  </c:pt>
                  <c:pt idx="48">
                    <c:v>21</c:v>
                  </c:pt>
                  <c:pt idx="51">
                    <c:v>23</c:v>
                  </c:pt>
                  <c:pt idx="54">
                    <c:v>24</c:v>
                  </c:pt>
                  <c:pt idx="57">
                    <c:v>25</c:v>
                  </c:pt>
                  <c:pt idx="60">
                    <c:v>28</c:v>
                  </c:pt>
                  <c:pt idx="63">
                    <c:v>32</c:v>
                  </c:pt>
                  <c:pt idx="66">
                    <c:v>33</c:v>
                  </c:pt>
                  <c:pt idx="69">
                    <c:v>35</c:v>
                  </c:pt>
                </c:lvl>
              </c:multiLvlStrCache>
            </c:multiLvlStrRef>
          </c:cat>
          <c:val>
            <c:numRef>
              <c:f>Graphs!$C$378:$C$449</c:f>
              <c:numCache>
                <c:formatCode>General</c:formatCode>
                <c:ptCount val="72"/>
                <c:pt idx="0" formatCode="#,##0.00">
                  <c:v>135.88999999999999</c:v>
                </c:pt>
                <c:pt idx="3" formatCode="#,##0.00">
                  <c:v>66.02</c:v>
                </c:pt>
                <c:pt idx="6" formatCode="#,##0.00">
                  <c:v>66.37</c:v>
                </c:pt>
                <c:pt idx="9" formatCode="#,##0.00">
                  <c:v>66.849999999999994</c:v>
                </c:pt>
                <c:pt idx="12" formatCode="#,##0.00">
                  <c:v>104.65</c:v>
                </c:pt>
                <c:pt idx="15" formatCode="#,##0.00">
                  <c:v>18.690000000000001</c:v>
                </c:pt>
                <c:pt idx="18" formatCode="#,##0.00">
                  <c:v>97.06</c:v>
                </c:pt>
                <c:pt idx="21" formatCode="#,##0.00">
                  <c:v>56.81</c:v>
                </c:pt>
                <c:pt idx="24" formatCode="#,##0.00">
                  <c:v>50.72</c:v>
                </c:pt>
                <c:pt idx="27" formatCode="#,##0.00">
                  <c:v>106.83</c:v>
                </c:pt>
                <c:pt idx="30" formatCode="#,##0.00">
                  <c:v>92.28</c:v>
                </c:pt>
                <c:pt idx="33" formatCode="#,##0.00">
                  <c:v>97.46</c:v>
                </c:pt>
                <c:pt idx="36" formatCode="#,##0.00">
                  <c:v>107.91</c:v>
                </c:pt>
                <c:pt idx="39" formatCode="#,##0.00">
                  <c:v>39.56</c:v>
                </c:pt>
                <c:pt idx="42" formatCode="#,##0.00">
                  <c:v>54.02</c:v>
                </c:pt>
                <c:pt idx="45" formatCode="#,##0.00">
                  <c:v>48.52</c:v>
                </c:pt>
                <c:pt idx="48" formatCode="#,##0.00">
                  <c:v>83.01</c:v>
                </c:pt>
                <c:pt idx="51" formatCode="#,##0.00">
                  <c:v>45.82</c:v>
                </c:pt>
                <c:pt idx="54" formatCode="#,##0.00">
                  <c:v>42.67</c:v>
                </c:pt>
                <c:pt idx="57" formatCode="#,##0.00">
                  <c:v>146.21</c:v>
                </c:pt>
                <c:pt idx="60" formatCode="#,##0.00">
                  <c:v>170</c:v>
                </c:pt>
                <c:pt idx="63" formatCode="#,##0.00">
                  <c:v>56.09</c:v>
                </c:pt>
                <c:pt idx="66" formatCode="#,##0.00">
                  <c:v>97.91</c:v>
                </c:pt>
                <c:pt idx="69" formatCode="#,##0.00">
                  <c:v>48.41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FE-4E64-AE3E-C2B7A414612F}"/>
            </c:ext>
          </c:extLst>
        </c:ser>
        <c:ser>
          <c:idx val="1"/>
          <c:order val="1"/>
          <c:tx>
            <c:strRef>
              <c:f>Graphs!$D$375:$D$377</c:f>
              <c:strCache>
                <c:ptCount val="3"/>
                <c:pt idx="0">
                  <c:v>Fossil Fuel Use Post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multiLvlStrRef>
              <c:f>Graphs!$A$378:$B$449</c:f>
              <c:multiLvlStrCache>
                <c:ptCount val="71"/>
                <c:lvl>
                  <c:pt idx="0">
                    <c:v>Prior</c:v>
                  </c:pt>
                  <c:pt idx="1">
                    <c:v>Post</c:v>
                  </c:pt>
                  <c:pt idx="3">
                    <c:v>Prior</c:v>
                  </c:pt>
                  <c:pt idx="4">
                    <c:v>Post</c:v>
                  </c:pt>
                  <c:pt idx="6">
                    <c:v>Prior</c:v>
                  </c:pt>
                  <c:pt idx="7">
                    <c:v>Post</c:v>
                  </c:pt>
                  <c:pt idx="9">
                    <c:v>Prior</c:v>
                  </c:pt>
                  <c:pt idx="10">
                    <c:v>Post</c:v>
                  </c:pt>
                  <c:pt idx="12">
                    <c:v>Prior</c:v>
                  </c:pt>
                  <c:pt idx="13">
                    <c:v>Post</c:v>
                  </c:pt>
                  <c:pt idx="15">
                    <c:v>Prior</c:v>
                  </c:pt>
                  <c:pt idx="16">
                    <c:v>Post</c:v>
                  </c:pt>
                  <c:pt idx="18">
                    <c:v>Prior</c:v>
                  </c:pt>
                  <c:pt idx="19">
                    <c:v>Post</c:v>
                  </c:pt>
                  <c:pt idx="21">
                    <c:v>Prior</c:v>
                  </c:pt>
                  <c:pt idx="22">
                    <c:v>Post</c:v>
                  </c:pt>
                  <c:pt idx="24">
                    <c:v>Prior</c:v>
                  </c:pt>
                  <c:pt idx="25">
                    <c:v>Post</c:v>
                  </c:pt>
                  <c:pt idx="27">
                    <c:v>Prior</c:v>
                  </c:pt>
                  <c:pt idx="28">
                    <c:v>Post</c:v>
                  </c:pt>
                  <c:pt idx="30">
                    <c:v>Prior</c:v>
                  </c:pt>
                  <c:pt idx="31">
                    <c:v>Post</c:v>
                  </c:pt>
                  <c:pt idx="33">
                    <c:v>Prior</c:v>
                  </c:pt>
                  <c:pt idx="34">
                    <c:v>Post</c:v>
                  </c:pt>
                  <c:pt idx="36">
                    <c:v>Prior</c:v>
                  </c:pt>
                  <c:pt idx="37">
                    <c:v>Post</c:v>
                  </c:pt>
                  <c:pt idx="39">
                    <c:v>Prior</c:v>
                  </c:pt>
                  <c:pt idx="40">
                    <c:v>Post</c:v>
                  </c:pt>
                  <c:pt idx="42">
                    <c:v>Prior</c:v>
                  </c:pt>
                  <c:pt idx="43">
                    <c:v>Post</c:v>
                  </c:pt>
                  <c:pt idx="45">
                    <c:v>Prior</c:v>
                  </c:pt>
                  <c:pt idx="46">
                    <c:v>Post</c:v>
                  </c:pt>
                  <c:pt idx="48">
                    <c:v>Prior</c:v>
                  </c:pt>
                  <c:pt idx="49">
                    <c:v>Post</c:v>
                  </c:pt>
                  <c:pt idx="51">
                    <c:v>Prior</c:v>
                  </c:pt>
                  <c:pt idx="52">
                    <c:v>Post</c:v>
                  </c:pt>
                  <c:pt idx="54">
                    <c:v>Prior</c:v>
                  </c:pt>
                  <c:pt idx="55">
                    <c:v>Post</c:v>
                  </c:pt>
                  <c:pt idx="57">
                    <c:v>Prior</c:v>
                  </c:pt>
                  <c:pt idx="58">
                    <c:v>Post</c:v>
                  </c:pt>
                  <c:pt idx="60">
                    <c:v>Prior</c:v>
                  </c:pt>
                  <c:pt idx="61">
                    <c:v>Post</c:v>
                  </c:pt>
                  <c:pt idx="63">
                    <c:v>Prior</c:v>
                  </c:pt>
                  <c:pt idx="64">
                    <c:v>Post</c:v>
                  </c:pt>
                  <c:pt idx="66">
                    <c:v>Prior</c:v>
                  </c:pt>
                  <c:pt idx="67">
                    <c:v>Post</c:v>
                  </c:pt>
                  <c:pt idx="69">
                    <c:v>Prior</c:v>
                  </c:pt>
                  <c:pt idx="70">
                    <c:v>Post</c:v>
                  </c:pt>
                </c:lvl>
                <c:lvl>
                  <c:pt idx="0">
                    <c:v>1</c:v>
                  </c:pt>
                  <c:pt idx="3">
                    <c:v>2</c:v>
                  </c:pt>
                  <c:pt idx="6">
                    <c:v>3</c:v>
                  </c:pt>
                  <c:pt idx="9">
                    <c:v>4</c:v>
                  </c:pt>
                  <c:pt idx="12">
                    <c:v>5</c:v>
                  </c:pt>
                  <c:pt idx="15">
                    <c:v>6</c:v>
                  </c:pt>
                  <c:pt idx="18">
                    <c:v>8</c:v>
                  </c:pt>
                  <c:pt idx="21">
                    <c:v>9</c:v>
                  </c:pt>
                  <c:pt idx="24">
                    <c:v>10</c:v>
                  </c:pt>
                  <c:pt idx="27">
                    <c:v>11</c:v>
                  </c:pt>
                  <c:pt idx="30">
                    <c:v>14</c:v>
                  </c:pt>
                  <c:pt idx="33">
                    <c:v>16</c:v>
                  </c:pt>
                  <c:pt idx="36">
                    <c:v>17</c:v>
                  </c:pt>
                  <c:pt idx="39">
                    <c:v>18</c:v>
                  </c:pt>
                  <c:pt idx="42">
                    <c:v>19</c:v>
                  </c:pt>
                  <c:pt idx="45">
                    <c:v>20</c:v>
                  </c:pt>
                  <c:pt idx="48">
                    <c:v>21</c:v>
                  </c:pt>
                  <c:pt idx="51">
                    <c:v>23</c:v>
                  </c:pt>
                  <c:pt idx="54">
                    <c:v>24</c:v>
                  </c:pt>
                  <c:pt idx="57">
                    <c:v>25</c:v>
                  </c:pt>
                  <c:pt idx="60">
                    <c:v>28</c:v>
                  </c:pt>
                  <c:pt idx="63">
                    <c:v>32</c:v>
                  </c:pt>
                  <c:pt idx="66">
                    <c:v>33</c:v>
                  </c:pt>
                  <c:pt idx="69">
                    <c:v>35</c:v>
                  </c:pt>
                </c:lvl>
              </c:multiLvlStrCache>
            </c:multiLvlStrRef>
          </c:cat>
          <c:val>
            <c:numRef>
              <c:f>Graphs!$D$378:$D$449</c:f>
              <c:numCache>
                <c:formatCode>#,##0.00</c:formatCode>
                <c:ptCount val="72"/>
                <c:pt idx="1">
                  <c:v>21.85</c:v>
                </c:pt>
                <c:pt idx="4">
                  <c:v>1.24</c:v>
                </c:pt>
                <c:pt idx="7">
                  <c:v>3.32</c:v>
                </c:pt>
                <c:pt idx="10">
                  <c:v>47.6</c:v>
                </c:pt>
                <c:pt idx="13">
                  <c:v>64.81</c:v>
                </c:pt>
                <c:pt idx="16">
                  <c:v>21.91</c:v>
                </c:pt>
                <c:pt idx="19">
                  <c:v>6.67</c:v>
                </c:pt>
                <c:pt idx="22">
                  <c:v>64.540000000000006</c:v>
                </c:pt>
                <c:pt idx="25">
                  <c:v>0</c:v>
                </c:pt>
                <c:pt idx="28">
                  <c:v>63.45</c:v>
                </c:pt>
                <c:pt idx="31">
                  <c:v>52.9</c:v>
                </c:pt>
                <c:pt idx="34">
                  <c:v>4.58</c:v>
                </c:pt>
                <c:pt idx="37">
                  <c:v>0.93</c:v>
                </c:pt>
                <c:pt idx="40">
                  <c:v>2.58</c:v>
                </c:pt>
                <c:pt idx="43">
                  <c:v>3.91</c:v>
                </c:pt>
                <c:pt idx="46">
                  <c:v>11.3</c:v>
                </c:pt>
                <c:pt idx="49">
                  <c:v>28.78</c:v>
                </c:pt>
                <c:pt idx="52">
                  <c:v>0</c:v>
                </c:pt>
                <c:pt idx="55">
                  <c:v>29.87</c:v>
                </c:pt>
                <c:pt idx="58">
                  <c:v>61.59</c:v>
                </c:pt>
                <c:pt idx="61">
                  <c:v>137.46</c:v>
                </c:pt>
                <c:pt idx="64">
                  <c:v>17.98</c:v>
                </c:pt>
                <c:pt idx="67">
                  <c:v>61.23</c:v>
                </c:pt>
                <c:pt idx="7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6FE-4E64-AE3E-C2B7A41461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407230960"/>
        <c:axId val="1407231616"/>
      </c:barChart>
      <c:catAx>
        <c:axId val="1407230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7231616"/>
        <c:crosses val="autoZero"/>
        <c:auto val="1"/>
        <c:lblAlgn val="ctr"/>
        <c:lblOffset val="100"/>
        <c:noMultiLvlLbl val="0"/>
      </c:catAx>
      <c:valAx>
        <c:axId val="1407231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7230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186419501990294"/>
          <c:y val="0.18693663292088494"/>
          <c:w val="0.17090875633165784"/>
          <c:h val="0.1361006901164381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Annual</a:t>
            </a:r>
            <a:r>
              <a:rPr lang="en-US" baseline="0"/>
              <a:t> </a:t>
            </a:r>
            <a:r>
              <a:rPr lang="en-US"/>
              <a:t>Energy Costs and Financeability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1016055425504246E-2"/>
          <c:y val="0.14280670561341122"/>
          <c:w val="0.91809395707033503"/>
          <c:h val="0.7654694776056219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Graphs!$D$453</c:f>
              <c:strCache>
                <c:ptCount val="1"/>
                <c:pt idx="0">
                  <c:v>Energy Costs Prior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multiLvlStrRef>
              <c:f>Graphs!$A$454:$C$528</c:f>
              <c:multiLvlStrCache>
                <c:ptCount val="74"/>
                <c:lvl>
                  <c:pt idx="0">
                    <c:v>Prior</c:v>
                  </c:pt>
                  <c:pt idx="1">
                    <c:v>Post</c:v>
                  </c:pt>
                  <c:pt idx="3">
                    <c:v>Prior</c:v>
                  </c:pt>
                  <c:pt idx="4">
                    <c:v>Post</c:v>
                  </c:pt>
                  <c:pt idx="6">
                    <c:v>Prior</c:v>
                  </c:pt>
                  <c:pt idx="7">
                    <c:v>Post</c:v>
                  </c:pt>
                  <c:pt idx="9">
                    <c:v>Prior</c:v>
                  </c:pt>
                  <c:pt idx="10">
                    <c:v>Post</c:v>
                  </c:pt>
                  <c:pt idx="12">
                    <c:v>Prior</c:v>
                  </c:pt>
                  <c:pt idx="13">
                    <c:v>Post</c:v>
                  </c:pt>
                  <c:pt idx="15">
                    <c:v>Prior</c:v>
                  </c:pt>
                  <c:pt idx="16">
                    <c:v>Post</c:v>
                  </c:pt>
                  <c:pt idx="18">
                    <c:v>Prior</c:v>
                  </c:pt>
                  <c:pt idx="19">
                    <c:v>Post</c:v>
                  </c:pt>
                  <c:pt idx="21">
                    <c:v>Prior</c:v>
                  </c:pt>
                  <c:pt idx="22">
                    <c:v>Post</c:v>
                  </c:pt>
                  <c:pt idx="24">
                    <c:v>Prior</c:v>
                  </c:pt>
                  <c:pt idx="25">
                    <c:v>Post</c:v>
                  </c:pt>
                  <c:pt idx="27">
                    <c:v>Prior</c:v>
                  </c:pt>
                  <c:pt idx="28">
                    <c:v>Post</c:v>
                  </c:pt>
                  <c:pt idx="30">
                    <c:v>Prior</c:v>
                  </c:pt>
                  <c:pt idx="31">
                    <c:v>Post</c:v>
                  </c:pt>
                  <c:pt idx="33">
                    <c:v>Prior</c:v>
                  </c:pt>
                  <c:pt idx="34">
                    <c:v>Post</c:v>
                  </c:pt>
                  <c:pt idx="36">
                    <c:v>Prior</c:v>
                  </c:pt>
                  <c:pt idx="37">
                    <c:v>Post</c:v>
                  </c:pt>
                  <c:pt idx="39">
                    <c:v>Prior</c:v>
                  </c:pt>
                  <c:pt idx="40">
                    <c:v>Post</c:v>
                  </c:pt>
                  <c:pt idx="42">
                    <c:v>Prior</c:v>
                  </c:pt>
                  <c:pt idx="43">
                    <c:v>Post</c:v>
                  </c:pt>
                  <c:pt idx="45">
                    <c:v>Prior</c:v>
                  </c:pt>
                  <c:pt idx="46">
                    <c:v>Post</c:v>
                  </c:pt>
                  <c:pt idx="48">
                    <c:v>Prior</c:v>
                  </c:pt>
                  <c:pt idx="49">
                    <c:v>Post</c:v>
                  </c:pt>
                  <c:pt idx="51">
                    <c:v>Prior</c:v>
                  </c:pt>
                  <c:pt idx="52">
                    <c:v>Post</c:v>
                  </c:pt>
                  <c:pt idx="54">
                    <c:v>Prior</c:v>
                  </c:pt>
                  <c:pt idx="55">
                    <c:v>Post</c:v>
                  </c:pt>
                  <c:pt idx="57">
                    <c:v>Prior</c:v>
                  </c:pt>
                  <c:pt idx="58">
                    <c:v>Post</c:v>
                  </c:pt>
                  <c:pt idx="60">
                    <c:v>Prior</c:v>
                  </c:pt>
                  <c:pt idx="61">
                    <c:v>Post</c:v>
                  </c:pt>
                  <c:pt idx="63">
                    <c:v>Prior</c:v>
                  </c:pt>
                  <c:pt idx="64">
                    <c:v>Post</c:v>
                  </c:pt>
                  <c:pt idx="66">
                    <c:v>Prior</c:v>
                  </c:pt>
                  <c:pt idx="67">
                    <c:v>Post</c:v>
                  </c:pt>
                  <c:pt idx="69">
                    <c:v>Prior</c:v>
                  </c:pt>
                  <c:pt idx="70">
                    <c:v>Post</c:v>
                  </c:pt>
                  <c:pt idx="72">
                    <c:v>Prior</c:v>
                  </c:pt>
                  <c:pt idx="73">
                    <c:v>Post</c:v>
                  </c:pt>
                </c:lvl>
                <c:lvl>
                  <c:pt idx="0">
                    <c:v>1</c:v>
                  </c:pt>
                  <c:pt idx="3">
                    <c:v>2</c:v>
                  </c:pt>
                  <c:pt idx="6">
                    <c:v>3</c:v>
                  </c:pt>
                  <c:pt idx="9">
                    <c:v>4</c:v>
                  </c:pt>
                  <c:pt idx="12">
                    <c:v>5</c:v>
                  </c:pt>
                  <c:pt idx="15">
                    <c:v>6</c:v>
                  </c:pt>
                  <c:pt idx="18">
                    <c:v>8</c:v>
                  </c:pt>
                  <c:pt idx="21">
                    <c:v>9</c:v>
                  </c:pt>
                  <c:pt idx="24">
                    <c:v>10</c:v>
                  </c:pt>
                  <c:pt idx="27">
                    <c:v>11</c:v>
                  </c:pt>
                  <c:pt idx="30">
                    <c:v>14</c:v>
                  </c:pt>
                  <c:pt idx="33">
                    <c:v>16</c:v>
                  </c:pt>
                  <c:pt idx="36">
                    <c:v>17</c:v>
                  </c:pt>
                  <c:pt idx="39">
                    <c:v>18</c:v>
                  </c:pt>
                  <c:pt idx="42">
                    <c:v>19</c:v>
                  </c:pt>
                  <c:pt idx="45">
                    <c:v>20</c:v>
                  </c:pt>
                  <c:pt idx="48">
                    <c:v>21</c:v>
                  </c:pt>
                  <c:pt idx="51">
                    <c:v>23</c:v>
                  </c:pt>
                  <c:pt idx="54">
                    <c:v>24</c:v>
                  </c:pt>
                  <c:pt idx="57">
                    <c:v>25</c:v>
                  </c:pt>
                  <c:pt idx="60">
                    <c:v>28</c:v>
                  </c:pt>
                  <c:pt idx="63">
                    <c:v>32</c:v>
                  </c:pt>
                  <c:pt idx="66">
                    <c:v>33</c:v>
                  </c:pt>
                  <c:pt idx="69">
                    <c:v>35</c:v>
                  </c:pt>
                  <c:pt idx="72">
                    <c:v>AVG</c:v>
                  </c:pt>
                </c:lvl>
              </c:multiLvlStrCache>
            </c:multiLvlStrRef>
          </c:cat>
          <c:val>
            <c:numRef>
              <c:f>Graphs!$D$454:$D$527</c:f>
              <c:numCache>
                <c:formatCode>General</c:formatCode>
                <c:ptCount val="74"/>
                <c:pt idx="0" formatCode="_(&quot;$&quot;* #,##0.00_);_(&quot;$&quot;* \(#,##0.00\);_(&quot;$&quot;* &quot;-&quot;??_);_(@_)">
                  <c:v>3074.41</c:v>
                </c:pt>
                <c:pt idx="3" formatCode="_(&quot;$&quot;* #,##0.00_);_(&quot;$&quot;* \(#,##0.00\);_(&quot;$&quot;* &quot;-&quot;??_);_(@_)">
                  <c:v>4538.3500000000004</c:v>
                </c:pt>
                <c:pt idx="6" formatCode="_(&quot;$&quot;* #,##0.00_);_(&quot;$&quot;* \(#,##0.00\);_(&quot;$&quot;* &quot;-&quot;??_);_(@_)">
                  <c:v>2430.5700000000002</c:v>
                </c:pt>
                <c:pt idx="9" formatCode="_(&quot;$&quot;* #,##0.00_);_(&quot;$&quot;* \(#,##0.00\);_(&quot;$&quot;* &quot;-&quot;??_);_(@_)">
                  <c:v>1846.89</c:v>
                </c:pt>
                <c:pt idx="12" formatCode="_(&quot;$&quot;* #,##0.00_);_(&quot;$&quot;* \(#,##0.00\);_(&quot;$&quot;* &quot;-&quot;??_);_(@_)">
                  <c:v>3614.01</c:v>
                </c:pt>
                <c:pt idx="15" formatCode="_(&quot;$&quot;* #,##0.00_);_(&quot;$&quot;* \(#,##0.00\);_(&quot;$&quot;* &quot;-&quot;??_);_(@_)">
                  <c:v>3005.29</c:v>
                </c:pt>
                <c:pt idx="18" formatCode="_(&quot;$&quot;* #,##0.00_);_(&quot;$&quot;* \(#,##0.00\);_(&quot;$&quot;* &quot;-&quot;??_);_(@_)">
                  <c:v>3037.42</c:v>
                </c:pt>
                <c:pt idx="21" formatCode="_(&quot;$&quot;* #,##0.00_);_(&quot;$&quot;* \(#,##0.00\);_(&quot;$&quot;* &quot;-&quot;??_);_(@_)">
                  <c:v>2447.38</c:v>
                </c:pt>
                <c:pt idx="24" formatCode="_(&quot;$&quot;* #,##0.00_);_(&quot;$&quot;* \(#,##0.00\);_(&quot;$&quot;* &quot;-&quot;??_);_(@_)">
                  <c:v>1548.05</c:v>
                </c:pt>
                <c:pt idx="27" formatCode="_(&quot;$&quot;* #,##0.00_);_(&quot;$&quot;* \(#,##0.00\);_(&quot;$&quot;* &quot;-&quot;??_);_(@_)">
                  <c:v>3711.68</c:v>
                </c:pt>
                <c:pt idx="30" formatCode="_(&quot;$&quot;* #,##0.00_);_(&quot;$&quot;* \(#,##0.00\);_(&quot;$&quot;* &quot;-&quot;??_);_(@_)">
                  <c:v>3126.38</c:v>
                </c:pt>
                <c:pt idx="33" formatCode="_(&quot;$&quot;* #,##0.00_);_(&quot;$&quot;* \(#,##0.00\);_(&quot;$&quot;* &quot;-&quot;??_);_(@_)">
                  <c:v>3505.72</c:v>
                </c:pt>
                <c:pt idx="36" formatCode="_(&quot;$&quot;* #,##0.00_);_(&quot;$&quot;* \(#,##0.00\);_(&quot;$&quot;* &quot;-&quot;??_);_(@_)">
                  <c:v>3029.69</c:v>
                </c:pt>
                <c:pt idx="39" formatCode="_(&quot;$&quot;* #,##0.00_);_(&quot;$&quot;* \(#,##0.00\);_(&quot;$&quot;* &quot;-&quot;??_);_(@_)">
                  <c:v>2718.03</c:v>
                </c:pt>
                <c:pt idx="42" formatCode="_(&quot;$&quot;* #,##0.00_);_(&quot;$&quot;* \(#,##0.00\);_(&quot;$&quot;* &quot;-&quot;??_);_(@_)">
                  <c:v>1926.28</c:v>
                </c:pt>
                <c:pt idx="45" formatCode="_(&quot;$&quot;* #,##0.00_);_(&quot;$&quot;* \(#,##0.00\);_(&quot;$&quot;* &quot;-&quot;??_);_(@_)">
                  <c:v>2484.4299999999998</c:v>
                </c:pt>
                <c:pt idx="48" formatCode="_(&quot;$&quot;* #,##0.00_);_(&quot;$&quot;* \(#,##0.00\);_(&quot;$&quot;* &quot;-&quot;??_);_(@_)">
                  <c:v>6587.84</c:v>
                </c:pt>
                <c:pt idx="51" formatCode="_(&quot;$&quot;* #,##0.00_);_(&quot;$&quot;* \(#,##0.00\);_(&quot;$&quot;* &quot;-&quot;??_);_(@_)">
                  <c:v>1697.5</c:v>
                </c:pt>
                <c:pt idx="54" formatCode="_(&quot;$&quot;* #,##0.00_);_(&quot;$&quot;* \(#,##0.00\);_(&quot;$&quot;* &quot;-&quot;??_);_(@_)">
                  <c:v>2110.27</c:v>
                </c:pt>
                <c:pt idx="57" formatCode="_(&quot;$&quot;* #,##0.00_);_(&quot;$&quot;* \(#,##0.00\);_(&quot;$&quot;* &quot;-&quot;??_);_(@_)">
                  <c:v>5418.93</c:v>
                </c:pt>
                <c:pt idx="60" formatCode="_(&quot;$&quot;* #,##0.00_);_(&quot;$&quot;* \(#,##0.00\);_(&quot;$&quot;* &quot;-&quot;??_);_(@_)">
                  <c:v>4963.7700000000004</c:v>
                </c:pt>
                <c:pt idx="63" formatCode="_(&quot;$&quot;* #,##0.00_);_(&quot;$&quot;* \(#,##0.00\);_(&quot;$&quot;* &quot;-&quot;??_);_(@_)">
                  <c:v>2723.73</c:v>
                </c:pt>
                <c:pt idx="66" formatCode="_(&quot;$&quot;* #,##0.00_);_(&quot;$&quot;* \(#,##0.00\);_(&quot;$&quot;* &quot;-&quot;??_);_(@_)">
                  <c:v>3177.29</c:v>
                </c:pt>
                <c:pt idx="69" formatCode="_(&quot;$&quot;* #,##0.00_);_(&quot;$&quot;* \(#,##0.00\);_(&quot;$&quot;* &quot;-&quot;??_);_(@_)">
                  <c:v>3115.03</c:v>
                </c:pt>
                <c:pt idx="72" formatCode="_(&quot;$&quot;* #,##0.00_);_(&quot;$&quot;* \(#,##0.00\);_(&quot;$&quot;* &quot;-&quot;??_);_(@_)">
                  <c:v>3014.9322222222227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9A-41CE-924C-FFC5F2199DED}"/>
            </c:ext>
          </c:extLst>
        </c:ser>
        <c:ser>
          <c:idx val="3"/>
          <c:order val="1"/>
          <c:tx>
            <c:strRef>
              <c:f>Graphs!$E$453</c:f>
              <c:strCache>
                <c:ptCount val="1"/>
                <c:pt idx="0">
                  <c:v>Energy Costs Post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val>
            <c:numRef>
              <c:f>Graphs!$E$454:$E$529</c:f>
              <c:numCache>
                <c:formatCode>_("$"* #,##0.00_);_("$"* \(#,##0.00\);_("$"* "-"??_);_(@_)</c:formatCode>
                <c:ptCount val="76"/>
                <c:pt idx="1">
                  <c:v>1878.43</c:v>
                </c:pt>
                <c:pt idx="4">
                  <c:v>653.41999999999996</c:v>
                </c:pt>
                <c:pt idx="7">
                  <c:v>387.89</c:v>
                </c:pt>
                <c:pt idx="10">
                  <c:v>258.83999999999997</c:v>
                </c:pt>
                <c:pt idx="13">
                  <c:v>3048.4</c:v>
                </c:pt>
                <c:pt idx="16">
                  <c:v>865.23</c:v>
                </c:pt>
                <c:pt idx="19">
                  <c:v>1712.07</c:v>
                </c:pt>
                <c:pt idx="22">
                  <c:v>1645.37</c:v>
                </c:pt>
                <c:pt idx="25">
                  <c:v>376.32</c:v>
                </c:pt>
                <c:pt idx="28">
                  <c:v>1664.48</c:v>
                </c:pt>
                <c:pt idx="31">
                  <c:v>1724.13</c:v>
                </c:pt>
                <c:pt idx="34">
                  <c:v>1802.37</c:v>
                </c:pt>
                <c:pt idx="37">
                  <c:v>128.69999999999999</c:v>
                </c:pt>
                <c:pt idx="40">
                  <c:v>993.38</c:v>
                </c:pt>
                <c:pt idx="43">
                  <c:v>194.46</c:v>
                </c:pt>
                <c:pt idx="46">
                  <c:v>1215.05</c:v>
                </c:pt>
                <c:pt idx="49">
                  <c:v>1627.62</c:v>
                </c:pt>
                <c:pt idx="52">
                  <c:v>908.37</c:v>
                </c:pt>
                <c:pt idx="55">
                  <c:v>1254.8800000000001</c:v>
                </c:pt>
                <c:pt idx="58">
                  <c:v>3220.49</c:v>
                </c:pt>
                <c:pt idx="61">
                  <c:v>2571.29</c:v>
                </c:pt>
                <c:pt idx="64">
                  <c:v>1320.32</c:v>
                </c:pt>
                <c:pt idx="67">
                  <c:v>2166.94</c:v>
                </c:pt>
                <c:pt idx="70">
                  <c:v>789.5</c:v>
                </c:pt>
                <c:pt idx="73">
                  <c:v>1222.3083333333334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9A-41CE-924C-FFC5F2199DED}"/>
            </c:ext>
          </c:extLst>
        </c:ser>
        <c:ser>
          <c:idx val="4"/>
          <c:order val="4"/>
          <c:tx>
            <c:strRef>
              <c:f>Graphs!$I$453</c:f>
              <c:strCache>
                <c:ptCount val="1"/>
                <c:pt idx="0">
                  <c:v> Financing Cost covered by Energy Savings 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val>
            <c:numRef>
              <c:f>Graphs!$I$454:$I$528</c:f>
              <c:numCache>
                <c:formatCode>_("$"* #,##0.00_);_("$"* \(#,##0.00\);_("$"* "-"??_);_(@_)</c:formatCode>
                <c:ptCount val="75"/>
                <c:pt idx="1">
                  <c:v>1195.9799999999998</c:v>
                </c:pt>
                <c:pt idx="4">
                  <c:v>2142.6500000000005</c:v>
                </c:pt>
                <c:pt idx="7">
                  <c:v>939.04000000000042</c:v>
                </c:pt>
                <c:pt idx="10">
                  <c:v>1588.0500000000002</c:v>
                </c:pt>
                <c:pt idx="13">
                  <c:v>565.61000000000013</c:v>
                </c:pt>
                <c:pt idx="16">
                  <c:v>1755.3399999999997</c:v>
                </c:pt>
                <c:pt idx="19">
                  <c:v>1325.3500000000001</c:v>
                </c:pt>
                <c:pt idx="22">
                  <c:v>802.01000000000022</c:v>
                </c:pt>
                <c:pt idx="25">
                  <c:v>1171.73</c:v>
                </c:pt>
                <c:pt idx="28">
                  <c:v>2047.1999999999998</c:v>
                </c:pt>
                <c:pt idx="31">
                  <c:v>1402.25</c:v>
                </c:pt>
                <c:pt idx="34">
                  <c:v>1703.35</c:v>
                </c:pt>
                <c:pt idx="37">
                  <c:v>2900.9900000000002</c:v>
                </c:pt>
                <c:pt idx="40">
                  <c:v>1724.65</c:v>
                </c:pt>
                <c:pt idx="43">
                  <c:v>1731.82</c:v>
                </c:pt>
                <c:pt idx="46">
                  <c:v>1269.3799999999999</c:v>
                </c:pt>
                <c:pt idx="49">
                  <c:v>4960.22</c:v>
                </c:pt>
                <c:pt idx="52">
                  <c:v>789.13</c:v>
                </c:pt>
                <c:pt idx="55">
                  <c:v>855.38999999999987</c:v>
                </c:pt>
                <c:pt idx="58">
                  <c:v>2198.4400000000005</c:v>
                </c:pt>
                <c:pt idx="61">
                  <c:v>2392.4800000000005</c:v>
                </c:pt>
                <c:pt idx="64">
                  <c:v>1403.41</c:v>
                </c:pt>
                <c:pt idx="67">
                  <c:v>1010.3499999999999</c:v>
                </c:pt>
                <c:pt idx="70">
                  <c:v>2325.5300000000002</c:v>
                </c:pt>
                <c:pt idx="73">
                  <c:v>1792.6238888888893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69A-41CE-924C-FFC5F2199DED}"/>
            </c:ext>
          </c:extLst>
        </c:ser>
        <c:ser>
          <c:idx val="5"/>
          <c:order val="5"/>
          <c:tx>
            <c:strRef>
              <c:f>Graphs!$H$453</c:f>
              <c:strCache>
                <c:ptCount val="1"/>
                <c:pt idx="0">
                  <c:v> Financing Cost Not Covered by Energy Savings 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val>
            <c:numRef>
              <c:f>Graphs!$H$454:$H$528</c:f>
              <c:numCache>
                <c:formatCode>_("$"* #,##0.00_);_("$"* \(#,##0.00\);_("$"* "-"??_);_(@_)</c:formatCode>
                <c:ptCount val="75"/>
                <c:pt idx="1">
                  <c:v>354</c:v>
                </c:pt>
                <c:pt idx="4">
                  <c:v>0</c:v>
                </c:pt>
                <c:pt idx="7">
                  <c:v>0</c:v>
                </c:pt>
                <c:pt idx="10">
                  <c:v>1181.7600000000004</c:v>
                </c:pt>
                <c:pt idx="13">
                  <c:v>1457.04</c:v>
                </c:pt>
                <c:pt idx="16">
                  <c:v>0</c:v>
                </c:pt>
                <c:pt idx="19">
                  <c:v>2570.5199999999995</c:v>
                </c:pt>
                <c:pt idx="22">
                  <c:v>1442.4</c:v>
                </c:pt>
                <c:pt idx="25">
                  <c:v>892.2</c:v>
                </c:pt>
                <c:pt idx="28">
                  <c:v>969.36000000000013</c:v>
                </c:pt>
                <c:pt idx="31">
                  <c:v>1312.4399999999996</c:v>
                </c:pt>
                <c:pt idx="34">
                  <c:v>1538.8800000000006</c:v>
                </c:pt>
                <c:pt idx="37">
                  <c:v>9034.2000000000007</c:v>
                </c:pt>
                <c:pt idx="40">
                  <c:v>209.88000000000011</c:v>
                </c:pt>
                <c:pt idx="43">
                  <c:v>1762.1999999999996</c:v>
                </c:pt>
                <c:pt idx="46">
                  <c:v>812.2800000000002</c:v>
                </c:pt>
                <c:pt idx="49">
                  <c:v>3192</c:v>
                </c:pt>
                <c:pt idx="52">
                  <c:v>6232.68</c:v>
                </c:pt>
                <c:pt idx="55">
                  <c:v>1237.44</c:v>
                </c:pt>
                <c:pt idx="58">
                  <c:v>3561.7200000000012</c:v>
                </c:pt>
                <c:pt idx="61">
                  <c:v>774.96</c:v>
                </c:pt>
                <c:pt idx="64">
                  <c:v>275.75999999999976</c:v>
                </c:pt>
                <c:pt idx="67">
                  <c:v>842.15999999999985</c:v>
                </c:pt>
                <c:pt idx="70">
                  <c:v>397.79999999999973</c:v>
                </c:pt>
                <c:pt idx="73">
                  <c:v>1529.7466666666669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69A-41CE-924C-FFC5F2199D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407202096"/>
        <c:axId val="1407197832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Graphs!$F$453</c15:sqref>
                        </c15:formulaRef>
                      </c:ext>
                    </c:extLst>
                    <c:strCache>
                      <c:ptCount val="1"/>
                      <c:pt idx="0">
                        <c:v>Available Savings Before Financing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multiLvlStrRef>
                    <c:extLst>
                      <c:ext uri="{02D57815-91ED-43cb-92C2-25804820EDAC}">
                        <c15:formulaRef>
                          <c15:sqref>Graphs!$A$454:$C$528</c15:sqref>
                        </c15:formulaRef>
                      </c:ext>
                    </c:extLst>
                    <c:multiLvlStrCache>
                      <c:ptCount val="74"/>
                      <c:lvl>
                        <c:pt idx="0">
                          <c:v>Prior</c:v>
                        </c:pt>
                        <c:pt idx="1">
                          <c:v>Post</c:v>
                        </c:pt>
                        <c:pt idx="3">
                          <c:v>Prior</c:v>
                        </c:pt>
                        <c:pt idx="4">
                          <c:v>Post</c:v>
                        </c:pt>
                        <c:pt idx="6">
                          <c:v>Prior</c:v>
                        </c:pt>
                        <c:pt idx="7">
                          <c:v>Post</c:v>
                        </c:pt>
                        <c:pt idx="9">
                          <c:v>Prior</c:v>
                        </c:pt>
                        <c:pt idx="10">
                          <c:v>Post</c:v>
                        </c:pt>
                        <c:pt idx="12">
                          <c:v>Prior</c:v>
                        </c:pt>
                        <c:pt idx="13">
                          <c:v>Post</c:v>
                        </c:pt>
                        <c:pt idx="15">
                          <c:v>Prior</c:v>
                        </c:pt>
                        <c:pt idx="16">
                          <c:v>Post</c:v>
                        </c:pt>
                        <c:pt idx="18">
                          <c:v>Prior</c:v>
                        </c:pt>
                        <c:pt idx="19">
                          <c:v>Post</c:v>
                        </c:pt>
                        <c:pt idx="21">
                          <c:v>Prior</c:v>
                        </c:pt>
                        <c:pt idx="22">
                          <c:v>Post</c:v>
                        </c:pt>
                        <c:pt idx="24">
                          <c:v>Prior</c:v>
                        </c:pt>
                        <c:pt idx="25">
                          <c:v>Post</c:v>
                        </c:pt>
                        <c:pt idx="27">
                          <c:v>Prior</c:v>
                        </c:pt>
                        <c:pt idx="28">
                          <c:v>Post</c:v>
                        </c:pt>
                        <c:pt idx="30">
                          <c:v>Prior</c:v>
                        </c:pt>
                        <c:pt idx="31">
                          <c:v>Post</c:v>
                        </c:pt>
                        <c:pt idx="33">
                          <c:v>Prior</c:v>
                        </c:pt>
                        <c:pt idx="34">
                          <c:v>Post</c:v>
                        </c:pt>
                        <c:pt idx="36">
                          <c:v>Prior</c:v>
                        </c:pt>
                        <c:pt idx="37">
                          <c:v>Post</c:v>
                        </c:pt>
                        <c:pt idx="39">
                          <c:v>Prior</c:v>
                        </c:pt>
                        <c:pt idx="40">
                          <c:v>Post</c:v>
                        </c:pt>
                        <c:pt idx="42">
                          <c:v>Prior</c:v>
                        </c:pt>
                        <c:pt idx="43">
                          <c:v>Post</c:v>
                        </c:pt>
                        <c:pt idx="45">
                          <c:v>Prior</c:v>
                        </c:pt>
                        <c:pt idx="46">
                          <c:v>Post</c:v>
                        </c:pt>
                        <c:pt idx="48">
                          <c:v>Prior</c:v>
                        </c:pt>
                        <c:pt idx="49">
                          <c:v>Post</c:v>
                        </c:pt>
                        <c:pt idx="51">
                          <c:v>Prior</c:v>
                        </c:pt>
                        <c:pt idx="52">
                          <c:v>Post</c:v>
                        </c:pt>
                        <c:pt idx="54">
                          <c:v>Prior</c:v>
                        </c:pt>
                        <c:pt idx="55">
                          <c:v>Post</c:v>
                        </c:pt>
                        <c:pt idx="57">
                          <c:v>Prior</c:v>
                        </c:pt>
                        <c:pt idx="58">
                          <c:v>Post</c:v>
                        </c:pt>
                        <c:pt idx="60">
                          <c:v>Prior</c:v>
                        </c:pt>
                        <c:pt idx="61">
                          <c:v>Post</c:v>
                        </c:pt>
                        <c:pt idx="63">
                          <c:v>Prior</c:v>
                        </c:pt>
                        <c:pt idx="64">
                          <c:v>Post</c:v>
                        </c:pt>
                        <c:pt idx="66">
                          <c:v>Prior</c:v>
                        </c:pt>
                        <c:pt idx="67">
                          <c:v>Post</c:v>
                        </c:pt>
                        <c:pt idx="69">
                          <c:v>Prior</c:v>
                        </c:pt>
                        <c:pt idx="70">
                          <c:v>Post</c:v>
                        </c:pt>
                        <c:pt idx="72">
                          <c:v>Prior</c:v>
                        </c:pt>
                        <c:pt idx="73">
                          <c:v>Post</c:v>
                        </c:pt>
                      </c:lvl>
                      <c:lvl>
                        <c:pt idx="0">
                          <c:v>1</c:v>
                        </c:pt>
                        <c:pt idx="3">
                          <c:v>2</c:v>
                        </c:pt>
                        <c:pt idx="6">
                          <c:v>3</c:v>
                        </c:pt>
                        <c:pt idx="9">
                          <c:v>4</c:v>
                        </c:pt>
                        <c:pt idx="12">
                          <c:v>5</c:v>
                        </c:pt>
                        <c:pt idx="15">
                          <c:v>6</c:v>
                        </c:pt>
                        <c:pt idx="18">
                          <c:v>8</c:v>
                        </c:pt>
                        <c:pt idx="21">
                          <c:v>9</c:v>
                        </c:pt>
                        <c:pt idx="24">
                          <c:v>10</c:v>
                        </c:pt>
                        <c:pt idx="27">
                          <c:v>11</c:v>
                        </c:pt>
                        <c:pt idx="30">
                          <c:v>14</c:v>
                        </c:pt>
                        <c:pt idx="33">
                          <c:v>16</c:v>
                        </c:pt>
                        <c:pt idx="36">
                          <c:v>17</c:v>
                        </c:pt>
                        <c:pt idx="39">
                          <c:v>18</c:v>
                        </c:pt>
                        <c:pt idx="42">
                          <c:v>19</c:v>
                        </c:pt>
                        <c:pt idx="45">
                          <c:v>20</c:v>
                        </c:pt>
                        <c:pt idx="48">
                          <c:v>21</c:v>
                        </c:pt>
                        <c:pt idx="51">
                          <c:v>23</c:v>
                        </c:pt>
                        <c:pt idx="54">
                          <c:v>24</c:v>
                        </c:pt>
                        <c:pt idx="57">
                          <c:v>25</c:v>
                        </c:pt>
                        <c:pt idx="60">
                          <c:v>28</c:v>
                        </c:pt>
                        <c:pt idx="63">
                          <c:v>32</c:v>
                        </c:pt>
                        <c:pt idx="66">
                          <c:v>33</c:v>
                        </c:pt>
                        <c:pt idx="69">
                          <c:v>35</c:v>
                        </c:pt>
                        <c:pt idx="72">
                          <c:v>AVG</c:v>
                        </c:pt>
                      </c:lvl>
                    </c:multiLvlStrCache>
                  </c:multiLvlStrRef>
                </c:cat>
                <c:val>
                  <c:numRef>
                    <c:extLst>
                      <c:ext uri="{02D57815-91ED-43cb-92C2-25804820EDAC}">
                        <c15:formulaRef>
                          <c15:sqref>Graphs!$F$454:$F$528</c15:sqref>
                        </c15:formulaRef>
                      </c:ext>
                    </c:extLst>
                    <c:numCache>
                      <c:formatCode>_("$"* #,##0.00_);_("$"* \(#,##0.00\);_("$"* "-"??_);_(@_)</c:formatCode>
                      <c:ptCount val="75"/>
                      <c:pt idx="1">
                        <c:v>1195.9799999999998</c:v>
                      </c:pt>
                      <c:pt idx="4">
                        <c:v>3884.9300000000003</c:v>
                      </c:pt>
                      <c:pt idx="7">
                        <c:v>2042.6800000000003</c:v>
                      </c:pt>
                      <c:pt idx="10">
                        <c:v>1588.0500000000002</c:v>
                      </c:pt>
                      <c:pt idx="13">
                        <c:v>565.61000000000013</c:v>
                      </c:pt>
                      <c:pt idx="16">
                        <c:v>2140.06</c:v>
                      </c:pt>
                      <c:pt idx="19">
                        <c:v>1325.3500000000001</c:v>
                      </c:pt>
                      <c:pt idx="22">
                        <c:v>802.01000000000022</c:v>
                      </c:pt>
                      <c:pt idx="25">
                        <c:v>1171.73</c:v>
                      </c:pt>
                      <c:pt idx="28">
                        <c:v>2047.1999999999998</c:v>
                      </c:pt>
                      <c:pt idx="31">
                        <c:v>1402.25</c:v>
                      </c:pt>
                      <c:pt idx="34">
                        <c:v>1703.35</c:v>
                      </c:pt>
                      <c:pt idx="37">
                        <c:v>2900.9900000000002</c:v>
                      </c:pt>
                      <c:pt idx="40">
                        <c:v>1724.65</c:v>
                      </c:pt>
                      <c:pt idx="43">
                        <c:v>1731.82</c:v>
                      </c:pt>
                      <c:pt idx="46">
                        <c:v>1269.3799999999999</c:v>
                      </c:pt>
                      <c:pt idx="49">
                        <c:v>4960.22</c:v>
                      </c:pt>
                      <c:pt idx="52">
                        <c:v>789.13</c:v>
                      </c:pt>
                      <c:pt idx="55">
                        <c:v>855.38999999999987</c:v>
                      </c:pt>
                      <c:pt idx="58">
                        <c:v>2198.4400000000005</c:v>
                      </c:pt>
                      <c:pt idx="61">
                        <c:v>2392.4800000000005</c:v>
                      </c:pt>
                      <c:pt idx="64">
                        <c:v>1403.41</c:v>
                      </c:pt>
                      <c:pt idx="67">
                        <c:v>1010.3499999999999</c:v>
                      </c:pt>
                      <c:pt idx="70">
                        <c:v>2325.5300000000002</c:v>
                      </c:pt>
                      <c:pt idx="73">
                        <c:v>1792.6238888888893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869A-41CE-924C-FFC5F2199DED}"/>
                  </c:ext>
                </c:extLst>
              </c15:ser>
            </c15:filteredBarSeries>
            <c15:filteredBarSeries>
              <c15:ser>
                <c:idx val="0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Graphs!$K$453</c15:sqref>
                        </c15:formulaRef>
                      </c:ext>
                    </c:extLst>
                    <c:strCache>
                      <c:ptCount val="1"/>
                      <c:pt idx="0">
                        <c:v>Financing Costs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1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1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1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Graphs!$A$454:$C$528</c15:sqref>
                        </c15:formulaRef>
                      </c:ext>
                    </c:extLst>
                    <c:multiLvlStrCache>
                      <c:ptCount val="74"/>
                      <c:lvl>
                        <c:pt idx="0">
                          <c:v>Prior</c:v>
                        </c:pt>
                        <c:pt idx="1">
                          <c:v>Post</c:v>
                        </c:pt>
                        <c:pt idx="3">
                          <c:v>Prior</c:v>
                        </c:pt>
                        <c:pt idx="4">
                          <c:v>Post</c:v>
                        </c:pt>
                        <c:pt idx="6">
                          <c:v>Prior</c:v>
                        </c:pt>
                        <c:pt idx="7">
                          <c:v>Post</c:v>
                        </c:pt>
                        <c:pt idx="9">
                          <c:v>Prior</c:v>
                        </c:pt>
                        <c:pt idx="10">
                          <c:v>Post</c:v>
                        </c:pt>
                        <c:pt idx="12">
                          <c:v>Prior</c:v>
                        </c:pt>
                        <c:pt idx="13">
                          <c:v>Post</c:v>
                        </c:pt>
                        <c:pt idx="15">
                          <c:v>Prior</c:v>
                        </c:pt>
                        <c:pt idx="16">
                          <c:v>Post</c:v>
                        </c:pt>
                        <c:pt idx="18">
                          <c:v>Prior</c:v>
                        </c:pt>
                        <c:pt idx="19">
                          <c:v>Post</c:v>
                        </c:pt>
                        <c:pt idx="21">
                          <c:v>Prior</c:v>
                        </c:pt>
                        <c:pt idx="22">
                          <c:v>Post</c:v>
                        </c:pt>
                        <c:pt idx="24">
                          <c:v>Prior</c:v>
                        </c:pt>
                        <c:pt idx="25">
                          <c:v>Post</c:v>
                        </c:pt>
                        <c:pt idx="27">
                          <c:v>Prior</c:v>
                        </c:pt>
                        <c:pt idx="28">
                          <c:v>Post</c:v>
                        </c:pt>
                        <c:pt idx="30">
                          <c:v>Prior</c:v>
                        </c:pt>
                        <c:pt idx="31">
                          <c:v>Post</c:v>
                        </c:pt>
                        <c:pt idx="33">
                          <c:v>Prior</c:v>
                        </c:pt>
                        <c:pt idx="34">
                          <c:v>Post</c:v>
                        </c:pt>
                        <c:pt idx="36">
                          <c:v>Prior</c:v>
                        </c:pt>
                        <c:pt idx="37">
                          <c:v>Post</c:v>
                        </c:pt>
                        <c:pt idx="39">
                          <c:v>Prior</c:v>
                        </c:pt>
                        <c:pt idx="40">
                          <c:v>Post</c:v>
                        </c:pt>
                        <c:pt idx="42">
                          <c:v>Prior</c:v>
                        </c:pt>
                        <c:pt idx="43">
                          <c:v>Post</c:v>
                        </c:pt>
                        <c:pt idx="45">
                          <c:v>Prior</c:v>
                        </c:pt>
                        <c:pt idx="46">
                          <c:v>Post</c:v>
                        </c:pt>
                        <c:pt idx="48">
                          <c:v>Prior</c:v>
                        </c:pt>
                        <c:pt idx="49">
                          <c:v>Post</c:v>
                        </c:pt>
                        <c:pt idx="51">
                          <c:v>Prior</c:v>
                        </c:pt>
                        <c:pt idx="52">
                          <c:v>Post</c:v>
                        </c:pt>
                        <c:pt idx="54">
                          <c:v>Prior</c:v>
                        </c:pt>
                        <c:pt idx="55">
                          <c:v>Post</c:v>
                        </c:pt>
                        <c:pt idx="57">
                          <c:v>Prior</c:v>
                        </c:pt>
                        <c:pt idx="58">
                          <c:v>Post</c:v>
                        </c:pt>
                        <c:pt idx="60">
                          <c:v>Prior</c:v>
                        </c:pt>
                        <c:pt idx="61">
                          <c:v>Post</c:v>
                        </c:pt>
                        <c:pt idx="63">
                          <c:v>Prior</c:v>
                        </c:pt>
                        <c:pt idx="64">
                          <c:v>Post</c:v>
                        </c:pt>
                        <c:pt idx="66">
                          <c:v>Prior</c:v>
                        </c:pt>
                        <c:pt idx="67">
                          <c:v>Post</c:v>
                        </c:pt>
                        <c:pt idx="69">
                          <c:v>Prior</c:v>
                        </c:pt>
                        <c:pt idx="70">
                          <c:v>Post</c:v>
                        </c:pt>
                        <c:pt idx="72">
                          <c:v>Prior</c:v>
                        </c:pt>
                        <c:pt idx="73">
                          <c:v>Post</c:v>
                        </c:pt>
                      </c:lvl>
                      <c:lvl>
                        <c:pt idx="0">
                          <c:v>1</c:v>
                        </c:pt>
                        <c:pt idx="3">
                          <c:v>2</c:v>
                        </c:pt>
                        <c:pt idx="6">
                          <c:v>3</c:v>
                        </c:pt>
                        <c:pt idx="9">
                          <c:v>4</c:v>
                        </c:pt>
                        <c:pt idx="12">
                          <c:v>5</c:v>
                        </c:pt>
                        <c:pt idx="15">
                          <c:v>6</c:v>
                        </c:pt>
                        <c:pt idx="18">
                          <c:v>8</c:v>
                        </c:pt>
                        <c:pt idx="21">
                          <c:v>9</c:v>
                        </c:pt>
                        <c:pt idx="24">
                          <c:v>10</c:v>
                        </c:pt>
                        <c:pt idx="27">
                          <c:v>11</c:v>
                        </c:pt>
                        <c:pt idx="30">
                          <c:v>14</c:v>
                        </c:pt>
                        <c:pt idx="33">
                          <c:v>16</c:v>
                        </c:pt>
                        <c:pt idx="36">
                          <c:v>17</c:v>
                        </c:pt>
                        <c:pt idx="39">
                          <c:v>18</c:v>
                        </c:pt>
                        <c:pt idx="42">
                          <c:v>19</c:v>
                        </c:pt>
                        <c:pt idx="45">
                          <c:v>20</c:v>
                        </c:pt>
                        <c:pt idx="48">
                          <c:v>21</c:v>
                        </c:pt>
                        <c:pt idx="51">
                          <c:v>23</c:v>
                        </c:pt>
                        <c:pt idx="54">
                          <c:v>24</c:v>
                        </c:pt>
                        <c:pt idx="57">
                          <c:v>25</c:v>
                        </c:pt>
                        <c:pt idx="60">
                          <c:v>28</c:v>
                        </c:pt>
                        <c:pt idx="63">
                          <c:v>32</c:v>
                        </c:pt>
                        <c:pt idx="66">
                          <c:v>33</c:v>
                        </c:pt>
                        <c:pt idx="69">
                          <c:v>35</c:v>
                        </c:pt>
                        <c:pt idx="72">
                          <c:v>AVG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Graphs!$K$454:$K$524</c15:sqref>
                        </c15:formulaRef>
                      </c:ext>
                    </c:extLst>
                    <c:numCache>
                      <c:formatCode>_("$"* #,##0.00_);_("$"* \(#,##0.00\);_("$"* "-"??_);_(@_)</c:formatCode>
                      <c:ptCount val="71"/>
                      <c:pt idx="1">
                        <c:v>1549.9799999999998</c:v>
                      </c:pt>
                      <c:pt idx="4">
                        <c:v>2142.6500000000005</c:v>
                      </c:pt>
                      <c:pt idx="7">
                        <c:v>939.04000000000042</c:v>
                      </c:pt>
                      <c:pt idx="10">
                        <c:v>2769.8100000000004</c:v>
                      </c:pt>
                      <c:pt idx="13">
                        <c:v>2022.65</c:v>
                      </c:pt>
                      <c:pt idx="16">
                        <c:v>1755.34</c:v>
                      </c:pt>
                      <c:pt idx="19">
                        <c:v>3895.87</c:v>
                      </c:pt>
                      <c:pt idx="22">
                        <c:v>2244.4100000000003</c:v>
                      </c:pt>
                      <c:pt idx="25">
                        <c:v>2063.9299999999998</c:v>
                      </c:pt>
                      <c:pt idx="28">
                        <c:v>3016.56</c:v>
                      </c:pt>
                      <c:pt idx="31">
                        <c:v>2714.69</c:v>
                      </c:pt>
                      <c:pt idx="34">
                        <c:v>3242.23</c:v>
                      </c:pt>
                      <c:pt idx="37">
                        <c:v>11935.19</c:v>
                      </c:pt>
                      <c:pt idx="40">
                        <c:v>1934.5300000000002</c:v>
                      </c:pt>
                      <c:pt idx="43">
                        <c:v>3494.0199999999995</c:v>
                      </c:pt>
                      <c:pt idx="46">
                        <c:v>2081.66</c:v>
                      </c:pt>
                      <c:pt idx="49">
                        <c:v>8152.22</c:v>
                      </c:pt>
                      <c:pt idx="52">
                        <c:v>7021.81</c:v>
                      </c:pt>
                      <c:pt idx="55">
                        <c:v>2092.83</c:v>
                      </c:pt>
                      <c:pt idx="58">
                        <c:v>5760.1600000000008</c:v>
                      </c:pt>
                      <c:pt idx="61">
                        <c:v>3167.4400000000005</c:v>
                      </c:pt>
                      <c:pt idx="64">
                        <c:v>1679.17</c:v>
                      </c:pt>
                      <c:pt idx="67">
                        <c:v>1852.51</c:v>
                      </c:pt>
                      <c:pt idx="70">
                        <c:v>2723.33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869A-41CE-924C-FFC5F2199DED}"/>
                  </c:ext>
                </c:extLst>
              </c15:ser>
            </c15:filteredBarSeries>
          </c:ext>
        </c:extLst>
      </c:barChart>
      <c:catAx>
        <c:axId val="1407202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7197832"/>
        <c:crosses val="autoZero"/>
        <c:auto val="1"/>
        <c:lblAlgn val="ctr"/>
        <c:lblOffset val="100"/>
        <c:noMultiLvlLbl val="0"/>
      </c:catAx>
      <c:valAx>
        <c:axId val="1407197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_(&quot;$&quot;* #,##0.00_);_(&quot;$&quot;* \(#,##0.00\);_(&quot;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7202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556448635188794"/>
          <c:y val="0.10457904648223874"/>
          <c:w val="0.27659558407589901"/>
          <c:h val="0.341300942033408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 dirty="0"/>
              <a:t>Net Monthly</a:t>
            </a:r>
            <a:r>
              <a:rPr lang="en-US" baseline="0" dirty="0"/>
              <a:t> Out of Pocket Cost to Homeowner                                                            </a:t>
            </a:r>
            <a:r>
              <a:rPr lang="en-US" dirty="0"/>
              <a:t>                                           </a:t>
            </a:r>
            <a:r>
              <a:rPr lang="en-US" sz="1200" dirty="0"/>
              <a:t>with 20 yr loan @ 5 1/4%    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5569756041801305E-2"/>
          <c:y val="0.14460038986354776"/>
          <c:w val="0.91349222050761236"/>
          <c:h val="0.764958020598302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'[Study Data Summary Sheet - Sortable - CAKE EXP Dynamic191101-ALT-1.xlsx]Graphs'!$I$530</c:f>
              <c:strCache>
                <c:ptCount val="1"/>
                <c:pt idx="0">
                  <c:v>Net OP/mo    20 yr @         5 1/4%     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'[Study Data Summary Sheet - Sortable - CAKE EXP Dynamic191101-ALT-1.xlsx]Graphs'!$B$531:$B$559</c:f>
              <c:strCache>
                <c:ptCount val="29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14</c:v>
                </c:pt>
                <c:pt idx="11">
                  <c:v>16</c:v>
                </c:pt>
                <c:pt idx="12">
                  <c:v>17</c:v>
                </c:pt>
                <c:pt idx="13">
                  <c:v>18</c:v>
                </c:pt>
                <c:pt idx="14">
                  <c:v>19</c:v>
                </c:pt>
                <c:pt idx="15">
                  <c:v>20</c:v>
                </c:pt>
                <c:pt idx="16">
                  <c:v>21</c:v>
                </c:pt>
                <c:pt idx="17">
                  <c:v>23</c:v>
                </c:pt>
                <c:pt idx="18">
                  <c:v>24</c:v>
                </c:pt>
                <c:pt idx="19">
                  <c:v>25</c:v>
                </c:pt>
                <c:pt idx="20">
                  <c:v>28</c:v>
                </c:pt>
                <c:pt idx="21">
                  <c:v>32</c:v>
                </c:pt>
                <c:pt idx="22">
                  <c:v>33</c:v>
                </c:pt>
                <c:pt idx="23">
                  <c:v>35</c:v>
                </c:pt>
                <c:pt idx="28">
                  <c:v>AVG</c:v>
                </c:pt>
              </c:strCache>
            </c:strRef>
          </c:cat>
          <c:val>
            <c:numRef>
              <c:f>'[Study Data Summary Sheet - Sortable - CAKE EXP Dynamic191101-ALT-1.xlsx]Graphs'!$I$531:$I$559</c:f>
              <c:numCache>
                <c:formatCode>_("$"* #,##0.00_);_("$"* \(#,##0.00\);_("$"* "-"??_);_(@_)</c:formatCode>
                <c:ptCount val="29"/>
                <c:pt idx="0">
                  <c:v>29.5</c:v>
                </c:pt>
                <c:pt idx="1">
                  <c:v>-145.19</c:v>
                </c:pt>
                <c:pt idx="2">
                  <c:v>-91.97</c:v>
                </c:pt>
                <c:pt idx="3">
                  <c:v>98.48</c:v>
                </c:pt>
                <c:pt idx="4">
                  <c:v>121.42</c:v>
                </c:pt>
                <c:pt idx="5">
                  <c:v>-32.06</c:v>
                </c:pt>
                <c:pt idx="6">
                  <c:v>214.21</c:v>
                </c:pt>
                <c:pt idx="7">
                  <c:v>120.2</c:v>
                </c:pt>
                <c:pt idx="8">
                  <c:v>74.349999999999994</c:v>
                </c:pt>
                <c:pt idx="9">
                  <c:v>80.78</c:v>
                </c:pt>
                <c:pt idx="10">
                  <c:v>109.37</c:v>
                </c:pt>
                <c:pt idx="11">
                  <c:v>128.24</c:v>
                </c:pt>
                <c:pt idx="12">
                  <c:v>752.85</c:v>
                </c:pt>
                <c:pt idx="13">
                  <c:v>17.489999999999998</c:v>
                </c:pt>
                <c:pt idx="14">
                  <c:v>146.85</c:v>
                </c:pt>
                <c:pt idx="15">
                  <c:v>67.69</c:v>
                </c:pt>
                <c:pt idx="16">
                  <c:v>266</c:v>
                </c:pt>
                <c:pt idx="17">
                  <c:v>519.39</c:v>
                </c:pt>
                <c:pt idx="18">
                  <c:v>103.12</c:v>
                </c:pt>
                <c:pt idx="19">
                  <c:v>296.81</c:v>
                </c:pt>
                <c:pt idx="20">
                  <c:v>64.58</c:v>
                </c:pt>
                <c:pt idx="21">
                  <c:v>22.98</c:v>
                </c:pt>
                <c:pt idx="22">
                  <c:v>70.180000000000007</c:v>
                </c:pt>
                <c:pt idx="23">
                  <c:v>33.15</c:v>
                </c:pt>
                <c:pt idx="28">
                  <c:v>127.85083333333331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87-4631-A4C6-885DF2FFAE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741901848"/>
        <c:axId val="741904472"/>
      </c:barChart>
      <c:catAx>
        <c:axId val="741901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1904472"/>
        <c:crosses val="autoZero"/>
        <c:auto val="1"/>
        <c:lblAlgn val="ctr"/>
        <c:lblOffset val="100"/>
        <c:noMultiLvlLbl val="0"/>
      </c:catAx>
      <c:valAx>
        <c:axId val="7419044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minorGridlines>
          <c:spPr>
            <a:ln>
              <a:solidFill>
                <a:schemeClr val="accent1">
                  <a:alpha val="31000"/>
                </a:schemeClr>
              </a:solidFill>
            </a:ln>
            <a:effectLst/>
          </c:spPr>
        </c:minorGridlines>
        <c:numFmt formatCode="_(&quot;$&quot;* #,##0.00_);_(&quot;$&quot;* \(#,##0.00\);_(&quot;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1901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0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0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0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0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39A766-98D7-4B10-9F9C-6233FCAC74DE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A3B8CB-5688-4425-85DC-5DA9A8954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654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7756" y="1777181"/>
            <a:ext cx="5392044" cy="4399781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777181"/>
            <a:ext cx="5399392" cy="4399781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A8E33B-6D6D-4C67-AAC7-BFB6792896F7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11/22/2019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9600" y="6356350"/>
            <a:ext cx="10961992" cy="3492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6471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2"/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368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435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727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04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546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34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097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494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72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509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50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 userDrawn="1"/>
        </p:nvSpPr>
        <p:spPr>
          <a:xfrm>
            <a:off x="0" y="0"/>
            <a:ext cx="12192000" cy="780027"/>
          </a:xfrm>
          <a:prstGeom prst="rect">
            <a:avLst/>
          </a:prstGeom>
          <a:solidFill>
            <a:srgbClr val="003F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081" y="893167"/>
            <a:ext cx="10967319" cy="685800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81" y="1655064"/>
            <a:ext cx="10967319" cy="4618405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7756" y="386593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t">
            <a:noAutofit/>
          </a:bodyPr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DBEFD5C-B8F6-438C-B410-AF32F5B0929E}" type="datetime1">
              <a:rPr lang="en-US" smtClean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10961992" cy="34925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4"/>
          <p:cNvGrpSpPr>
            <a:grpSpLocks noChangeAspect="1"/>
          </p:cNvGrpSpPr>
          <p:nvPr userDrawn="1"/>
        </p:nvGrpSpPr>
        <p:grpSpPr bwMode="auto">
          <a:xfrm>
            <a:off x="10589920" y="76189"/>
            <a:ext cx="1098383" cy="627647"/>
            <a:chOff x="-857" y="801"/>
            <a:chExt cx="847" cy="484"/>
          </a:xfrm>
        </p:grpSpPr>
        <p:sp>
          <p:nvSpPr>
            <p:cNvPr id="9" name="AutoShape 3"/>
            <p:cNvSpPr>
              <a:spLocks noChangeAspect="1" noChangeArrowheads="1" noTextEdit="1"/>
            </p:cNvSpPr>
            <p:nvPr/>
          </p:nvSpPr>
          <p:spPr bwMode="auto">
            <a:xfrm>
              <a:off x="-857" y="801"/>
              <a:ext cx="847" cy="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-567" y="872"/>
              <a:ext cx="150" cy="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-567" y="987"/>
              <a:ext cx="150" cy="3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8"/>
            <p:cNvSpPr>
              <a:spLocks noChangeArrowheads="1"/>
            </p:cNvSpPr>
            <p:nvPr/>
          </p:nvSpPr>
          <p:spPr bwMode="auto">
            <a:xfrm>
              <a:off x="-787" y="872"/>
              <a:ext cx="151" cy="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-787" y="987"/>
              <a:ext cx="151" cy="3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-787" y="1101"/>
              <a:ext cx="151" cy="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-357" y="987"/>
              <a:ext cx="279" cy="159"/>
            </a:xfrm>
            <a:custGeom>
              <a:avLst/>
              <a:gdLst>
                <a:gd name="T0" fmla="*/ 459 w 459"/>
                <a:gd name="T1" fmla="*/ 58 h 261"/>
                <a:gd name="T2" fmla="*/ 459 w 459"/>
                <a:gd name="T3" fmla="*/ 58 h 261"/>
                <a:gd name="T4" fmla="*/ 459 w 459"/>
                <a:gd name="T5" fmla="*/ 58 h 261"/>
                <a:gd name="T6" fmla="*/ 459 w 459"/>
                <a:gd name="T7" fmla="*/ 0 h 261"/>
                <a:gd name="T8" fmla="*/ 219 w 459"/>
                <a:gd name="T9" fmla="*/ 0 h 261"/>
                <a:gd name="T10" fmla="*/ 219 w 459"/>
                <a:gd name="T11" fmla="*/ 58 h 261"/>
                <a:gd name="T12" fmla="*/ 394 w 459"/>
                <a:gd name="T13" fmla="*/ 58 h 261"/>
                <a:gd name="T14" fmla="*/ 230 w 459"/>
                <a:gd name="T15" fmla="*/ 197 h 261"/>
                <a:gd name="T16" fmla="*/ 65 w 459"/>
                <a:gd name="T17" fmla="*/ 58 h 261"/>
                <a:gd name="T18" fmla="*/ 0 w 459"/>
                <a:gd name="T19" fmla="*/ 58 h 261"/>
                <a:gd name="T20" fmla="*/ 230 w 459"/>
                <a:gd name="T21" fmla="*/ 261 h 261"/>
                <a:gd name="T22" fmla="*/ 459 w 459"/>
                <a:gd name="T23" fmla="*/ 58 h 261"/>
                <a:gd name="T24" fmla="*/ 459 w 459"/>
                <a:gd name="T25" fmla="*/ 58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59" h="261">
                  <a:moveTo>
                    <a:pt x="459" y="58"/>
                  </a:moveTo>
                  <a:cubicBezTo>
                    <a:pt x="459" y="58"/>
                    <a:pt x="459" y="58"/>
                    <a:pt x="459" y="58"/>
                  </a:cubicBezTo>
                  <a:cubicBezTo>
                    <a:pt x="459" y="58"/>
                    <a:pt x="459" y="58"/>
                    <a:pt x="459" y="58"/>
                  </a:cubicBezTo>
                  <a:cubicBezTo>
                    <a:pt x="459" y="0"/>
                    <a:pt x="459" y="0"/>
                    <a:pt x="45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394" y="58"/>
                    <a:pt x="394" y="58"/>
                    <a:pt x="394" y="58"/>
                  </a:cubicBezTo>
                  <a:cubicBezTo>
                    <a:pt x="381" y="137"/>
                    <a:pt x="312" y="197"/>
                    <a:pt x="230" y="197"/>
                  </a:cubicBezTo>
                  <a:cubicBezTo>
                    <a:pt x="147" y="197"/>
                    <a:pt x="79" y="137"/>
                    <a:pt x="6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4" y="172"/>
                    <a:pt x="112" y="261"/>
                    <a:pt x="230" y="261"/>
                  </a:cubicBezTo>
                  <a:cubicBezTo>
                    <a:pt x="348" y="261"/>
                    <a:pt x="445" y="172"/>
                    <a:pt x="459" y="58"/>
                  </a:cubicBezTo>
                  <a:cubicBezTo>
                    <a:pt x="459" y="58"/>
                    <a:pt x="459" y="58"/>
                    <a:pt x="459" y="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-357" y="864"/>
              <a:ext cx="133" cy="123"/>
            </a:xfrm>
            <a:custGeom>
              <a:avLst/>
              <a:gdLst>
                <a:gd name="T0" fmla="*/ 218 w 218"/>
                <a:gd name="T1" fmla="*/ 0 h 202"/>
                <a:gd name="T2" fmla="*/ 0 w 218"/>
                <a:gd name="T3" fmla="*/ 202 h 202"/>
                <a:gd name="T4" fmla="*/ 65 w 218"/>
                <a:gd name="T5" fmla="*/ 202 h 202"/>
                <a:gd name="T6" fmla="*/ 218 w 218"/>
                <a:gd name="T7" fmla="*/ 65 h 202"/>
                <a:gd name="T8" fmla="*/ 218 w 218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202">
                  <a:moveTo>
                    <a:pt x="218" y="0"/>
                  </a:moveTo>
                  <a:cubicBezTo>
                    <a:pt x="106" y="6"/>
                    <a:pt x="15" y="92"/>
                    <a:pt x="0" y="202"/>
                  </a:cubicBezTo>
                  <a:cubicBezTo>
                    <a:pt x="65" y="202"/>
                    <a:pt x="65" y="202"/>
                    <a:pt x="65" y="202"/>
                  </a:cubicBezTo>
                  <a:cubicBezTo>
                    <a:pt x="79" y="127"/>
                    <a:pt x="141" y="70"/>
                    <a:pt x="218" y="65"/>
                  </a:cubicBezTo>
                  <a:lnTo>
                    <a:pt x="21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-781" y="1193"/>
              <a:ext cx="20" cy="32"/>
            </a:xfrm>
            <a:custGeom>
              <a:avLst/>
              <a:gdLst>
                <a:gd name="T0" fmla="*/ 3 w 20"/>
                <a:gd name="T1" fmla="*/ 3 h 32"/>
                <a:gd name="T2" fmla="*/ 3 w 20"/>
                <a:gd name="T3" fmla="*/ 14 h 32"/>
                <a:gd name="T4" fmla="*/ 19 w 20"/>
                <a:gd name="T5" fmla="*/ 14 h 32"/>
                <a:gd name="T6" fmla="*/ 19 w 20"/>
                <a:gd name="T7" fmla="*/ 17 h 32"/>
                <a:gd name="T8" fmla="*/ 3 w 20"/>
                <a:gd name="T9" fmla="*/ 17 h 32"/>
                <a:gd name="T10" fmla="*/ 3 w 20"/>
                <a:gd name="T11" fmla="*/ 29 h 32"/>
                <a:gd name="T12" fmla="*/ 20 w 20"/>
                <a:gd name="T13" fmla="*/ 29 h 32"/>
                <a:gd name="T14" fmla="*/ 20 w 20"/>
                <a:gd name="T15" fmla="*/ 32 h 32"/>
                <a:gd name="T16" fmla="*/ 0 w 20"/>
                <a:gd name="T17" fmla="*/ 32 h 32"/>
                <a:gd name="T18" fmla="*/ 0 w 20"/>
                <a:gd name="T19" fmla="*/ 0 h 32"/>
                <a:gd name="T20" fmla="*/ 20 w 20"/>
                <a:gd name="T21" fmla="*/ 0 h 32"/>
                <a:gd name="T22" fmla="*/ 20 w 20"/>
                <a:gd name="T23" fmla="*/ 3 h 32"/>
                <a:gd name="T24" fmla="*/ 3 w 20"/>
                <a:gd name="T25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32">
                  <a:moveTo>
                    <a:pt x="3" y="3"/>
                  </a:moveTo>
                  <a:lnTo>
                    <a:pt x="3" y="14"/>
                  </a:lnTo>
                  <a:lnTo>
                    <a:pt x="19" y="14"/>
                  </a:lnTo>
                  <a:lnTo>
                    <a:pt x="19" y="17"/>
                  </a:lnTo>
                  <a:lnTo>
                    <a:pt x="3" y="17"/>
                  </a:lnTo>
                  <a:lnTo>
                    <a:pt x="3" y="29"/>
                  </a:lnTo>
                  <a:lnTo>
                    <a:pt x="20" y="29"/>
                  </a:lnTo>
                  <a:lnTo>
                    <a:pt x="20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20" y="0"/>
                  </a:lnTo>
                  <a:lnTo>
                    <a:pt x="20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-748" y="1193"/>
              <a:ext cx="26" cy="32"/>
            </a:xfrm>
            <a:custGeom>
              <a:avLst/>
              <a:gdLst>
                <a:gd name="T0" fmla="*/ 26 w 26"/>
                <a:gd name="T1" fmla="*/ 0 h 32"/>
                <a:gd name="T2" fmla="*/ 26 w 26"/>
                <a:gd name="T3" fmla="*/ 32 h 32"/>
                <a:gd name="T4" fmla="*/ 21 w 26"/>
                <a:gd name="T5" fmla="*/ 32 h 32"/>
                <a:gd name="T6" fmla="*/ 8 w 26"/>
                <a:gd name="T7" fmla="*/ 11 h 32"/>
                <a:gd name="T8" fmla="*/ 6 w 26"/>
                <a:gd name="T9" fmla="*/ 7 h 32"/>
                <a:gd name="T10" fmla="*/ 5 w 26"/>
                <a:gd name="T11" fmla="*/ 5 h 32"/>
                <a:gd name="T12" fmla="*/ 3 w 26"/>
                <a:gd name="T13" fmla="*/ 3 h 32"/>
                <a:gd name="T14" fmla="*/ 3 w 26"/>
                <a:gd name="T15" fmla="*/ 3 h 32"/>
                <a:gd name="T16" fmla="*/ 3 w 26"/>
                <a:gd name="T17" fmla="*/ 4 h 32"/>
                <a:gd name="T18" fmla="*/ 3 w 26"/>
                <a:gd name="T19" fmla="*/ 6 h 32"/>
                <a:gd name="T20" fmla="*/ 3 w 26"/>
                <a:gd name="T21" fmla="*/ 8 h 32"/>
                <a:gd name="T22" fmla="*/ 3 w 26"/>
                <a:gd name="T23" fmla="*/ 32 h 32"/>
                <a:gd name="T24" fmla="*/ 0 w 26"/>
                <a:gd name="T25" fmla="*/ 32 h 32"/>
                <a:gd name="T26" fmla="*/ 0 w 26"/>
                <a:gd name="T27" fmla="*/ 0 h 32"/>
                <a:gd name="T28" fmla="*/ 6 w 26"/>
                <a:gd name="T29" fmla="*/ 0 h 32"/>
                <a:gd name="T30" fmla="*/ 17 w 26"/>
                <a:gd name="T31" fmla="*/ 19 h 32"/>
                <a:gd name="T32" fmla="*/ 20 w 26"/>
                <a:gd name="T33" fmla="*/ 24 h 32"/>
                <a:gd name="T34" fmla="*/ 22 w 26"/>
                <a:gd name="T35" fmla="*/ 26 h 32"/>
                <a:gd name="T36" fmla="*/ 23 w 26"/>
                <a:gd name="T37" fmla="*/ 29 h 32"/>
                <a:gd name="T38" fmla="*/ 23 w 26"/>
                <a:gd name="T39" fmla="*/ 29 h 32"/>
                <a:gd name="T40" fmla="*/ 23 w 26"/>
                <a:gd name="T41" fmla="*/ 28 h 32"/>
                <a:gd name="T42" fmla="*/ 23 w 26"/>
                <a:gd name="T43" fmla="*/ 26 h 32"/>
                <a:gd name="T44" fmla="*/ 23 w 26"/>
                <a:gd name="T45" fmla="*/ 24 h 32"/>
                <a:gd name="T46" fmla="*/ 23 w 26"/>
                <a:gd name="T47" fmla="*/ 0 h 32"/>
                <a:gd name="T48" fmla="*/ 26 w 26"/>
                <a:gd name="T4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" h="32">
                  <a:moveTo>
                    <a:pt x="26" y="0"/>
                  </a:moveTo>
                  <a:lnTo>
                    <a:pt x="26" y="32"/>
                  </a:lnTo>
                  <a:lnTo>
                    <a:pt x="21" y="32"/>
                  </a:lnTo>
                  <a:lnTo>
                    <a:pt x="8" y="11"/>
                  </a:lnTo>
                  <a:lnTo>
                    <a:pt x="6" y="7"/>
                  </a:lnTo>
                  <a:lnTo>
                    <a:pt x="5" y="5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6"/>
                  </a:lnTo>
                  <a:lnTo>
                    <a:pt x="3" y="8"/>
                  </a:lnTo>
                  <a:lnTo>
                    <a:pt x="3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7" y="19"/>
                  </a:lnTo>
                  <a:lnTo>
                    <a:pt x="20" y="24"/>
                  </a:lnTo>
                  <a:lnTo>
                    <a:pt x="22" y="26"/>
                  </a:lnTo>
                  <a:lnTo>
                    <a:pt x="23" y="29"/>
                  </a:lnTo>
                  <a:lnTo>
                    <a:pt x="23" y="29"/>
                  </a:lnTo>
                  <a:lnTo>
                    <a:pt x="23" y="28"/>
                  </a:lnTo>
                  <a:lnTo>
                    <a:pt x="23" y="26"/>
                  </a:lnTo>
                  <a:lnTo>
                    <a:pt x="23" y="24"/>
                  </a:lnTo>
                  <a:lnTo>
                    <a:pt x="23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-708" y="1193"/>
              <a:ext cx="20" cy="32"/>
            </a:xfrm>
            <a:custGeom>
              <a:avLst/>
              <a:gdLst>
                <a:gd name="T0" fmla="*/ 3 w 20"/>
                <a:gd name="T1" fmla="*/ 3 h 32"/>
                <a:gd name="T2" fmla="*/ 3 w 20"/>
                <a:gd name="T3" fmla="*/ 14 h 32"/>
                <a:gd name="T4" fmla="*/ 19 w 20"/>
                <a:gd name="T5" fmla="*/ 14 h 32"/>
                <a:gd name="T6" fmla="*/ 19 w 20"/>
                <a:gd name="T7" fmla="*/ 17 h 32"/>
                <a:gd name="T8" fmla="*/ 3 w 20"/>
                <a:gd name="T9" fmla="*/ 17 h 32"/>
                <a:gd name="T10" fmla="*/ 3 w 20"/>
                <a:gd name="T11" fmla="*/ 29 h 32"/>
                <a:gd name="T12" fmla="*/ 20 w 20"/>
                <a:gd name="T13" fmla="*/ 29 h 32"/>
                <a:gd name="T14" fmla="*/ 20 w 20"/>
                <a:gd name="T15" fmla="*/ 32 h 32"/>
                <a:gd name="T16" fmla="*/ 0 w 20"/>
                <a:gd name="T17" fmla="*/ 32 h 32"/>
                <a:gd name="T18" fmla="*/ 0 w 20"/>
                <a:gd name="T19" fmla="*/ 0 h 32"/>
                <a:gd name="T20" fmla="*/ 20 w 20"/>
                <a:gd name="T21" fmla="*/ 0 h 32"/>
                <a:gd name="T22" fmla="*/ 20 w 20"/>
                <a:gd name="T23" fmla="*/ 3 h 32"/>
                <a:gd name="T24" fmla="*/ 3 w 20"/>
                <a:gd name="T25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32">
                  <a:moveTo>
                    <a:pt x="3" y="3"/>
                  </a:moveTo>
                  <a:lnTo>
                    <a:pt x="3" y="14"/>
                  </a:lnTo>
                  <a:lnTo>
                    <a:pt x="19" y="14"/>
                  </a:lnTo>
                  <a:lnTo>
                    <a:pt x="19" y="17"/>
                  </a:lnTo>
                  <a:lnTo>
                    <a:pt x="3" y="17"/>
                  </a:lnTo>
                  <a:lnTo>
                    <a:pt x="3" y="29"/>
                  </a:lnTo>
                  <a:lnTo>
                    <a:pt x="20" y="29"/>
                  </a:lnTo>
                  <a:lnTo>
                    <a:pt x="20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20" y="0"/>
                  </a:lnTo>
                  <a:lnTo>
                    <a:pt x="20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6"/>
            <p:cNvSpPr>
              <a:spLocks noEditPoints="1"/>
            </p:cNvSpPr>
            <p:nvPr/>
          </p:nvSpPr>
          <p:spPr bwMode="auto">
            <a:xfrm>
              <a:off x="-675" y="1193"/>
              <a:ext cx="25" cy="32"/>
            </a:xfrm>
            <a:custGeom>
              <a:avLst/>
              <a:gdLst>
                <a:gd name="T0" fmla="*/ 0 w 40"/>
                <a:gd name="T1" fmla="*/ 52 h 52"/>
                <a:gd name="T2" fmla="*/ 0 w 40"/>
                <a:gd name="T3" fmla="*/ 0 h 52"/>
                <a:gd name="T4" fmla="*/ 25 w 40"/>
                <a:gd name="T5" fmla="*/ 0 h 52"/>
                <a:gd name="T6" fmla="*/ 36 w 40"/>
                <a:gd name="T7" fmla="*/ 3 h 52"/>
                <a:gd name="T8" fmla="*/ 40 w 40"/>
                <a:gd name="T9" fmla="*/ 15 h 52"/>
                <a:gd name="T10" fmla="*/ 38 w 40"/>
                <a:gd name="T11" fmla="*/ 25 h 52"/>
                <a:gd name="T12" fmla="*/ 31 w 40"/>
                <a:gd name="T13" fmla="*/ 29 h 52"/>
                <a:gd name="T14" fmla="*/ 31 w 40"/>
                <a:gd name="T15" fmla="*/ 29 h 52"/>
                <a:gd name="T16" fmla="*/ 39 w 40"/>
                <a:gd name="T17" fmla="*/ 39 h 52"/>
                <a:gd name="T18" fmla="*/ 39 w 40"/>
                <a:gd name="T19" fmla="*/ 52 h 52"/>
                <a:gd name="T20" fmla="*/ 33 w 40"/>
                <a:gd name="T21" fmla="*/ 52 h 52"/>
                <a:gd name="T22" fmla="*/ 33 w 40"/>
                <a:gd name="T23" fmla="*/ 40 h 52"/>
                <a:gd name="T24" fmla="*/ 25 w 40"/>
                <a:gd name="T25" fmla="*/ 31 h 52"/>
                <a:gd name="T26" fmla="*/ 23 w 40"/>
                <a:gd name="T27" fmla="*/ 31 h 52"/>
                <a:gd name="T28" fmla="*/ 6 w 40"/>
                <a:gd name="T29" fmla="*/ 31 h 52"/>
                <a:gd name="T30" fmla="*/ 6 w 40"/>
                <a:gd name="T31" fmla="*/ 52 h 52"/>
                <a:gd name="T32" fmla="*/ 0 w 40"/>
                <a:gd name="T33" fmla="*/ 52 h 52"/>
                <a:gd name="T34" fmla="*/ 6 w 40"/>
                <a:gd name="T35" fmla="*/ 26 h 52"/>
                <a:gd name="T36" fmla="*/ 23 w 40"/>
                <a:gd name="T37" fmla="*/ 26 h 52"/>
                <a:gd name="T38" fmla="*/ 32 w 40"/>
                <a:gd name="T39" fmla="*/ 24 h 52"/>
                <a:gd name="T40" fmla="*/ 34 w 40"/>
                <a:gd name="T41" fmla="*/ 16 h 52"/>
                <a:gd name="T42" fmla="*/ 32 w 40"/>
                <a:gd name="T43" fmla="*/ 7 h 52"/>
                <a:gd name="T44" fmla="*/ 25 w 40"/>
                <a:gd name="T45" fmla="*/ 5 h 52"/>
                <a:gd name="T46" fmla="*/ 6 w 40"/>
                <a:gd name="T47" fmla="*/ 5 h 52"/>
                <a:gd name="T48" fmla="*/ 6 w 40"/>
                <a:gd name="T49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" h="52">
                  <a:moveTo>
                    <a:pt x="0" y="5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1"/>
                    <a:pt x="36" y="3"/>
                  </a:cubicBezTo>
                  <a:cubicBezTo>
                    <a:pt x="39" y="6"/>
                    <a:pt x="40" y="9"/>
                    <a:pt x="40" y="15"/>
                  </a:cubicBezTo>
                  <a:cubicBezTo>
                    <a:pt x="40" y="20"/>
                    <a:pt x="39" y="23"/>
                    <a:pt x="38" y="25"/>
                  </a:cubicBezTo>
                  <a:cubicBezTo>
                    <a:pt x="37" y="27"/>
                    <a:pt x="34" y="28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6" y="29"/>
                    <a:pt x="39" y="32"/>
                    <a:pt x="39" y="39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4"/>
                    <a:pt x="30" y="31"/>
                    <a:pt x="25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52"/>
                    <a:pt x="6" y="52"/>
                    <a:pt x="6" y="52"/>
                  </a:cubicBezTo>
                  <a:lnTo>
                    <a:pt x="0" y="52"/>
                  </a:lnTo>
                  <a:close/>
                  <a:moveTo>
                    <a:pt x="6" y="26"/>
                  </a:moveTo>
                  <a:cubicBezTo>
                    <a:pt x="23" y="26"/>
                    <a:pt x="23" y="26"/>
                    <a:pt x="23" y="26"/>
                  </a:cubicBezTo>
                  <a:cubicBezTo>
                    <a:pt x="27" y="26"/>
                    <a:pt x="30" y="25"/>
                    <a:pt x="32" y="24"/>
                  </a:cubicBezTo>
                  <a:cubicBezTo>
                    <a:pt x="33" y="23"/>
                    <a:pt x="34" y="20"/>
                    <a:pt x="34" y="16"/>
                  </a:cubicBezTo>
                  <a:cubicBezTo>
                    <a:pt x="34" y="12"/>
                    <a:pt x="33" y="9"/>
                    <a:pt x="32" y="7"/>
                  </a:cubicBezTo>
                  <a:cubicBezTo>
                    <a:pt x="31" y="6"/>
                    <a:pt x="29" y="5"/>
                    <a:pt x="25" y="5"/>
                  </a:cubicBezTo>
                  <a:cubicBezTo>
                    <a:pt x="6" y="5"/>
                    <a:pt x="6" y="5"/>
                    <a:pt x="6" y="5"/>
                  </a:cubicBezTo>
                  <a:lnTo>
                    <a:pt x="6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-638" y="1193"/>
              <a:ext cx="26" cy="32"/>
            </a:xfrm>
            <a:custGeom>
              <a:avLst/>
              <a:gdLst>
                <a:gd name="T0" fmla="*/ 21 w 43"/>
                <a:gd name="T1" fmla="*/ 26 h 52"/>
                <a:gd name="T2" fmla="*/ 43 w 43"/>
                <a:gd name="T3" fmla="*/ 26 h 52"/>
                <a:gd name="T4" fmla="*/ 43 w 43"/>
                <a:gd name="T5" fmla="*/ 32 h 52"/>
                <a:gd name="T6" fmla="*/ 40 w 43"/>
                <a:gd name="T7" fmla="*/ 49 h 52"/>
                <a:gd name="T8" fmla="*/ 22 w 43"/>
                <a:gd name="T9" fmla="*/ 52 h 52"/>
                <a:gd name="T10" fmla="*/ 4 w 43"/>
                <a:gd name="T11" fmla="*/ 48 h 52"/>
                <a:gd name="T12" fmla="*/ 0 w 43"/>
                <a:gd name="T13" fmla="*/ 31 h 52"/>
                <a:gd name="T14" fmla="*/ 0 w 43"/>
                <a:gd name="T15" fmla="*/ 23 h 52"/>
                <a:gd name="T16" fmla="*/ 0 w 43"/>
                <a:gd name="T17" fmla="*/ 19 h 52"/>
                <a:gd name="T18" fmla="*/ 4 w 43"/>
                <a:gd name="T19" fmla="*/ 3 h 52"/>
                <a:gd name="T20" fmla="*/ 22 w 43"/>
                <a:gd name="T21" fmla="*/ 0 h 52"/>
                <a:gd name="T22" fmla="*/ 39 w 43"/>
                <a:gd name="T23" fmla="*/ 2 h 52"/>
                <a:gd name="T24" fmla="*/ 43 w 43"/>
                <a:gd name="T25" fmla="*/ 13 h 52"/>
                <a:gd name="T26" fmla="*/ 43 w 43"/>
                <a:gd name="T27" fmla="*/ 15 h 52"/>
                <a:gd name="T28" fmla="*/ 37 w 43"/>
                <a:gd name="T29" fmla="*/ 15 h 52"/>
                <a:gd name="T30" fmla="*/ 37 w 43"/>
                <a:gd name="T31" fmla="*/ 14 h 52"/>
                <a:gd name="T32" fmla="*/ 35 w 43"/>
                <a:gd name="T33" fmla="*/ 6 h 52"/>
                <a:gd name="T34" fmla="*/ 21 w 43"/>
                <a:gd name="T35" fmla="*/ 5 h 52"/>
                <a:gd name="T36" fmla="*/ 8 w 43"/>
                <a:gd name="T37" fmla="*/ 7 h 52"/>
                <a:gd name="T38" fmla="*/ 6 w 43"/>
                <a:gd name="T39" fmla="*/ 19 h 52"/>
                <a:gd name="T40" fmla="*/ 6 w 43"/>
                <a:gd name="T41" fmla="*/ 26 h 52"/>
                <a:gd name="T42" fmla="*/ 6 w 43"/>
                <a:gd name="T43" fmla="*/ 33 h 52"/>
                <a:gd name="T44" fmla="*/ 9 w 43"/>
                <a:gd name="T45" fmla="*/ 45 h 52"/>
                <a:gd name="T46" fmla="*/ 24 w 43"/>
                <a:gd name="T47" fmla="*/ 47 h 52"/>
                <a:gd name="T48" fmla="*/ 35 w 43"/>
                <a:gd name="T49" fmla="*/ 45 h 52"/>
                <a:gd name="T50" fmla="*/ 37 w 43"/>
                <a:gd name="T51" fmla="*/ 34 h 52"/>
                <a:gd name="T52" fmla="*/ 37 w 43"/>
                <a:gd name="T53" fmla="*/ 31 h 52"/>
                <a:gd name="T54" fmla="*/ 21 w 43"/>
                <a:gd name="T55" fmla="*/ 31 h 52"/>
                <a:gd name="T56" fmla="*/ 21 w 43"/>
                <a:gd name="T57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3" h="52">
                  <a:moveTo>
                    <a:pt x="21" y="26"/>
                  </a:moveTo>
                  <a:cubicBezTo>
                    <a:pt x="43" y="26"/>
                    <a:pt x="43" y="26"/>
                    <a:pt x="43" y="26"/>
                  </a:cubicBezTo>
                  <a:cubicBezTo>
                    <a:pt x="43" y="27"/>
                    <a:pt x="43" y="29"/>
                    <a:pt x="43" y="32"/>
                  </a:cubicBezTo>
                  <a:cubicBezTo>
                    <a:pt x="43" y="41"/>
                    <a:pt x="42" y="47"/>
                    <a:pt x="40" y="49"/>
                  </a:cubicBezTo>
                  <a:cubicBezTo>
                    <a:pt x="37" y="51"/>
                    <a:pt x="31" y="52"/>
                    <a:pt x="22" y="52"/>
                  </a:cubicBezTo>
                  <a:cubicBezTo>
                    <a:pt x="13" y="52"/>
                    <a:pt x="7" y="51"/>
                    <a:pt x="4" y="48"/>
                  </a:cubicBezTo>
                  <a:cubicBezTo>
                    <a:pt x="1" y="46"/>
                    <a:pt x="0" y="40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1"/>
                    <a:pt x="2" y="6"/>
                    <a:pt x="4" y="3"/>
                  </a:cubicBezTo>
                  <a:cubicBezTo>
                    <a:pt x="7" y="1"/>
                    <a:pt x="13" y="0"/>
                    <a:pt x="22" y="0"/>
                  </a:cubicBezTo>
                  <a:cubicBezTo>
                    <a:pt x="31" y="0"/>
                    <a:pt x="36" y="0"/>
                    <a:pt x="39" y="2"/>
                  </a:cubicBezTo>
                  <a:cubicBezTo>
                    <a:pt x="42" y="4"/>
                    <a:pt x="43" y="7"/>
                    <a:pt x="43" y="13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0"/>
                    <a:pt x="36" y="7"/>
                    <a:pt x="35" y="6"/>
                  </a:cubicBezTo>
                  <a:cubicBezTo>
                    <a:pt x="33" y="5"/>
                    <a:pt x="28" y="5"/>
                    <a:pt x="21" y="5"/>
                  </a:cubicBezTo>
                  <a:cubicBezTo>
                    <a:pt x="14" y="5"/>
                    <a:pt x="10" y="5"/>
                    <a:pt x="8" y="7"/>
                  </a:cubicBezTo>
                  <a:cubicBezTo>
                    <a:pt x="7" y="9"/>
                    <a:pt x="6" y="13"/>
                    <a:pt x="6" y="19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40"/>
                    <a:pt x="7" y="44"/>
                    <a:pt x="9" y="45"/>
                  </a:cubicBezTo>
                  <a:cubicBezTo>
                    <a:pt x="10" y="47"/>
                    <a:pt x="15" y="47"/>
                    <a:pt x="24" y="47"/>
                  </a:cubicBezTo>
                  <a:cubicBezTo>
                    <a:pt x="30" y="47"/>
                    <a:pt x="34" y="47"/>
                    <a:pt x="35" y="45"/>
                  </a:cubicBezTo>
                  <a:cubicBezTo>
                    <a:pt x="37" y="44"/>
                    <a:pt x="37" y="40"/>
                    <a:pt x="37" y="34"/>
                  </a:cubicBezTo>
                  <a:cubicBezTo>
                    <a:pt x="37" y="34"/>
                    <a:pt x="37" y="33"/>
                    <a:pt x="37" y="31"/>
                  </a:cubicBezTo>
                  <a:cubicBezTo>
                    <a:pt x="21" y="31"/>
                    <a:pt x="21" y="31"/>
                    <a:pt x="21" y="31"/>
                  </a:cubicBezTo>
                  <a:lnTo>
                    <a:pt x="21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-603" y="1193"/>
              <a:ext cx="27" cy="32"/>
            </a:xfrm>
            <a:custGeom>
              <a:avLst/>
              <a:gdLst>
                <a:gd name="T0" fmla="*/ 44 w 44"/>
                <a:gd name="T1" fmla="*/ 0 h 52"/>
                <a:gd name="T2" fmla="*/ 25 w 44"/>
                <a:gd name="T3" fmla="*/ 30 h 52"/>
                <a:gd name="T4" fmla="*/ 25 w 44"/>
                <a:gd name="T5" fmla="*/ 52 h 52"/>
                <a:gd name="T6" fmla="*/ 19 w 44"/>
                <a:gd name="T7" fmla="*/ 52 h 52"/>
                <a:gd name="T8" fmla="*/ 19 w 44"/>
                <a:gd name="T9" fmla="*/ 30 h 52"/>
                <a:gd name="T10" fmla="*/ 0 w 44"/>
                <a:gd name="T11" fmla="*/ 0 h 52"/>
                <a:gd name="T12" fmla="*/ 7 w 44"/>
                <a:gd name="T13" fmla="*/ 0 h 52"/>
                <a:gd name="T14" fmla="*/ 18 w 44"/>
                <a:gd name="T15" fmla="*/ 18 h 52"/>
                <a:gd name="T16" fmla="*/ 20 w 44"/>
                <a:gd name="T17" fmla="*/ 21 h 52"/>
                <a:gd name="T18" fmla="*/ 21 w 44"/>
                <a:gd name="T19" fmla="*/ 23 h 52"/>
                <a:gd name="T20" fmla="*/ 22 w 44"/>
                <a:gd name="T21" fmla="*/ 24 h 52"/>
                <a:gd name="T22" fmla="*/ 22 w 44"/>
                <a:gd name="T23" fmla="*/ 24 h 52"/>
                <a:gd name="T24" fmla="*/ 23 w 44"/>
                <a:gd name="T25" fmla="*/ 23 h 52"/>
                <a:gd name="T26" fmla="*/ 24 w 44"/>
                <a:gd name="T27" fmla="*/ 21 h 52"/>
                <a:gd name="T28" fmla="*/ 26 w 44"/>
                <a:gd name="T29" fmla="*/ 18 h 52"/>
                <a:gd name="T30" fmla="*/ 37 w 44"/>
                <a:gd name="T31" fmla="*/ 0 h 52"/>
                <a:gd name="T32" fmla="*/ 44 w 44"/>
                <a:gd name="T3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52">
                  <a:moveTo>
                    <a:pt x="44" y="0"/>
                  </a:moveTo>
                  <a:cubicBezTo>
                    <a:pt x="25" y="30"/>
                    <a:pt x="25" y="30"/>
                    <a:pt x="25" y="3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19" y="52"/>
                    <a:pt x="19" y="52"/>
                    <a:pt x="19" y="52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2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4"/>
                    <a:pt x="23" y="23"/>
                    <a:pt x="23" y="23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-544" y="1193"/>
              <a:ext cx="19" cy="32"/>
            </a:xfrm>
            <a:custGeom>
              <a:avLst/>
              <a:gdLst>
                <a:gd name="T0" fmla="*/ 3 w 19"/>
                <a:gd name="T1" fmla="*/ 3 h 32"/>
                <a:gd name="T2" fmla="*/ 3 w 19"/>
                <a:gd name="T3" fmla="*/ 14 h 32"/>
                <a:gd name="T4" fmla="*/ 19 w 19"/>
                <a:gd name="T5" fmla="*/ 14 h 32"/>
                <a:gd name="T6" fmla="*/ 19 w 19"/>
                <a:gd name="T7" fmla="*/ 17 h 32"/>
                <a:gd name="T8" fmla="*/ 3 w 19"/>
                <a:gd name="T9" fmla="*/ 17 h 32"/>
                <a:gd name="T10" fmla="*/ 3 w 19"/>
                <a:gd name="T11" fmla="*/ 32 h 32"/>
                <a:gd name="T12" fmla="*/ 0 w 19"/>
                <a:gd name="T13" fmla="*/ 32 h 32"/>
                <a:gd name="T14" fmla="*/ 0 w 19"/>
                <a:gd name="T15" fmla="*/ 0 h 32"/>
                <a:gd name="T16" fmla="*/ 19 w 19"/>
                <a:gd name="T17" fmla="*/ 0 h 32"/>
                <a:gd name="T18" fmla="*/ 19 w 19"/>
                <a:gd name="T19" fmla="*/ 3 h 32"/>
                <a:gd name="T20" fmla="*/ 3 w 19"/>
                <a:gd name="T21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32">
                  <a:moveTo>
                    <a:pt x="3" y="3"/>
                  </a:moveTo>
                  <a:lnTo>
                    <a:pt x="3" y="14"/>
                  </a:lnTo>
                  <a:lnTo>
                    <a:pt x="19" y="14"/>
                  </a:lnTo>
                  <a:lnTo>
                    <a:pt x="19" y="17"/>
                  </a:lnTo>
                  <a:lnTo>
                    <a:pt x="3" y="17"/>
                  </a:lnTo>
                  <a:lnTo>
                    <a:pt x="3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-513" y="1193"/>
              <a:ext cx="25" cy="32"/>
            </a:xfrm>
            <a:custGeom>
              <a:avLst/>
              <a:gdLst>
                <a:gd name="T0" fmla="*/ 35 w 41"/>
                <a:gd name="T1" fmla="*/ 0 h 52"/>
                <a:gd name="T2" fmla="*/ 41 w 41"/>
                <a:gd name="T3" fmla="*/ 0 h 52"/>
                <a:gd name="T4" fmla="*/ 41 w 41"/>
                <a:gd name="T5" fmla="*/ 36 h 52"/>
                <a:gd name="T6" fmla="*/ 37 w 41"/>
                <a:gd name="T7" fmla="*/ 49 h 52"/>
                <a:gd name="T8" fmla="*/ 21 w 41"/>
                <a:gd name="T9" fmla="*/ 52 h 52"/>
                <a:gd name="T10" fmla="*/ 4 w 41"/>
                <a:gd name="T11" fmla="*/ 49 h 52"/>
                <a:gd name="T12" fmla="*/ 0 w 41"/>
                <a:gd name="T13" fmla="*/ 38 h 52"/>
                <a:gd name="T14" fmla="*/ 0 w 41"/>
                <a:gd name="T15" fmla="*/ 36 h 52"/>
                <a:gd name="T16" fmla="*/ 0 w 41"/>
                <a:gd name="T17" fmla="*/ 0 h 52"/>
                <a:gd name="T18" fmla="*/ 6 w 41"/>
                <a:gd name="T19" fmla="*/ 0 h 52"/>
                <a:gd name="T20" fmla="*/ 6 w 41"/>
                <a:gd name="T21" fmla="*/ 36 h 52"/>
                <a:gd name="T22" fmla="*/ 8 w 41"/>
                <a:gd name="T23" fmla="*/ 46 h 52"/>
                <a:gd name="T24" fmla="*/ 20 w 41"/>
                <a:gd name="T25" fmla="*/ 47 h 52"/>
                <a:gd name="T26" fmla="*/ 33 w 41"/>
                <a:gd name="T27" fmla="*/ 46 h 52"/>
                <a:gd name="T28" fmla="*/ 35 w 41"/>
                <a:gd name="T29" fmla="*/ 36 h 52"/>
                <a:gd name="T30" fmla="*/ 35 w 41"/>
                <a:gd name="T3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1" h="52">
                  <a:moveTo>
                    <a:pt x="3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43"/>
                    <a:pt x="40" y="47"/>
                    <a:pt x="37" y="49"/>
                  </a:cubicBezTo>
                  <a:cubicBezTo>
                    <a:pt x="35" y="51"/>
                    <a:pt x="29" y="52"/>
                    <a:pt x="21" y="52"/>
                  </a:cubicBezTo>
                  <a:cubicBezTo>
                    <a:pt x="13" y="52"/>
                    <a:pt x="7" y="51"/>
                    <a:pt x="4" y="49"/>
                  </a:cubicBezTo>
                  <a:cubicBezTo>
                    <a:pt x="2" y="47"/>
                    <a:pt x="0" y="44"/>
                    <a:pt x="0" y="3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10" y="47"/>
                    <a:pt x="14" y="47"/>
                    <a:pt x="20" y="47"/>
                  </a:cubicBezTo>
                  <a:cubicBezTo>
                    <a:pt x="27" y="47"/>
                    <a:pt x="31" y="47"/>
                    <a:pt x="33" y="46"/>
                  </a:cubicBezTo>
                  <a:cubicBezTo>
                    <a:pt x="34" y="44"/>
                    <a:pt x="35" y="41"/>
                    <a:pt x="35" y="36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-476" y="1193"/>
              <a:ext cx="24" cy="32"/>
            </a:xfrm>
            <a:custGeom>
              <a:avLst/>
              <a:gdLst>
                <a:gd name="T0" fmla="*/ 14 w 24"/>
                <a:gd name="T1" fmla="*/ 4 h 32"/>
                <a:gd name="T2" fmla="*/ 14 w 24"/>
                <a:gd name="T3" fmla="*/ 32 h 32"/>
                <a:gd name="T4" fmla="*/ 10 w 24"/>
                <a:gd name="T5" fmla="*/ 32 h 32"/>
                <a:gd name="T6" fmla="*/ 10 w 24"/>
                <a:gd name="T7" fmla="*/ 4 h 32"/>
                <a:gd name="T8" fmla="*/ 0 w 24"/>
                <a:gd name="T9" fmla="*/ 4 h 32"/>
                <a:gd name="T10" fmla="*/ 0 w 24"/>
                <a:gd name="T11" fmla="*/ 0 h 32"/>
                <a:gd name="T12" fmla="*/ 24 w 24"/>
                <a:gd name="T13" fmla="*/ 0 h 32"/>
                <a:gd name="T14" fmla="*/ 24 w 24"/>
                <a:gd name="T15" fmla="*/ 4 h 32"/>
                <a:gd name="T16" fmla="*/ 14 w 24"/>
                <a:gd name="T17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2">
                  <a:moveTo>
                    <a:pt x="14" y="4"/>
                  </a:moveTo>
                  <a:lnTo>
                    <a:pt x="14" y="32"/>
                  </a:lnTo>
                  <a:lnTo>
                    <a:pt x="10" y="32"/>
                  </a:lnTo>
                  <a:lnTo>
                    <a:pt x="1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24" y="0"/>
                  </a:lnTo>
                  <a:lnTo>
                    <a:pt x="24" y="4"/>
                  </a:lnTo>
                  <a:lnTo>
                    <a:pt x="14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-440" y="1193"/>
              <a:ext cx="24" cy="32"/>
            </a:xfrm>
            <a:custGeom>
              <a:avLst/>
              <a:gdLst>
                <a:gd name="T0" fmla="*/ 35 w 41"/>
                <a:gd name="T1" fmla="*/ 0 h 52"/>
                <a:gd name="T2" fmla="*/ 41 w 41"/>
                <a:gd name="T3" fmla="*/ 0 h 52"/>
                <a:gd name="T4" fmla="*/ 41 w 41"/>
                <a:gd name="T5" fmla="*/ 36 h 52"/>
                <a:gd name="T6" fmla="*/ 37 w 41"/>
                <a:gd name="T7" fmla="*/ 49 h 52"/>
                <a:gd name="T8" fmla="*/ 20 w 41"/>
                <a:gd name="T9" fmla="*/ 52 h 52"/>
                <a:gd name="T10" fmla="*/ 4 w 41"/>
                <a:gd name="T11" fmla="*/ 49 h 52"/>
                <a:gd name="T12" fmla="*/ 0 w 41"/>
                <a:gd name="T13" fmla="*/ 38 h 52"/>
                <a:gd name="T14" fmla="*/ 0 w 41"/>
                <a:gd name="T15" fmla="*/ 36 h 52"/>
                <a:gd name="T16" fmla="*/ 0 w 41"/>
                <a:gd name="T17" fmla="*/ 0 h 52"/>
                <a:gd name="T18" fmla="*/ 6 w 41"/>
                <a:gd name="T19" fmla="*/ 0 h 52"/>
                <a:gd name="T20" fmla="*/ 6 w 41"/>
                <a:gd name="T21" fmla="*/ 36 h 52"/>
                <a:gd name="T22" fmla="*/ 8 w 41"/>
                <a:gd name="T23" fmla="*/ 46 h 52"/>
                <a:gd name="T24" fmla="*/ 20 w 41"/>
                <a:gd name="T25" fmla="*/ 47 h 52"/>
                <a:gd name="T26" fmla="*/ 33 w 41"/>
                <a:gd name="T27" fmla="*/ 46 h 52"/>
                <a:gd name="T28" fmla="*/ 35 w 41"/>
                <a:gd name="T29" fmla="*/ 36 h 52"/>
                <a:gd name="T30" fmla="*/ 35 w 41"/>
                <a:gd name="T3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1" h="52">
                  <a:moveTo>
                    <a:pt x="3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43"/>
                    <a:pt x="40" y="47"/>
                    <a:pt x="37" y="49"/>
                  </a:cubicBezTo>
                  <a:cubicBezTo>
                    <a:pt x="34" y="51"/>
                    <a:pt x="29" y="52"/>
                    <a:pt x="20" y="52"/>
                  </a:cubicBezTo>
                  <a:cubicBezTo>
                    <a:pt x="12" y="52"/>
                    <a:pt x="7" y="51"/>
                    <a:pt x="4" y="49"/>
                  </a:cubicBezTo>
                  <a:cubicBezTo>
                    <a:pt x="1" y="47"/>
                    <a:pt x="0" y="44"/>
                    <a:pt x="0" y="3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10" y="47"/>
                    <a:pt x="14" y="47"/>
                    <a:pt x="20" y="47"/>
                  </a:cubicBezTo>
                  <a:cubicBezTo>
                    <a:pt x="27" y="47"/>
                    <a:pt x="31" y="47"/>
                    <a:pt x="33" y="46"/>
                  </a:cubicBezTo>
                  <a:cubicBezTo>
                    <a:pt x="34" y="44"/>
                    <a:pt x="35" y="41"/>
                    <a:pt x="35" y="36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3"/>
            <p:cNvSpPr>
              <a:spLocks noEditPoints="1"/>
            </p:cNvSpPr>
            <p:nvPr/>
          </p:nvSpPr>
          <p:spPr bwMode="auto">
            <a:xfrm>
              <a:off x="-401" y="1193"/>
              <a:ext cx="24" cy="32"/>
            </a:xfrm>
            <a:custGeom>
              <a:avLst/>
              <a:gdLst>
                <a:gd name="T0" fmla="*/ 0 w 39"/>
                <a:gd name="T1" fmla="*/ 52 h 52"/>
                <a:gd name="T2" fmla="*/ 0 w 39"/>
                <a:gd name="T3" fmla="*/ 0 h 52"/>
                <a:gd name="T4" fmla="*/ 24 w 39"/>
                <a:gd name="T5" fmla="*/ 0 h 52"/>
                <a:gd name="T6" fmla="*/ 36 w 39"/>
                <a:gd name="T7" fmla="*/ 3 h 52"/>
                <a:gd name="T8" fmla="*/ 39 w 39"/>
                <a:gd name="T9" fmla="*/ 15 h 52"/>
                <a:gd name="T10" fmla="*/ 38 w 39"/>
                <a:gd name="T11" fmla="*/ 25 h 52"/>
                <a:gd name="T12" fmla="*/ 30 w 39"/>
                <a:gd name="T13" fmla="*/ 29 h 52"/>
                <a:gd name="T14" fmla="*/ 30 w 39"/>
                <a:gd name="T15" fmla="*/ 29 h 52"/>
                <a:gd name="T16" fmla="*/ 39 w 39"/>
                <a:gd name="T17" fmla="*/ 39 h 52"/>
                <a:gd name="T18" fmla="*/ 39 w 39"/>
                <a:gd name="T19" fmla="*/ 52 h 52"/>
                <a:gd name="T20" fmla="*/ 33 w 39"/>
                <a:gd name="T21" fmla="*/ 52 h 52"/>
                <a:gd name="T22" fmla="*/ 33 w 39"/>
                <a:gd name="T23" fmla="*/ 40 h 52"/>
                <a:gd name="T24" fmla="*/ 25 w 39"/>
                <a:gd name="T25" fmla="*/ 31 h 52"/>
                <a:gd name="T26" fmla="*/ 23 w 39"/>
                <a:gd name="T27" fmla="*/ 31 h 52"/>
                <a:gd name="T28" fmla="*/ 5 w 39"/>
                <a:gd name="T29" fmla="*/ 31 h 52"/>
                <a:gd name="T30" fmla="*/ 5 w 39"/>
                <a:gd name="T31" fmla="*/ 52 h 52"/>
                <a:gd name="T32" fmla="*/ 0 w 39"/>
                <a:gd name="T33" fmla="*/ 52 h 52"/>
                <a:gd name="T34" fmla="*/ 5 w 39"/>
                <a:gd name="T35" fmla="*/ 26 h 52"/>
                <a:gd name="T36" fmla="*/ 22 w 39"/>
                <a:gd name="T37" fmla="*/ 26 h 52"/>
                <a:gd name="T38" fmla="*/ 31 w 39"/>
                <a:gd name="T39" fmla="*/ 24 h 52"/>
                <a:gd name="T40" fmla="*/ 34 w 39"/>
                <a:gd name="T41" fmla="*/ 16 h 52"/>
                <a:gd name="T42" fmla="*/ 32 w 39"/>
                <a:gd name="T43" fmla="*/ 7 h 52"/>
                <a:gd name="T44" fmla="*/ 24 w 39"/>
                <a:gd name="T45" fmla="*/ 5 h 52"/>
                <a:gd name="T46" fmla="*/ 5 w 39"/>
                <a:gd name="T47" fmla="*/ 5 h 52"/>
                <a:gd name="T48" fmla="*/ 5 w 39"/>
                <a:gd name="T49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2">
                  <a:moveTo>
                    <a:pt x="0" y="5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0" y="0"/>
                    <a:pt x="34" y="1"/>
                    <a:pt x="36" y="3"/>
                  </a:cubicBezTo>
                  <a:cubicBezTo>
                    <a:pt x="38" y="6"/>
                    <a:pt x="39" y="9"/>
                    <a:pt x="39" y="15"/>
                  </a:cubicBezTo>
                  <a:cubicBezTo>
                    <a:pt x="39" y="20"/>
                    <a:pt x="39" y="23"/>
                    <a:pt x="38" y="25"/>
                  </a:cubicBezTo>
                  <a:cubicBezTo>
                    <a:pt x="36" y="27"/>
                    <a:pt x="34" y="28"/>
                    <a:pt x="30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6" y="29"/>
                    <a:pt x="39" y="32"/>
                    <a:pt x="39" y="39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4"/>
                    <a:pt x="30" y="31"/>
                    <a:pt x="25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52"/>
                    <a:pt x="5" y="52"/>
                    <a:pt x="5" y="52"/>
                  </a:cubicBezTo>
                  <a:lnTo>
                    <a:pt x="0" y="52"/>
                  </a:lnTo>
                  <a:close/>
                  <a:moveTo>
                    <a:pt x="5" y="26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7" y="26"/>
                    <a:pt x="30" y="25"/>
                    <a:pt x="31" y="24"/>
                  </a:cubicBezTo>
                  <a:cubicBezTo>
                    <a:pt x="33" y="23"/>
                    <a:pt x="34" y="20"/>
                    <a:pt x="34" y="16"/>
                  </a:cubicBezTo>
                  <a:cubicBezTo>
                    <a:pt x="34" y="12"/>
                    <a:pt x="33" y="9"/>
                    <a:pt x="32" y="7"/>
                  </a:cubicBezTo>
                  <a:cubicBezTo>
                    <a:pt x="31" y="6"/>
                    <a:pt x="28" y="5"/>
                    <a:pt x="24" y="5"/>
                  </a:cubicBezTo>
                  <a:cubicBezTo>
                    <a:pt x="5" y="5"/>
                    <a:pt x="5" y="5"/>
                    <a:pt x="5" y="5"/>
                  </a:cubicBezTo>
                  <a:lnTo>
                    <a:pt x="5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-365" y="1193"/>
              <a:ext cx="21" cy="32"/>
            </a:xfrm>
            <a:custGeom>
              <a:avLst/>
              <a:gdLst>
                <a:gd name="T0" fmla="*/ 4 w 21"/>
                <a:gd name="T1" fmla="*/ 3 h 32"/>
                <a:gd name="T2" fmla="*/ 4 w 21"/>
                <a:gd name="T3" fmla="*/ 14 h 32"/>
                <a:gd name="T4" fmla="*/ 20 w 21"/>
                <a:gd name="T5" fmla="*/ 14 h 32"/>
                <a:gd name="T6" fmla="*/ 20 w 21"/>
                <a:gd name="T7" fmla="*/ 17 h 32"/>
                <a:gd name="T8" fmla="*/ 4 w 21"/>
                <a:gd name="T9" fmla="*/ 17 h 32"/>
                <a:gd name="T10" fmla="*/ 4 w 21"/>
                <a:gd name="T11" fmla="*/ 29 h 32"/>
                <a:gd name="T12" fmla="*/ 21 w 21"/>
                <a:gd name="T13" fmla="*/ 29 h 32"/>
                <a:gd name="T14" fmla="*/ 21 w 21"/>
                <a:gd name="T15" fmla="*/ 32 h 32"/>
                <a:gd name="T16" fmla="*/ 0 w 21"/>
                <a:gd name="T17" fmla="*/ 32 h 32"/>
                <a:gd name="T18" fmla="*/ 0 w 21"/>
                <a:gd name="T19" fmla="*/ 0 h 32"/>
                <a:gd name="T20" fmla="*/ 21 w 21"/>
                <a:gd name="T21" fmla="*/ 0 h 32"/>
                <a:gd name="T22" fmla="*/ 21 w 21"/>
                <a:gd name="T23" fmla="*/ 3 h 32"/>
                <a:gd name="T24" fmla="*/ 4 w 21"/>
                <a:gd name="T25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32">
                  <a:moveTo>
                    <a:pt x="4" y="3"/>
                  </a:moveTo>
                  <a:lnTo>
                    <a:pt x="4" y="14"/>
                  </a:lnTo>
                  <a:lnTo>
                    <a:pt x="20" y="14"/>
                  </a:lnTo>
                  <a:lnTo>
                    <a:pt x="20" y="17"/>
                  </a:lnTo>
                  <a:lnTo>
                    <a:pt x="4" y="17"/>
                  </a:lnTo>
                  <a:lnTo>
                    <a:pt x="4" y="29"/>
                  </a:lnTo>
                  <a:lnTo>
                    <a:pt x="21" y="29"/>
                  </a:lnTo>
                  <a:lnTo>
                    <a:pt x="21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4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-333" y="1193"/>
              <a:ext cx="24" cy="32"/>
            </a:xfrm>
            <a:custGeom>
              <a:avLst/>
              <a:gdLst>
                <a:gd name="T0" fmla="*/ 38 w 39"/>
                <a:gd name="T1" fmla="*/ 14 h 52"/>
                <a:gd name="T2" fmla="*/ 32 w 39"/>
                <a:gd name="T3" fmla="*/ 14 h 52"/>
                <a:gd name="T4" fmla="*/ 30 w 39"/>
                <a:gd name="T5" fmla="*/ 6 h 52"/>
                <a:gd name="T6" fmla="*/ 20 w 39"/>
                <a:gd name="T7" fmla="*/ 5 h 52"/>
                <a:gd name="T8" fmla="*/ 9 w 39"/>
                <a:gd name="T9" fmla="*/ 6 h 52"/>
                <a:gd name="T10" fmla="*/ 6 w 39"/>
                <a:gd name="T11" fmla="*/ 13 h 52"/>
                <a:gd name="T12" fmla="*/ 8 w 39"/>
                <a:gd name="T13" fmla="*/ 21 h 52"/>
                <a:gd name="T14" fmla="*/ 20 w 39"/>
                <a:gd name="T15" fmla="*/ 23 h 52"/>
                <a:gd name="T16" fmla="*/ 36 w 39"/>
                <a:gd name="T17" fmla="*/ 26 h 52"/>
                <a:gd name="T18" fmla="*/ 39 w 39"/>
                <a:gd name="T19" fmla="*/ 37 h 52"/>
                <a:gd name="T20" fmla="*/ 35 w 39"/>
                <a:gd name="T21" fmla="*/ 50 h 52"/>
                <a:gd name="T22" fmla="*/ 19 w 39"/>
                <a:gd name="T23" fmla="*/ 52 h 52"/>
                <a:gd name="T24" fmla="*/ 4 w 39"/>
                <a:gd name="T25" fmla="*/ 50 h 52"/>
                <a:gd name="T26" fmla="*/ 0 w 39"/>
                <a:gd name="T27" fmla="*/ 38 h 52"/>
                <a:gd name="T28" fmla="*/ 0 w 39"/>
                <a:gd name="T29" fmla="*/ 36 h 52"/>
                <a:gd name="T30" fmla="*/ 6 w 39"/>
                <a:gd name="T31" fmla="*/ 36 h 52"/>
                <a:gd name="T32" fmla="*/ 6 w 39"/>
                <a:gd name="T33" fmla="*/ 37 h 52"/>
                <a:gd name="T34" fmla="*/ 8 w 39"/>
                <a:gd name="T35" fmla="*/ 46 h 52"/>
                <a:gd name="T36" fmla="*/ 19 w 39"/>
                <a:gd name="T37" fmla="*/ 47 h 52"/>
                <a:gd name="T38" fmla="*/ 31 w 39"/>
                <a:gd name="T39" fmla="*/ 46 h 52"/>
                <a:gd name="T40" fmla="*/ 33 w 39"/>
                <a:gd name="T41" fmla="*/ 37 h 52"/>
                <a:gd name="T42" fmla="*/ 32 w 39"/>
                <a:gd name="T43" fmla="*/ 30 h 52"/>
                <a:gd name="T44" fmla="*/ 25 w 39"/>
                <a:gd name="T45" fmla="*/ 29 h 52"/>
                <a:gd name="T46" fmla="*/ 19 w 39"/>
                <a:gd name="T47" fmla="*/ 28 h 52"/>
                <a:gd name="T48" fmla="*/ 13 w 39"/>
                <a:gd name="T49" fmla="*/ 28 h 52"/>
                <a:gd name="T50" fmla="*/ 0 w 39"/>
                <a:gd name="T51" fmla="*/ 14 h 52"/>
                <a:gd name="T52" fmla="*/ 4 w 39"/>
                <a:gd name="T53" fmla="*/ 3 h 52"/>
                <a:gd name="T54" fmla="*/ 19 w 39"/>
                <a:gd name="T55" fmla="*/ 0 h 52"/>
                <a:gd name="T56" fmla="*/ 35 w 39"/>
                <a:gd name="T57" fmla="*/ 2 h 52"/>
                <a:gd name="T58" fmla="*/ 38 w 39"/>
                <a:gd name="T59" fmla="*/ 1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52">
                  <a:moveTo>
                    <a:pt x="38" y="14"/>
                  </a:moveTo>
                  <a:cubicBezTo>
                    <a:pt x="32" y="14"/>
                    <a:pt x="32" y="14"/>
                    <a:pt x="32" y="14"/>
                  </a:cubicBezTo>
                  <a:cubicBezTo>
                    <a:pt x="32" y="10"/>
                    <a:pt x="32" y="7"/>
                    <a:pt x="30" y="6"/>
                  </a:cubicBezTo>
                  <a:cubicBezTo>
                    <a:pt x="29" y="5"/>
                    <a:pt x="26" y="5"/>
                    <a:pt x="20" y="5"/>
                  </a:cubicBezTo>
                  <a:cubicBezTo>
                    <a:pt x="14" y="5"/>
                    <a:pt x="10" y="5"/>
                    <a:pt x="9" y="6"/>
                  </a:cubicBezTo>
                  <a:cubicBezTo>
                    <a:pt x="7" y="7"/>
                    <a:pt x="6" y="10"/>
                    <a:pt x="6" y="13"/>
                  </a:cubicBezTo>
                  <a:cubicBezTo>
                    <a:pt x="6" y="17"/>
                    <a:pt x="7" y="20"/>
                    <a:pt x="8" y="21"/>
                  </a:cubicBezTo>
                  <a:cubicBezTo>
                    <a:pt x="9" y="22"/>
                    <a:pt x="13" y="22"/>
                    <a:pt x="20" y="23"/>
                  </a:cubicBezTo>
                  <a:cubicBezTo>
                    <a:pt x="28" y="23"/>
                    <a:pt x="34" y="24"/>
                    <a:pt x="36" y="26"/>
                  </a:cubicBezTo>
                  <a:cubicBezTo>
                    <a:pt x="38" y="28"/>
                    <a:pt x="39" y="31"/>
                    <a:pt x="39" y="37"/>
                  </a:cubicBezTo>
                  <a:cubicBezTo>
                    <a:pt x="39" y="44"/>
                    <a:pt x="38" y="48"/>
                    <a:pt x="35" y="50"/>
                  </a:cubicBezTo>
                  <a:cubicBezTo>
                    <a:pt x="33" y="51"/>
                    <a:pt x="27" y="52"/>
                    <a:pt x="19" y="52"/>
                  </a:cubicBezTo>
                  <a:cubicBezTo>
                    <a:pt x="11" y="52"/>
                    <a:pt x="6" y="51"/>
                    <a:pt x="4" y="50"/>
                  </a:cubicBezTo>
                  <a:cubicBezTo>
                    <a:pt x="1" y="48"/>
                    <a:pt x="0" y="44"/>
                    <a:pt x="0" y="3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6" y="42"/>
                    <a:pt x="6" y="45"/>
                    <a:pt x="8" y="46"/>
                  </a:cubicBezTo>
                  <a:cubicBezTo>
                    <a:pt x="9" y="47"/>
                    <a:pt x="13" y="47"/>
                    <a:pt x="19" y="47"/>
                  </a:cubicBezTo>
                  <a:cubicBezTo>
                    <a:pt x="25" y="47"/>
                    <a:pt x="30" y="47"/>
                    <a:pt x="31" y="46"/>
                  </a:cubicBezTo>
                  <a:cubicBezTo>
                    <a:pt x="33" y="45"/>
                    <a:pt x="33" y="42"/>
                    <a:pt x="33" y="37"/>
                  </a:cubicBezTo>
                  <a:cubicBezTo>
                    <a:pt x="33" y="34"/>
                    <a:pt x="33" y="32"/>
                    <a:pt x="32" y="30"/>
                  </a:cubicBezTo>
                  <a:cubicBezTo>
                    <a:pt x="31" y="29"/>
                    <a:pt x="29" y="29"/>
                    <a:pt x="25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5" y="27"/>
                    <a:pt x="0" y="23"/>
                    <a:pt x="0" y="14"/>
                  </a:cubicBezTo>
                  <a:cubicBezTo>
                    <a:pt x="0" y="8"/>
                    <a:pt x="2" y="5"/>
                    <a:pt x="4" y="3"/>
                  </a:cubicBezTo>
                  <a:cubicBezTo>
                    <a:pt x="7" y="1"/>
                    <a:pt x="12" y="0"/>
                    <a:pt x="19" y="0"/>
                  </a:cubicBezTo>
                  <a:cubicBezTo>
                    <a:pt x="27" y="0"/>
                    <a:pt x="32" y="1"/>
                    <a:pt x="35" y="2"/>
                  </a:cubicBezTo>
                  <a:cubicBezTo>
                    <a:pt x="37" y="4"/>
                    <a:pt x="38" y="8"/>
                    <a:pt x="38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-278" y="1193"/>
              <a:ext cx="26" cy="32"/>
            </a:xfrm>
            <a:custGeom>
              <a:avLst/>
              <a:gdLst>
                <a:gd name="T0" fmla="*/ 21 w 43"/>
                <a:gd name="T1" fmla="*/ 26 h 52"/>
                <a:gd name="T2" fmla="*/ 43 w 43"/>
                <a:gd name="T3" fmla="*/ 26 h 52"/>
                <a:gd name="T4" fmla="*/ 43 w 43"/>
                <a:gd name="T5" fmla="*/ 32 h 52"/>
                <a:gd name="T6" fmla="*/ 40 w 43"/>
                <a:gd name="T7" fmla="*/ 49 h 52"/>
                <a:gd name="T8" fmla="*/ 22 w 43"/>
                <a:gd name="T9" fmla="*/ 52 h 52"/>
                <a:gd name="T10" fmla="*/ 4 w 43"/>
                <a:gd name="T11" fmla="*/ 48 h 52"/>
                <a:gd name="T12" fmla="*/ 0 w 43"/>
                <a:gd name="T13" fmla="*/ 31 h 52"/>
                <a:gd name="T14" fmla="*/ 0 w 43"/>
                <a:gd name="T15" fmla="*/ 23 h 52"/>
                <a:gd name="T16" fmla="*/ 0 w 43"/>
                <a:gd name="T17" fmla="*/ 19 h 52"/>
                <a:gd name="T18" fmla="*/ 5 w 43"/>
                <a:gd name="T19" fmla="*/ 3 h 52"/>
                <a:gd name="T20" fmla="*/ 22 w 43"/>
                <a:gd name="T21" fmla="*/ 0 h 52"/>
                <a:gd name="T22" fmla="*/ 39 w 43"/>
                <a:gd name="T23" fmla="*/ 2 h 52"/>
                <a:gd name="T24" fmla="*/ 43 w 43"/>
                <a:gd name="T25" fmla="*/ 13 h 52"/>
                <a:gd name="T26" fmla="*/ 43 w 43"/>
                <a:gd name="T27" fmla="*/ 15 h 52"/>
                <a:gd name="T28" fmla="*/ 37 w 43"/>
                <a:gd name="T29" fmla="*/ 15 h 52"/>
                <a:gd name="T30" fmla="*/ 37 w 43"/>
                <a:gd name="T31" fmla="*/ 14 h 52"/>
                <a:gd name="T32" fmla="*/ 35 w 43"/>
                <a:gd name="T33" fmla="*/ 6 h 52"/>
                <a:gd name="T34" fmla="*/ 21 w 43"/>
                <a:gd name="T35" fmla="*/ 5 h 52"/>
                <a:gd name="T36" fmla="*/ 8 w 43"/>
                <a:gd name="T37" fmla="*/ 7 h 52"/>
                <a:gd name="T38" fmla="*/ 6 w 43"/>
                <a:gd name="T39" fmla="*/ 19 h 52"/>
                <a:gd name="T40" fmla="*/ 6 w 43"/>
                <a:gd name="T41" fmla="*/ 26 h 52"/>
                <a:gd name="T42" fmla="*/ 6 w 43"/>
                <a:gd name="T43" fmla="*/ 33 h 52"/>
                <a:gd name="T44" fmla="*/ 9 w 43"/>
                <a:gd name="T45" fmla="*/ 45 h 52"/>
                <a:gd name="T46" fmla="*/ 24 w 43"/>
                <a:gd name="T47" fmla="*/ 47 h 52"/>
                <a:gd name="T48" fmla="*/ 35 w 43"/>
                <a:gd name="T49" fmla="*/ 45 h 52"/>
                <a:gd name="T50" fmla="*/ 38 w 43"/>
                <a:gd name="T51" fmla="*/ 34 h 52"/>
                <a:gd name="T52" fmla="*/ 37 w 43"/>
                <a:gd name="T53" fmla="*/ 31 h 52"/>
                <a:gd name="T54" fmla="*/ 21 w 43"/>
                <a:gd name="T55" fmla="*/ 31 h 52"/>
                <a:gd name="T56" fmla="*/ 21 w 43"/>
                <a:gd name="T57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3" h="52">
                  <a:moveTo>
                    <a:pt x="21" y="26"/>
                  </a:moveTo>
                  <a:cubicBezTo>
                    <a:pt x="43" y="26"/>
                    <a:pt x="43" y="26"/>
                    <a:pt x="43" y="26"/>
                  </a:cubicBezTo>
                  <a:cubicBezTo>
                    <a:pt x="43" y="27"/>
                    <a:pt x="43" y="29"/>
                    <a:pt x="43" y="32"/>
                  </a:cubicBezTo>
                  <a:cubicBezTo>
                    <a:pt x="43" y="41"/>
                    <a:pt x="42" y="47"/>
                    <a:pt x="40" y="49"/>
                  </a:cubicBezTo>
                  <a:cubicBezTo>
                    <a:pt x="37" y="51"/>
                    <a:pt x="31" y="52"/>
                    <a:pt x="22" y="52"/>
                  </a:cubicBezTo>
                  <a:cubicBezTo>
                    <a:pt x="13" y="52"/>
                    <a:pt x="7" y="51"/>
                    <a:pt x="4" y="48"/>
                  </a:cubicBezTo>
                  <a:cubicBezTo>
                    <a:pt x="2" y="46"/>
                    <a:pt x="0" y="40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1"/>
                    <a:pt x="2" y="6"/>
                    <a:pt x="5" y="3"/>
                  </a:cubicBezTo>
                  <a:cubicBezTo>
                    <a:pt x="8" y="1"/>
                    <a:pt x="13" y="0"/>
                    <a:pt x="22" y="0"/>
                  </a:cubicBezTo>
                  <a:cubicBezTo>
                    <a:pt x="31" y="0"/>
                    <a:pt x="37" y="0"/>
                    <a:pt x="39" y="2"/>
                  </a:cubicBezTo>
                  <a:cubicBezTo>
                    <a:pt x="42" y="4"/>
                    <a:pt x="43" y="7"/>
                    <a:pt x="43" y="13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0"/>
                    <a:pt x="36" y="7"/>
                    <a:pt x="35" y="6"/>
                  </a:cubicBezTo>
                  <a:cubicBezTo>
                    <a:pt x="33" y="5"/>
                    <a:pt x="28" y="5"/>
                    <a:pt x="21" y="5"/>
                  </a:cubicBezTo>
                  <a:cubicBezTo>
                    <a:pt x="14" y="5"/>
                    <a:pt x="10" y="5"/>
                    <a:pt x="8" y="7"/>
                  </a:cubicBezTo>
                  <a:cubicBezTo>
                    <a:pt x="7" y="9"/>
                    <a:pt x="6" y="13"/>
                    <a:pt x="6" y="19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40"/>
                    <a:pt x="7" y="44"/>
                    <a:pt x="9" y="45"/>
                  </a:cubicBezTo>
                  <a:cubicBezTo>
                    <a:pt x="11" y="47"/>
                    <a:pt x="16" y="47"/>
                    <a:pt x="24" y="47"/>
                  </a:cubicBezTo>
                  <a:cubicBezTo>
                    <a:pt x="30" y="47"/>
                    <a:pt x="34" y="47"/>
                    <a:pt x="35" y="45"/>
                  </a:cubicBezTo>
                  <a:cubicBezTo>
                    <a:pt x="37" y="44"/>
                    <a:pt x="38" y="40"/>
                    <a:pt x="38" y="34"/>
                  </a:cubicBezTo>
                  <a:cubicBezTo>
                    <a:pt x="38" y="34"/>
                    <a:pt x="37" y="33"/>
                    <a:pt x="37" y="31"/>
                  </a:cubicBezTo>
                  <a:cubicBezTo>
                    <a:pt x="21" y="31"/>
                    <a:pt x="21" y="31"/>
                    <a:pt x="21" y="31"/>
                  </a:cubicBezTo>
                  <a:lnTo>
                    <a:pt x="21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1" name="Freeform 27"/>
            <p:cNvSpPr>
              <a:spLocks noEditPoints="1"/>
            </p:cNvSpPr>
            <p:nvPr/>
          </p:nvSpPr>
          <p:spPr bwMode="auto">
            <a:xfrm>
              <a:off x="-239" y="1193"/>
              <a:ext cx="24" cy="32"/>
            </a:xfrm>
            <a:custGeom>
              <a:avLst/>
              <a:gdLst>
                <a:gd name="T0" fmla="*/ 0 w 40"/>
                <a:gd name="T1" fmla="*/ 52 h 52"/>
                <a:gd name="T2" fmla="*/ 0 w 40"/>
                <a:gd name="T3" fmla="*/ 0 h 52"/>
                <a:gd name="T4" fmla="*/ 25 w 40"/>
                <a:gd name="T5" fmla="*/ 0 h 52"/>
                <a:gd name="T6" fmla="*/ 37 w 40"/>
                <a:gd name="T7" fmla="*/ 3 h 52"/>
                <a:gd name="T8" fmla="*/ 40 w 40"/>
                <a:gd name="T9" fmla="*/ 15 h 52"/>
                <a:gd name="T10" fmla="*/ 38 w 40"/>
                <a:gd name="T11" fmla="*/ 25 h 52"/>
                <a:gd name="T12" fmla="*/ 31 w 40"/>
                <a:gd name="T13" fmla="*/ 29 h 52"/>
                <a:gd name="T14" fmla="*/ 31 w 40"/>
                <a:gd name="T15" fmla="*/ 29 h 52"/>
                <a:gd name="T16" fmla="*/ 39 w 40"/>
                <a:gd name="T17" fmla="*/ 39 h 52"/>
                <a:gd name="T18" fmla="*/ 39 w 40"/>
                <a:gd name="T19" fmla="*/ 52 h 52"/>
                <a:gd name="T20" fmla="*/ 34 w 40"/>
                <a:gd name="T21" fmla="*/ 52 h 52"/>
                <a:gd name="T22" fmla="*/ 34 w 40"/>
                <a:gd name="T23" fmla="*/ 40 h 52"/>
                <a:gd name="T24" fmla="*/ 26 w 40"/>
                <a:gd name="T25" fmla="*/ 31 h 52"/>
                <a:gd name="T26" fmla="*/ 24 w 40"/>
                <a:gd name="T27" fmla="*/ 31 h 52"/>
                <a:gd name="T28" fmla="*/ 6 w 40"/>
                <a:gd name="T29" fmla="*/ 31 h 52"/>
                <a:gd name="T30" fmla="*/ 6 w 40"/>
                <a:gd name="T31" fmla="*/ 52 h 52"/>
                <a:gd name="T32" fmla="*/ 0 w 40"/>
                <a:gd name="T33" fmla="*/ 52 h 52"/>
                <a:gd name="T34" fmla="*/ 6 w 40"/>
                <a:gd name="T35" fmla="*/ 26 h 52"/>
                <a:gd name="T36" fmla="*/ 23 w 40"/>
                <a:gd name="T37" fmla="*/ 26 h 52"/>
                <a:gd name="T38" fmla="*/ 32 w 40"/>
                <a:gd name="T39" fmla="*/ 24 h 52"/>
                <a:gd name="T40" fmla="*/ 35 w 40"/>
                <a:gd name="T41" fmla="*/ 16 h 52"/>
                <a:gd name="T42" fmla="*/ 33 w 40"/>
                <a:gd name="T43" fmla="*/ 7 h 52"/>
                <a:gd name="T44" fmla="*/ 25 w 40"/>
                <a:gd name="T45" fmla="*/ 5 h 52"/>
                <a:gd name="T46" fmla="*/ 6 w 40"/>
                <a:gd name="T47" fmla="*/ 5 h 52"/>
                <a:gd name="T48" fmla="*/ 6 w 40"/>
                <a:gd name="T49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" h="52">
                  <a:moveTo>
                    <a:pt x="0" y="5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1" y="0"/>
                    <a:pt x="34" y="1"/>
                    <a:pt x="37" y="3"/>
                  </a:cubicBezTo>
                  <a:cubicBezTo>
                    <a:pt x="39" y="6"/>
                    <a:pt x="40" y="9"/>
                    <a:pt x="40" y="15"/>
                  </a:cubicBezTo>
                  <a:cubicBezTo>
                    <a:pt x="40" y="20"/>
                    <a:pt x="40" y="23"/>
                    <a:pt x="38" y="25"/>
                  </a:cubicBezTo>
                  <a:cubicBezTo>
                    <a:pt x="37" y="27"/>
                    <a:pt x="35" y="28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7" y="29"/>
                    <a:pt x="39" y="32"/>
                    <a:pt x="39" y="39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4" y="34"/>
                    <a:pt x="31" y="31"/>
                    <a:pt x="26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52"/>
                    <a:pt x="6" y="52"/>
                    <a:pt x="6" y="52"/>
                  </a:cubicBezTo>
                  <a:lnTo>
                    <a:pt x="0" y="52"/>
                  </a:lnTo>
                  <a:close/>
                  <a:moveTo>
                    <a:pt x="6" y="26"/>
                  </a:moveTo>
                  <a:cubicBezTo>
                    <a:pt x="23" y="26"/>
                    <a:pt x="23" y="26"/>
                    <a:pt x="23" y="26"/>
                  </a:cubicBezTo>
                  <a:cubicBezTo>
                    <a:pt x="28" y="26"/>
                    <a:pt x="31" y="25"/>
                    <a:pt x="32" y="24"/>
                  </a:cubicBezTo>
                  <a:cubicBezTo>
                    <a:pt x="34" y="23"/>
                    <a:pt x="35" y="20"/>
                    <a:pt x="35" y="16"/>
                  </a:cubicBezTo>
                  <a:cubicBezTo>
                    <a:pt x="35" y="12"/>
                    <a:pt x="34" y="9"/>
                    <a:pt x="33" y="7"/>
                  </a:cubicBezTo>
                  <a:cubicBezTo>
                    <a:pt x="32" y="6"/>
                    <a:pt x="29" y="5"/>
                    <a:pt x="25" y="5"/>
                  </a:cubicBezTo>
                  <a:cubicBezTo>
                    <a:pt x="6" y="5"/>
                    <a:pt x="6" y="5"/>
                    <a:pt x="6" y="5"/>
                  </a:cubicBezTo>
                  <a:lnTo>
                    <a:pt x="6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2" name="Freeform 28"/>
            <p:cNvSpPr>
              <a:spLocks noEditPoints="1"/>
            </p:cNvSpPr>
            <p:nvPr/>
          </p:nvSpPr>
          <p:spPr bwMode="auto">
            <a:xfrm>
              <a:off x="-202" y="1193"/>
              <a:ext cx="26" cy="32"/>
            </a:xfrm>
            <a:custGeom>
              <a:avLst/>
              <a:gdLst>
                <a:gd name="T0" fmla="*/ 22 w 44"/>
                <a:gd name="T1" fmla="*/ 0 h 52"/>
                <a:gd name="T2" fmla="*/ 40 w 44"/>
                <a:gd name="T3" fmla="*/ 4 h 52"/>
                <a:gd name="T4" fmla="*/ 44 w 44"/>
                <a:gd name="T5" fmla="*/ 25 h 52"/>
                <a:gd name="T6" fmla="*/ 40 w 44"/>
                <a:gd name="T7" fmla="*/ 48 h 52"/>
                <a:gd name="T8" fmla="*/ 22 w 44"/>
                <a:gd name="T9" fmla="*/ 52 h 52"/>
                <a:gd name="T10" fmla="*/ 3 w 44"/>
                <a:gd name="T11" fmla="*/ 48 h 52"/>
                <a:gd name="T12" fmla="*/ 0 w 44"/>
                <a:gd name="T13" fmla="*/ 26 h 52"/>
                <a:gd name="T14" fmla="*/ 0 w 44"/>
                <a:gd name="T15" fmla="*/ 22 h 52"/>
                <a:gd name="T16" fmla="*/ 0 w 44"/>
                <a:gd name="T17" fmla="*/ 17 h 52"/>
                <a:gd name="T18" fmla="*/ 4 w 44"/>
                <a:gd name="T19" fmla="*/ 3 h 52"/>
                <a:gd name="T20" fmla="*/ 22 w 44"/>
                <a:gd name="T21" fmla="*/ 0 h 52"/>
                <a:gd name="T22" fmla="*/ 22 w 44"/>
                <a:gd name="T23" fmla="*/ 5 h 52"/>
                <a:gd name="T24" fmla="*/ 7 w 44"/>
                <a:gd name="T25" fmla="*/ 7 h 52"/>
                <a:gd name="T26" fmla="*/ 5 w 44"/>
                <a:gd name="T27" fmla="*/ 26 h 52"/>
                <a:gd name="T28" fmla="*/ 7 w 44"/>
                <a:gd name="T29" fmla="*/ 45 h 52"/>
                <a:gd name="T30" fmla="*/ 22 w 44"/>
                <a:gd name="T31" fmla="*/ 47 h 52"/>
                <a:gd name="T32" fmla="*/ 36 w 44"/>
                <a:gd name="T33" fmla="*/ 45 h 52"/>
                <a:gd name="T34" fmla="*/ 38 w 44"/>
                <a:gd name="T35" fmla="*/ 26 h 52"/>
                <a:gd name="T36" fmla="*/ 38 w 44"/>
                <a:gd name="T37" fmla="*/ 23 h 52"/>
                <a:gd name="T38" fmla="*/ 38 w 44"/>
                <a:gd name="T39" fmla="*/ 18 h 52"/>
                <a:gd name="T40" fmla="*/ 35 w 44"/>
                <a:gd name="T41" fmla="*/ 7 h 52"/>
                <a:gd name="T42" fmla="*/ 22 w 44"/>
                <a:gd name="T43" fmla="*/ 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52">
                  <a:moveTo>
                    <a:pt x="22" y="0"/>
                  </a:moveTo>
                  <a:cubicBezTo>
                    <a:pt x="31" y="0"/>
                    <a:pt x="37" y="1"/>
                    <a:pt x="40" y="4"/>
                  </a:cubicBezTo>
                  <a:cubicBezTo>
                    <a:pt x="42" y="7"/>
                    <a:pt x="44" y="14"/>
                    <a:pt x="44" y="25"/>
                  </a:cubicBezTo>
                  <a:cubicBezTo>
                    <a:pt x="44" y="38"/>
                    <a:pt x="42" y="45"/>
                    <a:pt x="40" y="48"/>
                  </a:cubicBezTo>
                  <a:cubicBezTo>
                    <a:pt x="38" y="51"/>
                    <a:pt x="32" y="52"/>
                    <a:pt x="22" y="52"/>
                  </a:cubicBezTo>
                  <a:cubicBezTo>
                    <a:pt x="12" y="52"/>
                    <a:pt x="6" y="51"/>
                    <a:pt x="3" y="48"/>
                  </a:cubicBezTo>
                  <a:cubicBezTo>
                    <a:pt x="1" y="45"/>
                    <a:pt x="0" y="38"/>
                    <a:pt x="0" y="2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1"/>
                    <a:pt x="1" y="6"/>
                    <a:pt x="4" y="3"/>
                  </a:cubicBezTo>
                  <a:cubicBezTo>
                    <a:pt x="7" y="1"/>
                    <a:pt x="13" y="0"/>
                    <a:pt x="22" y="0"/>
                  </a:cubicBezTo>
                  <a:close/>
                  <a:moveTo>
                    <a:pt x="22" y="5"/>
                  </a:moveTo>
                  <a:cubicBezTo>
                    <a:pt x="13" y="5"/>
                    <a:pt x="9" y="5"/>
                    <a:pt x="7" y="7"/>
                  </a:cubicBezTo>
                  <a:cubicBezTo>
                    <a:pt x="6" y="9"/>
                    <a:pt x="5" y="15"/>
                    <a:pt x="5" y="26"/>
                  </a:cubicBezTo>
                  <a:cubicBezTo>
                    <a:pt x="5" y="37"/>
                    <a:pt x="6" y="43"/>
                    <a:pt x="7" y="45"/>
                  </a:cubicBezTo>
                  <a:cubicBezTo>
                    <a:pt x="9" y="47"/>
                    <a:pt x="13" y="47"/>
                    <a:pt x="22" y="47"/>
                  </a:cubicBezTo>
                  <a:cubicBezTo>
                    <a:pt x="30" y="47"/>
                    <a:pt x="35" y="47"/>
                    <a:pt x="36" y="45"/>
                  </a:cubicBezTo>
                  <a:cubicBezTo>
                    <a:pt x="37" y="43"/>
                    <a:pt x="38" y="37"/>
                    <a:pt x="38" y="26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8" y="12"/>
                    <a:pt x="37" y="8"/>
                    <a:pt x="35" y="7"/>
                  </a:cubicBezTo>
                  <a:cubicBezTo>
                    <a:pt x="33" y="5"/>
                    <a:pt x="29" y="5"/>
                    <a:pt x="2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-164" y="1193"/>
              <a:ext cx="25" cy="32"/>
            </a:xfrm>
            <a:custGeom>
              <a:avLst/>
              <a:gdLst>
                <a:gd name="T0" fmla="*/ 35 w 41"/>
                <a:gd name="T1" fmla="*/ 0 h 52"/>
                <a:gd name="T2" fmla="*/ 41 w 41"/>
                <a:gd name="T3" fmla="*/ 0 h 52"/>
                <a:gd name="T4" fmla="*/ 41 w 41"/>
                <a:gd name="T5" fmla="*/ 36 h 52"/>
                <a:gd name="T6" fmla="*/ 37 w 41"/>
                <a:gd name="T7" fmla="*/ 49 h 52"/>
                <a:gd name="T8" fmla="*/ 21 w 41"/>
                <a:gd name="T9" fmla="*/ 52 h 52"/>
                <a:gd name="T10" fmla="*/ 5 w 41"/>
                <a:gd name="T11" fmla="*/ 49 h 52"/>
                <a:gd name="T12" fmla="*/ 0 w 41"/>
                <a:gd name="T13" fmla="*/ 38 h 52"/>
                <a:gd name="T14" fmla="*/ 0 w 41"/>
                <a:gd name="T15" fmla="*/ 36 h 52"/>
                <a:gd name="T16" fmla="*/ 0 w 41"/>
                <a:gd name="T17" fmla="*/ 0 h 52"/>
                <a:gd name="T18" fmla="*/ 6 w 41"/>
                <a:gd name="T19" fmla="*/ 0 h 52"/>
                <a:gd name="T20" fmla="*/ 6 w 41"/>
                <a:gd name="T21" fmla="*/ 36 h 52"/>
                <a:gd name="T22" fmla="*/ 9 w 41"/>
                <a:gd name="T23" fmla="*/ 46 h 52"/>
                <a:gd name="T24" fmla="*/ 20 w 41"/>
                <a:gd name="T25" fmla="*/ 47 h 52"/>
                <a:gd name="T26" fmla="*/ 33 w 41"/>
                <a:gd name="T27" fmla="*/ 46 h 52"/>
                <a:gd name="T28" fmla="*/ 35 w 41"/>
                <a:gd name="T29" fmla="*/ 36 h 52"/>
                <a:gd name="T30" fmla="*/ 35 w 41"/>
                <a:gd name="T3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1" h="52">
                  <a:moveTo>
                    <a:pt x="3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43"/>
                    <a:pt x="40" y="47"/>
                    <a:pt x="37" y="49"/>
                  </a:cubicBezTo>
                  <a:cubicBezTo>
                    <a:pt x="35" y="51"/>
                    <a:pt x="29" y="52"/>
                    <a:pt x="21" y="52"/>
                  </a:cubicBezTo>
                  <a:cubicBezTo>
                    <a:pt x="13" y="52"/>
                    <a:pt x="7" y="51"/>
                    <a:pt x="5" y="49"/>
                  </a:cubicBezTo>
                  <a:cubicBezTo>
                    <a:pt x="2" y="47"/>
                    <a:pt x="0" y="44"/>
                    <a:pt x="0" y="3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41"/>
                    <a:pt x="7" y="44"/>
                    <a:pt x="9" y="46"/>
                  </a:cubicBezTo>
                  <a:cubicBezTo>
                    <a:pt x="10" y="47"/>
                    <a:pt x="14" y="47"/>
                    <a:pt x="20" y="47"/>
                  </a:cubicBezTo>
                  <a:cubicBezTo>
                    <a:pt x="27" y="47"/>
                    <a:pt x="31" y="47"/>
                    <a:pt x="33" y="46"/>
                  </a:cubicBezTo>
                  <a:cubicBezTo>
                    <a:pt x="35" y="44"/>
                    <a:pt x="35" y="41"/>
                    <a:pt x="35" y="36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-124" y="1193"/>
              <a:ext cx="24" cy="32"/>
            </a:xfrm>
            <a:custGeom>
              <a:avLst/>
              <a:gdLst>
                <a:gd name="T0" fmla="*/ 0 w 39"/>
                <a:gd name="T1" fmla="*/ 52 h 52"/>
                <a:gd name="T2" fmla="*/ 0 w 39"/>
                <a:gd name="T3" fmla="*/ 0 h 52"/>
                <a:gd name="T4" fmla="*/ 22 w 39"/>
                <a:gd name="T5" fmla="*/ 0 h 52"/>
                <a:gd name="T6" fmla="*/ 24 w 39"/>
                <a:gd name="T7" fmla="*/ 0 h 52"/>
                <a:gd name="T8" fmla="*/ 36 w 39"/>
                <a:gd name="T9" fmla="*/ 4 h 52"/>
                <a:gd name="T10" fmla="*/ 39 w 39"/>
                <a:gd name="T11" fmla="*/ 16 h 52"/>
                <a:gd name="T12" fmla="*/ 36 w 39"/>
                <a:gd name="T13" fmla="*/ 28 h 52"/>
                <a:gd name="T14" fmla="*/ 23 w 39"/>
                <a:gd name="T15" fmla="*/ 31 h 52"/>
                <a:gd name="T16" fmla="*/ 21 w 39"/>
                <a:gd name="T17" fmla="*/ 31 h 52"/>
                <a:gd name="T18" fmla="*/ 6 w 39"/>
                <a:gd name="T19" fmla="*/ 31 h 52"/>
                <a:gd name="T20" fmla="*/ 6 w 39"/>
                <a:gd name="T21" fmla="*/ 52 h 52"/>
                <a:gd name="T22" fmla="*/ 0 w 39"/>
                <a:gd name="T23" fmla="*/ 52 h 52"/>
                <a:gd name="T24" fmla="*/ 6 w 39"/>
                <a:gd name="T25" fmla="*/ 27 h 52"/>
                <a:gd name="T26" fmla="*/ 20 w 39"/>
                <a:gd name="T27" fmla="*/ 27 h 52"/>
                <a:gd name="T28" fmla="*/ 31 w 39"/>
                <a:gd name="T29" fmla="*/ 25 h 52"/>
                <a:gd name="T30" fmla="*/ 33 w 39"/>
                <a:gd name="T31" fmla="*/ 17 h 52"/>
                <a:gd name="T32" fmla="*/ 32 w 39"/>
                <a:gd name="T33" fmla="*/ 7 h 52"/>
                <a:gd name="T34" fmla="*/ 24 w 39"/>
                <a:gd name="T35" fmla="*/ 5 h 52"/>
                <a:gd name="T36" fmla="*/ 22 w 39"/>
                <a:gd name="T37" fmla="*/ 5 h 52"/>
                <a:gd name="T38" fmla="*/ 6 w 39"/>
                <a:gd name="T39" fmla="*/ 5 h 52"/>
                <a:gd name="T40" fmla="*/ 6 w 39"/>
                <a:gd name="T41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9" h="52">
                  <a:moveTo>
                    <a:pt x="0" y="5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0" y="0"/>
                    <a:pt x="34" y="1"/>
                    <a:pt x="36" y="4"/>
                  </a:cubicBezTo>
                  <a:cubicBezTo>
                    <a:pt x="38" y="6"/>
                    <a:pt x="39" y="10"/>
                    <a:pt x="39" y="16"/>
                  </a:cubicBezTo>
                  <a:cubicBezTo>
                    <a:pt x="39" y="22"/>
                    <a:pt x="38" y="26"/>
                    <a:pt x="36" y="28"/>
                  </a:cubicBezTo>
                  <a:cubicBezTo>
                    <a:pt x="33" y="30"/>
                    <a:pt x="29" y="31"/>
                    <a:pt x="23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52"/>
                    <a:pt x="6" y="52"/>
                    <a:pt x="6" y="52"/>
                  </a:cubicBezTo>
                  <a:lnTo>
                    <a:pt x="0" y="52"/>
                  </a:lnTo>
                  <a:close/>
                  <a:moveTo>
                    <a:pt x="6" y="27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6" y="27"/>
                    <a:pt x="29" y="26"/>
                    <a:pt x="31" y="25"/>
                  </a:cubicBezTo>
                  <a:cubicBezTo>
                    <a:pt x="32" y="24"/>
                    <a:pt x="33" y="21"/>
                    <a:pt x="33" y="17"/>
                  </a:cubicBezTo>
                  <a:cubicBezTo>
                    <a:pt x="33" y="12"/>
                    <a:pt x="33" y="8"/>
                    <a:pt x="32" y="7"/>
                  </a:cubicBezTo>
                  <a:cubicBezTo>
                    <a:pt x="31" y="6"/>
                    <a:pt x="28" y="5"/>
                    <a:pt x="24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6" y="5"/>
                    <a:pt x="6" y="5"/>
                    <a:pt x="6" y="5"/>
                  </a:cubicBezTo>
                  <a:lnTo>
                    <a:pt x="6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36" name="TextBox 35"/>
          <p:cNvSpPr txBox="1"/>
          <p:nvPr userDrawn="1"/>
        </p:nvSpPr>
        <p:spPr>
          <a:xfrm>
            <a:off x="1" y="221314"/>
            <a:ext cx="609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B20A161-32B5-4B6F-A629-1F9B5B4CE53A}" type="slidenum">
              <a:rPr lang="en-US" sz="1400" smtClean="0">
                <a:solidFill>
                  <a:schemeClr val="bg1"/>
                </a:solidFill>
              </a:rPr>
              <a:pPr algn="ctr"/>
              <a:t>‹#›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61990C6B-C76D-497C-A571-5D7ADFFB4D11}"/>
              </a:ext>
            </a:extLst>
          </p:cNvPr>
          <p:cNvSpPr txBox="1">
            <a:spLocks/>
          </p:cNvSpPr>
          <p:nvPr userDrawn="1"/>
        </p:nvSpPr>
        <p:spPr>
          <a:xfrm>
            <a:off x="533399" y="94956"/>
            <a:ext cx="8229600" cy="28257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Font typeface="Arial" panose="020B0604020202020204" pitchFamily="34" charset="0"/>
              <a:buNone/>
              <a:defRPr sz="1400" b="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80000"/>
              <a:buFont typeface="Arial" panose="020B0604020202020204" pitchFamily="34" charset="0"/>
              <a:buChar char="‒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80000"/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dirty="0"/>
              <a:t>Vermont PUC Act 62 Presentation</a:t>
            </a:r>
          </a:p>
        </p:txBody>
      </p:sp>
    </p:spTree>
    <p:extLst>
      <p:ext uri="{BB962C8B-B14F-4D97-AF65-F5344CB8AC3E}">
        <p14:creationId xmlns:p14="http://schemas.microsoft.com/office/powerpoint/2010/main" val="1265167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003F5F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100000"/>
        </a:lnSpc>
        <a:spcBef>
          <a:spcPts val="300"/>
        </a:spcBef>
        <a:buClr>
          <a:schemeClr val="tx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Clr>
          <a:schemeClr val="tx2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Clr>
          <a:schemeClr val="tx2"/>
        </a:buClr>
        <a:buSzPct val="80000"/>
        <a:buFont typeface="Arial" panose="020B0604020202020204" pitchFamily="34" charset="0"/>
        <a:buChar char="‒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300"/>
        </a:spcBef>
        <a:buClr>
          <a:schemeClr val="tx2"/>
        </a:buClr>
        <a:buSzPct val="80000"/>
        <a:buFont typeface="Courier New" panose="02070309020205020404" pitchFamily="49" charset="0"/>
        <a:buChar char="o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3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1128">
          <p15:clr>
            <a:srgbClr val="F26B43"/>
          </p15:clr>
        </p15:guide>
        <p15:guide id="6" orient="horz" pos="1248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471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F067C-4B4F-4828-98C7-85766C7B4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1" y="685799"/>
            <a:ext cx="8420877" cy="2971801"/>
          </a:xfrm>
        </p:spPr>
        <p:txBody>
          <a:bodyPr>
            <a:normAutofit/>
          </a:bodyPr>
          <a:lstStyle/>
          <a:p>
            <a:pPr algn="l"/>
            <a:r>
              <a:rPr lang="en-US" b="1" dirty="0">
                <a:latin typeface="+mn-lt"/>
              </a:rPr>
              <a:t>Zero Energy Now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A18EB7-CE84-46BE-B14A-C4B8EB3CDA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232833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dirty="0">
                <a:solidFill>
                  <a:schemeClr val="tx2"/>
                </a:solidFill>
              </a:rPr>
              <a:t>The Key to Decarbonizing </a:t>
            </a:r>
          </a:p>
          <a:p>
            <a:pPr algn="l"/>
            <a:r>
              <a:rPr lang="en-US" dirty="0">
                <a:solidFill>
                  <a:schemeClr val="tx2"/>
                </a:solidFill>
              </a:rPr>
              <a:t>Vermont’s Existing Building Stock</a:t>
            </a:r>
          </a:p>
          <a:p>
            <a:pPr algn="l"/>
            <a:endParaRPr lang="en-US" dirty="0">
              <a:solidFill>
                <a:schemeClr val="tx2"/>
              </a:solidFill>
            </a:endParaRPr>
          </a:p>
          <a:p>
            <a:pPr algn="l"/>
            <a:r>
              <a:rPr lang="en-US" dirty="0">
                <a:solidFill>
                  <a:schemeClr val="tx2"/>
                </a:solidFill>
              </a:rPr>
              <a:t>For the Vermont PUC 11/22/2019</a:t>
            </a:r>
          </a:p>
          <a:p>
            <a:pPr algn="l"/>
            <a:endParaRPr lang="en-US" dirty="0">
              <a:solidFill>
                <a:schemeClr val="tx2"/>
              </a:solidFill>
            </a:endParaRPr>
          </a:p>
          <a:p>
            <a:pPr algn="l"/>
            <a:r>
              <a:rPr lang="en-US" dirty="0">
                <a:solidFill>
                  <a:schemeClr val="tx2"/>
                </a:solidFill>
              </a:rPr>
              <a:t>Richard Faesy, Energy Futures Group &amp; BPPA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CBC5B1-A13A-4DF4-A605-4C275CB5E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0150" y="685799"/>
            <a:ext cx="4397639" cy="1721780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E1746C-A546-49C6-A767-795271D1E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2"/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894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0554C-77F3-40C0-AE24-436F8D438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Futures Group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89F21-2C8F-4F26-BAFE-8FF200E40F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7756" y="2241755"/>
            <a:ext cx="5392044" cy="393520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2"/>
                </a:solidFill>
              </a:rPr>
              <a:t>Areas of Expertise</a:t>
            </a:r>
          </a:p>
          <a:p>
            <a:pPr>
              <a:spcBef>
                <a:spcPts val="600"/>
              </a:spcBef>
            </a:pPr>
            <a:r>
              <a:rPr lang="en-US" dirty="0"/>
              <a:t>Energy efficiency &amp;</a:t>
            </a:r>
            <a:br>
              <a:rPr lang="en-US" dirty="0"/>
            </a:br>
            <a:r>
              <a:rPr lang="en-US" dirty="0"/>
              <a:t>renewable energy</a:t>
            </a:r>
          </a:p>
          <a:p>
            <a:pPr>
              <a:spcBef>
                <a:spcPts val="600"/>
              </a:spcBef>
            </a:pPr>
            <a:r>
              <a:rPr lang="en-US" dirty="0"/>
              <a:t>Program design</a:t>
            </a:r>
          </a:p>
          <a:p>
            <a:pPr>
              <a:spcBef>
                <a:spcPts val="600"/>
              </a:spcBef>
            </a:pPr>
            <a:r>
              <a:rPr lang="en-US" dirty="0"/>
              <a:t>Integrated resource</a:t>
            </a:r>
            <a:br>
              <a:rPr lang="en-US" dirty="0"/>
            </a:br>
            <a:r>
              <a:rPr lang="en-US" dirty="0"/>
              <a:t>planning</a:t>
            </a:r>
          </a:p>
          <a:p>
            <a:pPr>
              <a:spcBef>
                <a:spcPts val="600"/>
              </a:spcBef>
            </a:pPr>
            <a:r>
              <a:rPr lang="en-US" dirty="0"/>
              <a:t>Policy development</a:t>
            </a:r>
          </a:p>
          <a:p>
            <a:pPr>
              <a:spcBef>
                <a:spcPts val="600"/>
              </a:spcBef>
            </a:pPr>
            <a:r>
              <a:rPr lang="en-US" dirty="0"/>
              <a:t>Expert witness testimony</a:t>
            </a:r>
          </a:p>
          <a:p>
            <a:pPr>
              <a:spcBef>
                <a:spcPts val="600"/>
              </a:spcBef>
            </a:pPr>
            <a:r>
              <a:rPr lang="en-US" dirty="0"/>
              <a:t>Building codes</a:t>
            </a:r>
          </a:p>
          <a:p>
            <a:pPr>
              <a:spcBef>
                <a:spcPts val="600"/>
              </a:spcBef>
            </a:pPr>
            <a:r>
              <a:rPr lang="en-US" dirty="0"/>
              <a:t>Evaluation</a:t>
            </a:r>
          </a:p>
          <a:p>
            <a:pPr>
              <a:spcBef>
                <a:spcPts val="600"/>
              </a:spcBef>
            </a:pPr>
            <a:r>
              <a:rPr lang="en-US" dirty="0"/>
              <a:t>Cost-effectiveness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FC567-C144-47A7-A96F-4F12CDEFD1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635" y="2241755"/>
            <a:ext cx="6626740" cy="39352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2"/>
                </a:solidFill>
              </a:rPr>
              <a:t>Range of Clients</a:t>
            </a:r>
          </a:p>
          <a:p>
            <a:pPr>
              <a:spcBef>
                <a:spcPts val="600"/>
              </a:spcBef>
            </a:pPr>
            <a:r>
              <a:rPr lang="en-US" dirty="0"/>
              <a:t>Government</a:t>
            </a:r>
            <a:br>
              <a:rPr lang="en-US" dirty="0"/>
            </a:br>
            <a:r>
              <a:rPr lang="en-US" dirty="0"/>
              <a:t>Agencies</a:t>
            </a:r>
          </a:p>
          <a:p>
            <a:pPr>
              <a:spcBef>
                <a:spcPts val="600"/>
              </a:spcBef>
            </a:pPr>
            <a:r>
              <a:rPr lang="en-US" dirty="0"/>
              <a:t>Advocates</a:t>
            </a:r>
          </a:p>
          <a:p>
            <a:pPr>
              <a:spcBef>
                <a:spcPts val="600"/>
              </a:spcBef>
            </a:pPr>
            <a:r>
              <a:rPr lang="en-US" dirty="0"/>
              <a:t>Regulators</a:t>
            </a:r>
          </a:p>
          <a:p>
            <a:pPr>
              <a:spcBef>
                <a:spcPts val="600"/>
              </a:spcBef>
            </a:pPr>
            <a:r>
              <a:rPr lang="en-US" dirty="0"/>
              <a:t>Utilities</a:t>
            </a:r>
          </a:p>
          <a:p>
            <a:pPr marL="0" indent="0">
              <a:spcBef>
                <a:spcPts val="600"/>
              </a:spcBef>
              <a:buNone/>
            </a:pPr>
            <a:endParaRPr lang="en-US" i="1" dirty="0"/>
          </a:p>
          <a:p>
            <a:pPr marL="0" indent="0">
              <a:spcBef>
                <a:spcPts val="600"/>
              </a:spcBef>
              <a:buNone/>
            </a:pPr>
            <a:endParaRPr lang="en-US" i="1" dirty="0"/>
          </a:p>
          <a:p>
            <a:pPr marL="0" indent="0">
              <a:spcBef>
                <a:spcPts val="600"/>
              </a:spcBef>
              <a:buNone/>
            </a:pPr>
            <a:r>
              <a:rPr lang="en-US" i="1" dirty="0"/>
              <a:t>Clients in 45 states and provinces plus regional, national and international organizations.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A5F8912-6C24-45C9-AC84-BB38CA42EBE2}"/>
              </a:ext>
            </a:extLst>
          </p:cNvPr>
          <p:cNvGrpSpPr>
            <a:grpSpLocks noChangeAspect="1"/>
          </p:cNvGrpSpPr>
          <p:nvPr/>
        </p:nvGrpSpPr>
        <p:grpSpPr>
          <a:xfrm>
            <a:off x="7351771" y="2357389"/>
            <a:ext cx="4212473" cy="2378363"/>
            <a:chOff x="7806694" y="4249514"/>
            <a:chExt cx="3764898" cy="2125662"/>
          </a:xfrm>
        </p:grpSpPr>
        <p:pic>
          <p:nvPicPr>
            <p:cNvPr id="6" name="Content Placeholder 8" descr="A large brick building with grass in front of a house&#10;&#10;Description generated with very high confidence">
              <a:extLst>
                <a:ext uri="{FF2B5EF4-FFF2-40B4-BE49-F238E27FC236}">
                  <a16:creationId xmlns:a16="http://schemas.microsoft.com/office/drawing/2014/main" id="{B1300647-8C58-4264-BCC5-4867AE4EAD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629" r="3776" b="13941"/>
            <a:stretch/>
          </p:blipFill>
          <p:spPr>
            <a:xfrm>
              <a:off x="7807630" y="4249514"/>
              <a:ext cx="3763962" cy="2125662"/>
            </a:xfrm>
            <a:prstGeom prst="rect">
              <a:avLst/>
            </a:prstGeom>
            <a:ln>
              <a:solidFill>
                <a:schemeClr val="accent4"/>
              </a:solidFill>
            </a:ln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E43A80F-732B-4E8C-9913-5808F87BF18A}"/>
                </a:ext>
              </a:extLst>
            </p:cNvPr>
            <p:cNvSpPr/>
            <p:nvPr/>
          </p:nvSpPr>
          <p:spPr>
            <a:xfrm>
              <a:off x="7806694" y="4249514"/>
              <a:ext cx="3764898" cy="334490"/>
            </a:xfrm>
            <a:prstGeom prst="rect">
              <a:avLst/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EFG Net Zero Office Building</a:t>
              </a:r>
            </a:p>
          </p:txBody>
        </p:sp>
      </p:grp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9268BF9-0443-4A29-BF1D-449A199C5920}"/>
              </a:ext>
            </a:extLst>
          </p:cNvPr>
          <p:cNvSpPr txBox="1">
            <a:spLocks/>
          </p:cNvSpPr>
          <p:nvPr/>
        </p:nvSpPr>
        <p:spPr>
          <a:xfrm>
            <a:off x="615081" y="1655064"/>
            <a:ext cx="10967319" cy="5866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285750" indent="-28575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80000"/>
              <a:buFont typeface="Arial" panose="020B0604020202020204" pitchFamily="34" charset="0"/>
              <a:buChar char="‒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SzPct val="80000"/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3F5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Vermont-based clean energy consulting firm established in 2010</a:t>
            </a:r>
          </a:p>
        </p:txBody>
      </p:sp>
    </p:spTree>
    <p:extLst>
      <p:ext uri="{BB962C8B-B14F-4D97-AF65-F5344CB8AC3E}">
        <p14:creationId xmlns:p14="http://schemas.microsoft.com/office/powerpoint/2010/main" val="754567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4F99F-0C8B-4CC6-9D53-F7CD34EE6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latin typeface="+mn-lt"/>
              </a:rPr>
              <a:t>A PROGRAM OF</a:t>
            </a:r>
            <a:br>
              <a:rPr lang="en-US" b="1" dirty="0">
                <a:latin typeface="+mn-lt"/>
              </a:rPr>
            </a:br>
            <a:br>
              <a:rPr lang="en-US" b="1" dirty="0">
                <a:latin typeface="+mn-lt"/>
              </a:rPr>
            </a:br>
            <a:r>
              <a:rPr lang="en-US" b="1" dirty="0">
                <a:latin typeface="+mn-lt"/>
              </a:rPr>
              <a:t>      Building Performance Professionals Association</a:t>
            </a:r>
            <a:br>
              <a:rPr lang="en-US" b="1" dirty="0">
                <a:latin typeface="+mn-lt"/>
              </a:rPr>
            </a:br>
            <a:endParaRPr lang="en-US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0D427-DF28-47E8-98E5-2823826F0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3609" y="627113"/>
            <a:ext cx="6825351" cy="4892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sz="2800" dirty="0">
                <a:solidFill>
                  <a:schemeClr val="tx1"/>
                </a:solidFill>
              </a:rPr>
              <a:t>Presenters:</a:t>
            </a:r>
          </a:p>
          <a:p>
            <a:pPr lvl="1"/>
            <a:endParaRPr lang="en-US" sz="2400" dirty="0">
              <a:solidFill>
                <a:schemeClr val="tx1"/>
              </a:solidFill>
            </a:endParaRPr>
          </a:p>
          <a:p>
            <a:pPr marL="914400" lvl="2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Richard Faesy		</a:t>
            </a:r>
            <a:r>
              <a:rPr lang="en-US" sz="2000" dirty="0">
                <a:solidFill>
                  <a:schemeClr val="tx1"/>
                </a:solidFill>
              </a:rPr>
              <a:t>Energy Futures Group</a:t>
            </a:r>
          </a:p>
          <a:p>
            <a:pPr marL="457200" lvl="1" indent="0" algn="just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914400" lvl="2" indent="0" algn="just">
              <a:buNone/>
            </a:pPr>
            <a:r>
              <a:rPr lang="en-US" sz="2000" b="1" dirty="0">
                <a:solidFill>
                  <a:schemeClr val="tx1"/>
                </a:solidFill>
              </a:rPr>
              <a:t>Tom Perry       		</a:t>
            </a:r>
            <a:r>
              <a:rPr lang="en-US" sz="2000" dirty="0">
                <a:solidFill>
                  <a:schemeClr val="tx1"/>
                </a:solidFill>
              </a:rPr>
              <a:t>New Leaf Design</a:t>
            </a:r>
          </a:p>
          <a:p>
            <a:pPr marL="914400" lvl="2" indent="0" algn="just">
              <a:buNone/>
            </a:pPr>
            <a:endParaRPr lang="en-US" sz="2000" dirty="0">
              <a:solidFill>
                <a:schemeClr val="tx1"/>
              </a:solidFill>
            </a:endParaRPr>
          </a:p>
          <a:p>
            <a:pPr marL="914400" lvl="2" indent="0" algn="just">
              <a:buNone/>
            </a:pPr>
            <a:r>
              <a:rPr lang="en-US" sz="2000" b="1" dirty="0">
                <a:solidFill>
                  <a:schemeClr val="tx1"/>
                </a:solidFill>
              </a:rPr>
              <a:t>Malcolm Gray 		</a:t>
            </a:r>
            <a:r>
              <a:rPr lang="en-US" sz="2000" dirty="0">
                <a:solidFill>
                  <a:schemeClr val="tx1"/>
                </a:solidFill>
              </a:rPr>
              <a:t>Montpelier Construction</a:t>
            </a:r>
          </a:p>
          <a:p>
            <a:pPr marL="914400" lvl="2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E6629A-AC45-463C-84DC-B8953B335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5309537"/>
            <a:ext cx="3528462" cy="12117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60BC3B-EBBB-4A81-8D16-E94FC6954B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6213" y="5309537"/>
            <a:ext cx="3091575" cy="1211795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E1B012-1A7F-4DC1-ADA3-7DCDA7F2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20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B17617F2-375F-41C6-A0BE-6FE87DC23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448" y="262219"/>
            <a:ext cx="8447964" cy="6378212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5225CB-EF0E-4102-9FA4-AB1CFF209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3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black&#10;&#10;Description automatically generated">
            <a:extLst>
              <a:ext uri="{FF2B5EF4-FFF2-40B4-BE49-F238E27FC236}">
                <a16:creationId xmlns:a16="http://schemas.microsoft.com/office/drawing/2014/main" id="{C783B8E9-EEE4-4383-ACFE-E0B4C9FB1E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069"/>
          <a:stretch/>
        </p:blipFill>
        <p:spPr>
          <a:xfrm>
            <a:off x="-1" y="10"/>
            <a:ext cx="7534655" cy="6857990"/>
          </a:xfrm>
          <a:prstGeom prst="rect">
            <a:avLst/>
          </a:prstGeom>
        </p:spPr>
      </p:pic>
      <p:pic>
        <p:nvPicPr>
          <p:cNvPr id="7" name="Picture 6" descr="A large body of water with a mountain in the background&#10;&#10;Description automatically generated">
            <a:extLst>
              <a:ext uri="{FF2B5EF4-FFF2-40B4-BE49-F238E27FC236}">
                <a16:creationId xmlns:a16="http://schemas.microsoft.com/office/drawing/2014/main" id="{67FB041D-1C98-42DB-8BFD-558A56B4D30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2" r="1" b="1"/>
          <a:stretch/>
        </p:blipFill>
        <p:spPr>
          <a:xfrm>
            <a:off x="7534656" y="1"/>
            <a:ext cx="4657344" cy="3346704"/>
          </a:xfrm>
          <a:prstGeom prst="rect">
            <a:avLst/>
          </a:prstGeom>
        </p:spPr>
      </p:pic>
      <p:pic>
        <p:nvPicPr>
          <p:cNvPr id="3" name="Picture 2" descr="A house with a lawn in front of a brick building&#10;&#10;Description automatically generated">
            <a:extLst>
              <a:ext uri="{FF2B5EF4-FFF2-40B4-BE49-F238E27FC236}">
                <a16:creationId xmlns:a16="http://schemas.microsoft.com/office/drawing/2014/main" id="{1A1E8373-6572-477D-AE7C-10D06E1C86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2"/>
          <a:stretch/>
        </p:blipFill>
        <p:spPr>
          <a:xfrm>
            <a:off x="7534654" y="3346705"/>
            <a:ext cx="4771871" cy="3429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8EA0EF-83BD-4AF7-BA32-069A7F24F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112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person, indoor, man, wall&#10;&#10;Description automatically generated">
            <a:extLst>
              <a:ext uri="{FF2B5EF4-FFF2-40B4-BE49-F238E27FC236}">
                <a16:creationId xmlns:a16="http://schemas.microsoft.com/office/drawing/2014/main" id="{15BF25C0-A4EA-4B65-8836-5D12F3CF2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8" y="266426"/>
            <a:ext cx="5420941" cy="34682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95E439-9018-49B6-B9F5-0F6C422D3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686" y="266426"/>
            <a:ext cx="4745833" cy="3544507"/>
          </a:xfrm>
          <a:prstGeom prst="rect">
            <a:avLst/>
          </a:prstGeom>
        </p:spPr>
      </p:pic>
      <p:pic>
        <p:nvPicPr>
          <p:cNvPr id="9" name="Picture 8" descr="A picture containing sky, solar cell, outdoor object, outdoor&#10;&#10;Description automatically generated">
            <a:extLst>
              <a:ext uri="{FF2B5EF4-FFF2-40B4-BE49-F238E27FC236}">
                <a16:creationId xmlns:a16="http://schemas.microsoft.com/office/drawing/2014/main" id="{11CBAC40-A515-40D4-A08B-0250AF1F29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526" y="3941562"/>
            <a:ext cx="3543993" cy="2650012"/>
          </a:xfrm>
          <a:prstGeom prst="rect">
            <a:avLst/>
          </a:prstGeom>
        </p:spPr>
      </p:pic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627038D2-4B6D-4327-8D1C-30A3EBF234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8" y="4223832"/>
            <a:ext cx="6042163" cy="236774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F2010F-E8CB-4254-925D-A6044C49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636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B30EE-293D-4E05-A57E-2DACC2903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290" y="685800"/>
            <a:ext cx="4818656" cy="4603749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5200" b="1" dirty="0"/>
            </a:br>
            <a:r>
              <a:rPr lang="en-US" sz="5200" b="1" dirty="0"/>
              <a:t>Provides…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6DD747-D171-4CF5-9F84-66C0094B05A2}"/>
              </a:ext>
            </a:extLst>
          </p:cNvPr>
          <p:cNvSpPr/>
          <p:nvPr/>
        </p:nvSpPr>
        <p:spPr>
          <a:xfrm>
            <a:off x="6625651" y="685799"/>
            <a:ext cx="4878959" cy="5823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13716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tabLst/>
              <a:defRPr/>
            </a:pPr>
            <a:endParaRPr kumimoji="0" lang="en-US" sz="1500" b="1" i="0" u="none" strike="noStrike" spc="0" normalizeH="0" baseline="0" noProof="0" dirty="0">
              <a:ln>
                <a:noFill/>
              </a:ln>
              <a:uLnTx/>
              <a:uFillTx/>
            </a:endParaRP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r>
              <a:rPr kumimoji="0" lang="en-US" sz="2800" i="0" u="none" strike="noStrike" spc="0" normalizeH="0" baseline="0" noProof="0" dirty="0">
                <a:ln>
                  <a:noFill/>
                </a:ln>
                <a:uLnTx/>
                <a:uFillTx/>
              </a:rPr>
              <a:t>A Turn-Key Comprehensive Approach</a:t>
            </a: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endParaRPr kumimoji="0" lang="en-US" sz="2800" i="0" u="none" strike="noStrike" spc="0" normalizeH="0" baseline="0" noProof="0" dirty="0">
              <a:ln>
                <a:noFill/>
              </a:ln>
              <a:uLnTx/>
              <a:uFillTx/>
            </a:endParaRP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r>
              <a:rPr kumimoji="0" lang="en-US" sz="2800" i="0" u="none" strike="noStrike" spc="0" normalizeH="0" baseline="0" noProof="0" dirty="0">
                <a:ln>
                  <a:noFill/>
                </a:ln>
                <a:uLnTx/>
                <a:uFillTx/>
              </a:rPr>
              <a:t>Affordability for the Building Owner</a:t>
            </a: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endParaRPr kumimoji="0" lang="en-US" sz="2800" i="0" u="none" strike="noStrike" spc="0" normalizeH="0" baseline="0" noProof="0" dirty="0">
              <a:ln>
                <a:noFill/>
              </a:ln>
              <a:uLnTx/>
              <a:uFillTx/>
            </a:endParaRP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r>
              <a:rPr kumimoji="0" lang="en-US" sz="2800" i="0" u="none" strike="noStrike" spc="0" normalizeH="0" baseline="0" noProof="0" dirty="0">
                <a:ln>
                  <a:noFill/>
                </a:ln>
                <a:uLnTx/>
                <a:uFillTx/>
              </a:rPr>
              <a:t>&gt;2000 Good-Paying Vermont Jobs</a:t>
            </a: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endParaRPr kumimoji="0" lang="en-US" sz="2800" i="0" u="none" strike="noStrike" spc="0" normalizeH="0" baseline="0" noProof="0" dirty="0">
              <a:ln>
                <a:noFill/>
              </a:ln>
              <a:uLnTx/>
              <a:uFillTx/>
            </a:endParaRP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r>
              <a:rPr kumimoji="0" lang="en-US" sz="2800" i="0" u="none" strike="noStrike" spc="0" normalizeH="0" baseline="0" noProof="0" dirty="0">
                <a:ln>
                  <a:noFill/>
                </a:ln>
                <a:uLnTx/>
                <a:uFillTx/>
              </a:rPr>
              <a:t>A Road Map to 2050</a:t>
            </a: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endParaRPr kumimoji="0" lang="en-US" sz="2800" i="0" u="none" strike="noStrike" spc="0" normalizeH="0" baseline="0" noProof="0" dirty="0">
              <a:ln>
                <a:noFill/>
              </a:ln>
              <a:uLnTx/>
              <a:uFillTx/>
            </a:endParaRPr>
          </a:p>
          <a:p>
            <a:pPr marL="457200" marR="0" lvl="2" indent="-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+mj-lt"/>
              <a:buAutoNum type="arabicPeriod"/>
              <a:tabLst/>
              <a:defRPr/>
            </a:pPr>
            <a:r>
              <a:rPr kumimoji="0" lang="en-US" sz="2800" i="0" u="none" strike="noStrike" spc="0" normalizeH="0" baseline="0" noProof="0" dirty="0">
                <a:ln>
                  <a:noFill/>
                </a:ln>
                <a:uLnTx/>
                <a:uFillTx/>
              </a:rPr>
              <a:t>A Program That Links The Existing Market To Our 2050 Goals</a:t>
            </a:r>
          </a:p>
          <a:p>
            <a:pPr marL="914400" marR="0" lvl="2" indent="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tabLst/>
              <a:defRPr/>
            </a:pPr>
            <a:endParaRPr kumimoji="0" lang="en-US" sz="1500" b="0" i="0" u="none" strike="noStrike" spc="0" normalizeH="0" baseline="0" noProof="0" dirty="0">
              <a:ln>
                <a:noFill/>
              </a:ln>
              <a:uLnTx/>
              <a:uFillTx/>
            </a:endParaRPr>
          </a:p>
          <a:p>
            <a:pPr marL="342900" marR="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tabLst/>
              <a:defRPr/>
            </a:pPr>
            <a:endParaRPr kumimoji="0" lang="en-US" sz="1500" b="0" i="0" u="none" strike="noStrike" spc="0" normalizeH="0" baseline="0" noProof="0" dirty="0">
              <a:ln>
                <a:noFill/>
              </a:ln>
              <a:uLnTx/>
              <a:uFillTx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2DDE1A-5765-4C11-AD88-9A908A5ED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7</a:t>
            </a:fld>
            <a:endParaRPr lang="en-US"/>
          </a:p>
        </p:txBody>
      </p:sp>
      <p:pic>
        <p:nvPicPr>
          <p:cNvPr id="26" name="Content Placeholder 7">
            <a:extLst>
              <a:ext uri="{FF2B5EF4-FFF2-40B4-BE49-F238E27FC236}">
                <a16:creationId xmlns:a16="http://schemas.microsoft.com/office/drawing/2014/main" id="{E62C659A-6FA8-47AA-BB14-7274EE8C54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21" y="699182"/>
            <a:ext cx="4436515" cy="173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863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D46F7D6-3DA4-41EF-B470-3256A3CA5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152401"/>
            <a:ext cx="10934700" cy="992187"/>
          </a:xfrm>
        </p:spPr>
        <p:txBody>
          <a:bodyPr/>
          <a:lstStyle/>
          <a:p>
            <a:r>
              <a:rPr lang="en-US" b="1" dirty="0">
                <a:latin typeface="+mn-lt"/>
              </a:rPr>
              <a:t>Turn-Key Comprehensive Approach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2B73C-DE0E-407A-A291-C71C3FD42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18E7D8DB-94AB-4701-B979-824FB812AA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7420068"/>
              </p:ext>
            </p:extLst>
          </p:nvPr>
        </p:nvGraphicFramePr>
        <p:xfrm>
          <a:off x="2094807" y="1238597"/>
          <a:ext cx="7423266" cy="5311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12910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5D4F17A-7A8E-44F4-84E3-4B3B12F3E37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90500"/>
            <a:ext cx="9648825" cy="676275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b="1" dirty="0">
                <a:latin typeface="+mn-lt"/>
              </a:rPr>
              <a:t>Affordability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341AFE-E6BC-4F2D-94A4-D8C5F26C5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9</a:t>
            </a:fld>
            <a:endParaRPr 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141C93CE-F67B-42B8-8367-927DCC9D91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1208740"/>
              </p:ext>
            </p:extLst>
          </p:nvPr>
        </p:nvGraphicFramePr>
        <p:xfrm>
          <a:off x="1429789" y="1105593"/>
          <a:ext cx="8503920" cy="5428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61204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AD36424-35EF-4E24-A0EB-3818A25BA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0" y="514350"/>
            <a:ext cx="12168775" cy="1127664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Meeting 2050 Goals Will Create </a:t>
            </a:r>
            <a:r>
              <a:rPr lang="en-US" b="1" dirty="0">
                <a:latin typeface="+mn-lt"/>
              </a:rPr>
              <a:t>&gt;</a:t>
            </a:r>
            <a:r>
              <a:rPr lang="en-US" sz="3600" b="1" dirty="0">
                <a:latin typeface="+mn-lt"/>
              </a:rPr>
              <a:t>2000 New Jobs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1C01C5A-E3FF-4C56-B905-0E136ECBCB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4103292"/>
              </p:ext>
            </p:extLst>
          </p:nvPr>
        </p:nvGraphicFramePr>
        <p:xfrm>
          <a:off x="838199" y="1314450"/>
          <a:ext cx="11077575" cy="535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74D49F0-ED07-442C-B251-1CD311CE3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608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189BF-22FF-474E-A9C5-2D92C0788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375" y="257176"/>
            <a:ext cx="11020425" cy="904874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Our Road Map to 2050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C53AC-26C8-4277-8D93-206C30049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275" y="1066800"/>
            <a:ext cx="10677525" cy="5110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How to get 280,000 buildings to 90% renewable in 30 years, plus grow the Vermont economy.</a:t>
            </a:r>
            <a:endParaRPr lang="en-US" sz="2000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E3E33520-A82B-4401-954C-01009B67C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1768651"/>
              </p:ext>
            </p:extLst>
          </p:nvPr>
        </p:nvGraphicFramePr>
        <p:xfrm>
          <a:off x="838200" y="1692860"/>
          <a:ext cx="10677525" cy="4907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D12FD2-F6D5-428F-B2FA-291A4F2EA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965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699EA2D-C436-4DC7-B87B-CB8D76FC1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401" y="-180975"/>
            <a:ext cx="11003399" cy="18716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The Program Is Key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3814368-6DD1-48D9-8C80-8C2B09D11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925" y="1491709"/>
            <a:ext cx="7404259" cy="4513305"/>
          </a:xfr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8B6332A-4F04-4352-9DA8-1F39E99AE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80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B9B48-B453-44D1-822D-0976F543A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Program 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2027D-FABA-42F4-89FF-10C1003A232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Building energy modeling</a:t>
            </a:r>
          </a:p>
          <a:p>
            <a:r>
              <a:rPr lang="en-US" dirty="0"/>
              <a:t>Custom recommendations:</a:t>
            </a:r>
          </a:p>
          <a:p>
            <a:pPr lvl="1"/>
            <a:r>
              <a:rPr lang="en-US" dirty="0"/>
              <a:t>Weatherization</a:t>
            </a:r>
          </a:p>
          <a:p>
            <a:pPr lvl="1"/>
            <a:r>
              <a:rPr lang="en-US" dirty="0"/>
              <a:t>Heat pumps &amp; wood heating</a:t>
            </a:r>
          </a:p>
          <a:p>
            <a:pPr lvl="1"/>
            <a:r>
              <a:rPr lang="en-US" dirty="0"/>
              <a:t>Heat pump water heater</a:t>
            </a:r>
          </a:p>
          <a:p>
            <a:pPr lvl="1"/>
            <a:r>
              <a:rPr lang="en-US" dirty="0"/>
              <a:t>Solar PV</a:t>
            </a:r>
          </a:p>
          <a:p>
            <a:pPr lvl="1"/>
            <a:r>
              <a:rPr lang="en-US" dirty="0"/>
              <a:t>(Battery storage, demand management controls, EVs, charging stations…)</a:t>
            </a:r>
          </a:p>
          <a:p>
            <a:r>
              <a:rPr lang="en-US" dirty="0"/>
              <a:t>Savings Guarantee</a:t>
            </a:r>
          </a:p>
          <a:p>
            <a:r>
              <a:rPr lang="en-US" dirty="0"/>
              <a:t>Financing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C98DC2A-B760-492A-8DD7-535FAC74EB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66725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ZEN Contractors for turn-key design &amp; delivery</a:t>
            </a:r>
          </a:p>
          <a:p>
            <a:pPr lvl="1"/>
            <a:r>
              <a:rPr lang="en-US" dirty="0"/>
              <a:t>Subcontractors</a:t>
            </a:r>
          </a:p>
          <a:p>
            <a:pPr lvl="1"/>
            <a:r>
              <a:rPr lang="en-US" dirty="0"/>
              <a:t>Program rebates</a:t>
            </a:r>
          </a:p>
          <a:p>
            <a:pPr lvl="1"/>
            <a:r>
              <a:rPr lang="en-US" dirty="0"/>
              <a:t>Customer communication &amp; coordination</a:t>
            </a:r>
          </a:p>
          <a:p>
            <a:pPr lvl="1"/>
            <a:r>
              <a:rPr lang="en-US" dirty="0"/>
              <a:t>Reporting</a:t>
            </a:r>
          </a:p>
          <a:p>
            <a:r>
              <a:rPr lang="en-US" dirty="0"/>
              <a:t>Program implementation</a:t>
            </a:r>
          </a:p>
          <a:p>
            <a:pPr lvl="1"/>
            <a:r>
              <a:rPr lang="en-US" dirty="0"/>
              <a:t>Partnerships</a:t>
            </a:r>
          </a:p>
          <a:p>
            <a:pPr lvl="1"/>
            <a:r>
              <a:rPr lang="en-US" dirty="0"/>
              <a:t>Marketing</a:t>
            </a:r>
          </a:p>
          <a:p>
            <a:pPr lvl="1"/>
            <a:r>
              <a:rPr lang="en-US" dirty="0"/>
              <a:t>Coordination</a:t>
            </a:r>
          </a:p>
          <a:p>
            <a:pPr lvl="1"/>
            <a:r>
              <a:rPr lang="en-US" dirty="0"/>
              <a:t>Management</a:t>
            </a:r>
          </a:p>
          <a:p>
            <a:pPr lvl="1"/>
            <a:r>
              <a:rPr lang="en-US" dirty="0"/>
              <a:t>Reporting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4CE915-E8A9-4BFE-B427-A67A15045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FCD520-CFF2-4E68-AFF1-3BE64D1B57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2887" y="230188"/>
            <a:ext cx="2851483" cy="111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012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D26F6-E4AB-4F61-8C31-D33A24BDD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Case Study (#19)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292677-215A-41CF-9D25-2B0FF0A0271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1950s Ranch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Weatherization: $15,258</a:t>
            </a:r>
          </a:p>
          <a:p>
            <a:r>
              <a:rPr lang="en-US" dirty="0"/>
              <a:t>Heat Pumps: $11,083</a:t>
            </a:r>
          </a:p>
          <a:p>
            <a:r>
              <a:rPr lang="en-US" dirty="0"/>
              <a:t>Solar PV: $18,263</a:t>
            </a:r>
          </a:p>
          <a:p>
            <a:r>
              <a:rPr lang="en-US" dirty="0"/>
              <a:t>Total Project Cost: $44,604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6D9C940-72A1-40F2-AAF7-D3F3F3DA589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Annual Energy Savings: $1,732</a:t>
            </a:r>
          </a:p>
          <a:p>
            <a:r>
              <a:rPr lang="en-US" dirty="0"/>
              <a:t>Carbon Reduction: 8,033 lbs.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5F6EC-AF4A-4E5F-B4BA-B74BFBC5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BC405D-8022-4EE4-89EF-3C19AB562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797" y="2227811"/>
            <a:ext cx="2549236" cy="1911927"/>
          </a:xfrm>
          <a:prstGeom prst="rect">
            <a:avLst/>
          </a:prstGeom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24F44E7D-5E7A-4520-A740-DEA2143E56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3774392"/>
              </p:ext>
            </p:extLst>
          </p:nvPr>
        </p:nvGraphicFramePr>
        <p:xfrm>
          <a:off x="6172199" y="2838796"/>
          <a:ext cx="4991793" cy="3473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53178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017BF5F-D73A-4E6C-8A9E-704B21571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Zero Energy Now Pilot Study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69A58F9-58E0-41E3-A1FB-9D21A7BB5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24 of 35 participating homes</a:t>
            </a:r>
          </a:p>
          <a:p>
            <a:r>
              <a:rPr lang="en-US" dirty="0"/>
              <a:t>Pre and post energy consumption</a:t>
            </a:r>
          </a:p>
          <a:p>
            <a:pPr lvl="1"/>
            <a:r>
              <a:rPr lang="en-US" dirty="0"/>
              <a:t>Electricity</a:t>
            </a:r>
          </a:p>
          <a:p>
            <a:pPr lvl="1"/>
            <a:r>
              <a:rPr lang="en-US" dirty="0"/>
              <a:t>Fuel oil, propane, natural gas</a:t>
            </a:r>
          </a:p>
          <a:p>
            <a:pPr lvl="1"/>
            <a:r>
              <a:rPr lang="en-US" dirty="0"/>
              <a:t>Wood</a:t>
            </a:r>
          </a:p>
          <a:p>
            <a:r>
              <a:rPr lang="en-US" b="1" u="sng" dirty="0"/>
              <a:t>62% average grid electric and fossil fuel savings</a:t>
            </a:r>
          </a:p>
          <a:p>
            <a:r>
              <a:rPr lang="en-US" dirty="0"/>
              <a:t>Report coming soon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12A46A-6A86-4DB8-ADAA-2E53A3495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559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3FC793-FEE9-4861-8B31-80FF54F0B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16</a:t>
            </a:fld>
            <a:endParaRPr lang="en-US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A67D3CC9-6947-4B43-9892-A2EF62B2CE3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2659868"/>
              </p:ext>
            </p:extLst>
          </p:nvPr>
        </p:nvGraphicFramePr>
        <p:xfrm>
          <a:off x="163773" y="1009934"/>
          <a:ext cx="11791666" cy="4817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01152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8831F1-2656-472C-8906-99C22F4EE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17</a:t>
            </a:fld>
            <a:endParaRPr lang="en-US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C3AFCFB5-0B8E-4B7F-9D1B-0A0595B6413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7795142"/>
              </p:ext>
            </p:extLst>
          </p:nvPr>
        </p:nvGraphicFramePr>
        <p:xfrm>
          <a:off x="518615" y="799253"/>
          <a:ext cx="11027802" cy="5451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29530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C6DC56-6902-487E-B37A-E53803EE3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18</a:t>
            </a:fld>
            <a:endParaRPr lang="en-US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D4043683-9E83-422F-9002-CE4A36A33D0E}"/>
              </a:ext>
            </a:extLst>
          </p:cNvPr>
          <p:cNvGraphicFramePr>
            <a:graphicFrameLocks/>
          </p:cNvGraphicFramePr>
          <p:nvPr/>
        </p:nvGraphicFramePr>
        <p:xfrm>
          <a:off x="274320" y="514138"/>
          <a:ext cx="11643360" cy="58297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214323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B650891E-074E-4F27-9A8D-768495864868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30306" y="528917"/>
          <a:ext cx="11430000" cy="57822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1F36E-B4B6-4675-A48A-913E6FE63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508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DDB59-F701-4BCC-9533-2F7EF8C40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494" y="365125"/>
            <a:ext cx="10954305" cy="1774393"/>
          </a:xfrm>
        </p:spPr>
        <p:txBody>
          <a:bodyPr>
            <a:normAutofit/>
          </a:bodyPr>
          <a:lstStyle/>
          <a:p>
            <a:r>
              <a:rPr lang="en-US" sz="5400" b="1" dirty="0"/>
              <a:t>Budget for 5 Years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975BC-1289-42C1-AF15-3E08C6451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20</a:t>
            </a:fld>
            <a:endParaRPr lang="en-US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BC3FF012-C13F-4ED2-91B3-15A5E704C7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2303382"/>
              </p:ext>
            </p:extLst>
          </p:nvPr>
        </p:nvGraphicFramePr>
        <p:xfrm>
          <a:off x="847898" y="3246702"/>
          <a:ext cx="9769303" cy="20431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52749">
                  <a:extLst>
                    <a:ext uri="{9D8B030D-6E8A-4147-A177-3AD203B41FA5}">
                      <a16:colId xmlns:a16="http://schemas.microsoft.com/office/drawing/2014/main" val="2149464401"/>
                    </a:ext>
                  </a:extLst>
                </a:gridCol>
                <a:gridCol w="1055717">
                  <a:extLst>
                    <a:ext uri="{9D8B030D-6E8A-4147-A177-3AD203B41FA5}">
                      <a16:colId xmlns:a16="http://schemas.microsoft.com/office/drawing/2014/main" val="454330679"/>
                    </a:ext>
                  </a:extLst>
                </a:gridCol>
                <a:gridCol w="1130531">
                  <a:extLst>
                    <a:ext uri="{9D8B030D-6E8A-4147-A177-3AD203B41FA5}">
                      <a16:colId xmlns:a16="http://schemas.microsoft.com/office/drawing/2014/main" val="3881303699"/>
                    </a:ext>
                  </a:extLst>
                </a:gridCol>
                <a:gridCol w="1330036">
                  <a:extLst>
                    <a:ext uri="{9D8B030D-6E8A-4147-A177-3AD203B41FA5}">
                      <a16:colId xmlns:a16="http://schemas.microsoft.com/office/drawing/2014/main" val="1028930660"/>
                    </a:ext>
                  </a:extLst>
                </a:gridCol>
                <a:gridCol w="1151588">
                  <a:extLst>
                    <a:ext uri="{9D8B030D-6E8A-4147-A177-3AD203B41FA5}">
                      <a16:colId xmlns:a16="http://schemas.microsoft.com/office/drawing/2014/main" val="353712415"/>
                    </a:ext>
                  </a:extLst>
                </a:gridCol>
                <a:gridCol w="1424341">
                  <a:extLst>
                    <a:ext uri="{9D8B030D-6E8A-4147-A177-3AD203B41FA5}">
                      <a16:colId xmlns:a16="http://schemas.microsoft.com/office/drawing/2014/main" val="1880377360"/>
                    </a:ext>
                  </a:extLst>
                </a:gridCol>
                <a:gridCol w="1424341">
                  <a:extLst>
                    <a:ext uri="{9D8B030D-6E8A-4147-A177-3AD203B41FA5}">
                      <a16:colId xmlns:a16="http://schemas.microsoft.com/office/drawing/2014/main" val="1723278998"/>
                    </a:ext>
                  </a:extLst>
                </a:gridCol>
              </a:tblGrid>
              <a:tr h="29123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Year 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Year 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Year 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Year 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Year 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Total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2392955624"/>
                  </a:ext>
                </a:extLst>
              </a:tr>
              <a:tr h="36904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2020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2021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2022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2023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2024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2020-2024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3484688193"/>
                  </a:ext>
                </a:extLst>
              </a:tr>
              <a:tr h="276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Target Number of Projects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75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150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300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555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4184716939"/>
                  </a:ext>
                </a:extLst>
              </a:tr>
              <a:tr h="276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Total w/ incentives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$ 334,000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424,000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704,001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1,099,002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1,859,003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 $  4,420,006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4017029529"/>
                  </a:ext>
                </a:extLst>
              </a:tr>
              <a:tr h="276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Total w/o incentives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$ 284,000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324,000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329,001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349,002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 359,003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 $  1,645,006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2256375351"/>
                  </a:ext>
                </a:extLst>
              </a:tr>
              <a:tr h="276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Program Cost per project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23,400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21,200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9,387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 7,327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6,197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 $    7,964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2783317765"/>
                  </a:ext>
                </a:extLst>
              </a:tr>
              <a:tr h="276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Savings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20,000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60,000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210,000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510,000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 $   1,110,000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 $   1,910,000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3893621006"/>
                  </a:ext>
                </a:extLst>
              </a:tr>
            </a:tbl>
          </a:graphicData>
        </a:graphic>
      </p:graphicFrame>
      <p:sp>
        <p:nvSpPr>
          <p:cNvPr id="3" name="Oval 2">
            <a:extLst>
              <a:ext uri="{FF2B5EF4-FFF2-40B4-BE49-F238E27FC236}">
                <a16:creationId xmlns:a16="http://schemas.microsoft.com/office/drawing/2014/main" id="{9CB71132-7D84-49C7-BD88-56353F5A9DAA}"/>
              </a:ext>
            </a:extLst>
          </p:cNvPr>
          <p:cNvSpPr/>
          <p:nvPr/>
        </p:nvSpPr>
        <p:spPr>
          <a:xfrm>
            <a:off x="9085811" y="4164677"/>
            <a:ext cx="1421476" cy="3657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247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59AA4-1FD2-463B-9F09-D9E936EE1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What’s Next?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76D55E-28A3-4683-A45A-D3A6F0FD2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Partners</a:t>
            </a:r>
          </a:p>
          <a:p>
            <a:r>
              <a:rPr lang="en-US" dirty="0"/>
              <a:t>Funding </a:t>
            </a:r>
          </a:p>
          <a:p>
            <a:pPr lvl="1"/>
            <a:r>
              <a:rPr lang="en-US" dirty="0"/>
              <a:t>Program development</a:t>
            </a:r>
          </a:p>
          <a:p>
            <a:pPr lvl="1"/>
            <a:r>
              <a:rPr lang="en-US" dirty="0"/>
              <a:t>Incentives</a:t>
            </a:r>
          </a:p>
          <a:p>
            <a:pPr lvl="1"/>
            <a:r>
              <a:rPr lang="en-US" dirty="0"/>
              <a:t>Savings Guarantee</a:t>
            </a:r>
          </a:p>
          <a:p>
            <a:pPr lvl="1"/>
            <a:r>
              <a:rPr lang="en-US" dirty="0"/>
              <a:t>Implementation</a:t>
            </a:r>
          </a:p>
          <a:p>
            <a:r>
              <a:rPr lang="en-US" dirty="0"/>
              <a:t>Regulations that recognize GHG savings and cover thermal</a:t>
            </a:r>
          </a:p>
          <a:p>
            <a:r>
              <a:rPr lang="en-US" dirty="0"/>
              <a:t>Stable program goals and budgets</a:t>
            </a:r>
          </a:p>
          <a:p>
            <a:r>
              <a:rPr lang="en-US" dirty="0"/>
              <a:t>Climate leadership 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F7A8CB-33C5-4CFB-87AD-F7DD9514C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F6C17-DAA1-41E2-B583-5330F87363C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07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FG Theme">
      <a:dk1>
        <a:srgbClr val="464646"/>
      </a:dk1>
      <a:lt1>
        <a:sysClr val="window" lastClr="FFFFFF"/>
      </a:lt1>
      <a:dk2>
        <a:srgbClr val="003F5F"/>
      </a:dk2>
      <a:lt2>
        <a:srgbClr val="D5F1FF"/>
      </a:lt2>
      <a:accent1>
        <a:srgbClr val="70CDE3"/>
      </a:accent1>
      <a:accent2>
        <a:srgbClr val="4FAD26"/>
      </a:accent2>
      <a:accent3>
        <a:srgbClr val="003F5F"/>
      </a:accent3>
      <a:accent4>
        <a:srgbClr val="8B8B8B"/>
      </a:accent4>
      <a:accent5>
        <a:srgbClr val="E09900"/>
      </a:accent5>
      <a:accent6>
        <a:srgbClr val="0070C0"/>
      </a:accent6>
      <a:hlink>
        <a:srgbClr val="003F5F"/>
      </a:hlink>
      <a:folHlink>
        <a:srgbClr val="70CDE3"/>
      </a:folHlink>
    </a:clrScheme>
    <a:fontScheme name="Custom 399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bg1">
              <a:lumMod val="75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554</TotalTime>
  <Words>485</Words>
  <Application>Microsoft Office PowerPoint</Application>
  <PresentationFormat>Widescreen</PresentationFormat>
  <Paragraphs>186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Courier New</vt:lpstr>
      <vt:lpstr>Wingdings</vt:lpstr>
      <vt:lpstr>Wingdings 3</vt:lpstr>
      <vt:lpstr>Office Theme</vt:lpstr>
      <vt:lpstr>1_Office Theme</vt:lpstr>
      <vt:lpstr>Zero Energy Now</vt:lpstr>
      <vt:lpstr>Energy Futures Group</vt:lpstr>
      <vt:lpstr>A PROGRAM OF        Building Performance Professionals Association </vt:lpstr>
      <vt:lpstr>PowerPoint Presentation</vt:lpstr>
      <vt:lpstr>PowerPoint Presentation</vt:lpstr>
      <vt:lpstr>PowerPoint Presentation</vt:lpstr>
      <vt:lpstr> Provides… </vt:lpstr>
      <vt:lpstr>Turn-Key Comprehensive Approach</vt:lpstr>
      <vt:lpstr> Affordability</vt:lpstr>
      <vt:lpstr>Meeting 2050 Goals Will Create &gt;2000 New Jobs</vt:lpstr>
      <vt:lpstr>Our Road Map to 2050  </vt:lpstr>
      <vt:lpstr>The Program Is Key</vt:lpstr>
      <vt:lpstr>Program Elements</vt:lpstr>
      <vt:lpstr>Case Study (#19)</vt:lpstr>
      <vt:lpstr>Zero Energy Now Pilot Study </vt:lpstr>
      <vt:lpstr>PowerPoint Presentation</vt:lpstr>
      <vt:lpstr>PowerPoint Presentation</vt:lpstr>
      <vt:lpstr>PowerPoint Presentation</vt:lpstr>
      <vt:lpstr>PowerPoint Presentation</vt:lpstr>
      <vt:lpstr>Budget for 5 Years</vt:lpstr>
      <vt:lpstr>What’s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Zero Energy Now</dc:title>
  <dc:creator>Richard Faesy</dc:creator>
  <cp:lastModifiedBy>Richard Faesy</cp:lastModifiedBy>
  <cp:revision>33</cp:revision>
  <dcterms:created xsi:type="dcterms:W3CDTF">2019-11-21T15:58:44Z</dcterms:created>
  <dcterms:modified xsi:type="dcterms:W3CDTF">2019-11-22T12:27:13Z</dcterms:modified>
</cp:coreProperties>
</file>