
<file path=[Content_Types].xml><?xml version="1.0" encoding="utf-8"?>
<Types xmlns="http://schemas.openxmlformats.org/package/2006/content-types">
  <Default Extension="xml" ContentType="application/xml"/>
  <Default Extension="jpeg" ContentType="image/jpeg"/>
  <Default Extension="tiff" ContentType="image/tiff"/>
  <Default Extension="rels" ContentType="application/vnd.openxmlformats-package.relationships+xml"/>
  <Default Extension="wdp" ContentType="image/vnd.ms-photo"/>
  <Default Extension="png" ContentType="image/png"/>
  <Default Extension="wmf" ContentType="image/x-wm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5.xml" ContentType="application/vnd.openxmlformats-officedocument.theme+xml"/>
  <Override PartName="/ppt/slideLayouts/slideLayout31.xml" ContentType="application/vnd.openxmlformats-officedocument.presentationml.slideLayout+xml"/>
  <Override PartName="/ppt/theme/theme6.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7.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8.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9.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 id="2147483689" r:id="rId5"/>
    <p:sldMasterId id="2147483725" r:id="rId6"/>
    <p:sldMasterId id="2147483694" r:id="rId7"/>
    <p:sldMasterId id="2147483697" r:id="rId8"/>
    <p:sldMasterId id="2147483712" r:id="rId9"/>
    <p:sldMasterId id="2147483714" r:id="rId10"/>
    <p:sldMasterId id="2147483717" r:id="rId11"/>
    <p:sldMasterId id="2147483721" r:id="rId12"/>
    <p:sldMasterId id="2147483730" r:id="rId13"/>
  </p:sldMasterIdLst>
  <p:notesMasterIdLst>
    <p:notesMasterId r:id="rId54"/>
  </p:notesMasterIdLst>
  <p:handoutMasterIdLst>
    <p:handoutMasterId r:id="rId55"/>
  </p:handoutMasterIdLst>
  <p:sldIdLst>
    <p:sldId id="256" r:id="rId14"/>
    <p:sldId id="259" r:id="rId15"/>
    <p:sldId id="268" r:id="rId16"/>
    <p:sldId id="269" r:id="rId17"/>
    <p:sldId id="271" r:id="rId18"/>
    <p:sldId id="272" r:id="rId19"/>
    <p:sldId id="300" r:id="rId20"/>
    <p:sldId id="298" r:id="rId21"/>
    <p:sldId id="270" r:id="rId22"/>
    <p:sldId id="260" r:id="rId23"/>
    <p:sldId id="262" r:id="rId24"/>
    <p:sldId id="263" r:id="rId25"/>
    <p:sldId id="276" r:id="rId26"/>
    <p:sldId id="277" r:id="rId27"/>
    <p:sldId id="267" r:id="rId28"/>
    <p:sldId id="265" r:id="rId29"/>
    <p:sldId id="279" r:id="rId30"/>
    <p:sldId id="280" r:id="rId31"/>
    <p:sldId id="281" r:id="rId32"/>
    <p:sldId id="278" r:id="rId33"/>
    <p:sldId id="282" r:id="rId34"/>
    <p:sldId id="287" r:id="rId35"/>
    <p:sldId id="288" r:id="rId36"/>
    <p:sldId id="289" r:id="rId37"/>
    <p:sldId id="290" r:id="rId38"/>
    <p:sldId id="291" r:id="rId39"/>
    <p:sldId id="292" r:id="rId40"/>
    <p:sldId id="274" r:id="rId41"/>
    <p:sldId id="275" r:id="rId42"/>
    <p:sldId id="301" r:id="rId43"/>
    <p:sldId id="273" r:id="rId44"/>
    <p:sldId id="294" r:id="rId45"/>
    <p:sldId id="285" r:id="rId46"/>
    <p:sldId id="299" r:id="rId47"/>
    <p:sldId id="296" r:id="rId48"/>
    <p:sldId id="295" r:id="rId49"/>
    <p:sldId id="283" r:id="rId50"/>
    <p:sldId id="284" r:id="rId51"/>
    <p:sldId id="293" r:id="rId52"/>
    <p:sldId id="261"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67" autoAdjust="0"/>
    <p:restoredTop sz="80319" autoAdjust="0"/>
  </p:normalViewPr>
  <p:slideViewPr>
    <p:cSldViewPr snapToGrid="0" snapToObjects="1">
      <p:cViewPr varScale="1">
        <p:scale>
          <a:sx n="90" d="100"/>
          <a:sy n="90" d="100"/>
        </p:scale>
        <p:origin x="2688" y="192"/>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82" d="100"/>
          <a:sy n="82" d="100"/>
        </p:scale>
        <p:origin x="3154" y="8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4" Type="http://schemas.openxmlformats.org/officeDocument/2006/relationships/slide" Target="slides/slide1.xml"/><Relationship Id="rId15" Type="http://schemas.openxmlformats.org/officeDocument/2006/relationships/slide" Target="slides/slide2.xml"/><Relationship Id="rId16" Type="http://schemas.openxmlformats.org/officeDocument/2006/relationships/slide" Target="slides/slide3.xml"/><Relationship Id="rId17" Type="http://schemas.openxmlformats.org/officeDocument/2006/relationships/slide" Target="slides/slide4.xml"/><Relationship Id="rId18" Type="http://schemas.openxmlformats.org/officeDocument/2006/relationships/slide" Target="slides/slide5.xml"/><Relationship Id="rId19" Type="http://schemas.openxmlformats.org/officeDocument/2006/relationships/slide" Target="slides/slide6.xml"/><Relationship Id="rId50" Type="http://schemas.openxmlformats.org/officeDocument/2006/relationships/slide" Target="slides/slide37.xml"/><Relationship Id="rId51" Type="http://schemas.openxmlformats.org/officeDocument/2006/relationships/slide" Target="slides/slide38.xml"/><Relationship Id="rId52" Type="http://schemas.openxmlformats.org/officeDocument/2006/relationships/slide" Target="slides/slide39.xml"/><Relationship Id="rId53" Type="http://schemas.openxmlformats.org/officeDocument/2006/relationships/slide" Target="slides/slide40.xml"/><Relationship Id="rId54" Type="http://schemas.openxmlformats.org/officeDocument/2006/relationships/notesMaster" Target="notesMasters/notesMaster1.xml"/><Relationship Id="rId55" Type="http://schemas.openxmlformats.org/officeDocument/2006/relationships/handoutMaster" Target="handoutMasters/handoutMaster1.xml"/><Relationship Id="rId56" Type="http://schemas.openxmlformats.org/officeDocument/2006/relationships/presProps" Target="presProps.xml"/><Relationship Id="rId57" Type="http://schemas.openxmlformats.org/officeDocument/2006/relationships/viewProps" Target="viewProps.xml"/><Relationship Id="rId58" Type="http://schemas.openxmlformats.org/officeDocument/2006/relationships/theme" Target="theme/theme1.xml"/><Relationship Id="rId59" Type="http://schemas.openxmlformats.org/officeDocument/2006/relationships/tableStyles" Target="tableStyles.xml"/><Relationship Id="rId40" Type="http://schemas.openxmlformats.org/officeDocument/2006/relationships/slide" Target="slides/slide27.xml"/><Relationship Id="rId41" Type="http://schemas.openxmlformats.org/officeDocument/2006/relationships/slide" Target="slides/slide28.xml"/><Relationship Id="rId42" Type="http://schemas.openxmlformats.org/officeDocument/2006/relationships/slide" Target="slides/slide29.xml"/><Relationship Id="rId43" Type="http://schemas.openxmlformats.org/officeDocument/2006/relationships/slide" Target="slides/slide30.xml"/><Relationship Id="rId44" Type="http://schemas.openxmlformats.org/officeDocument/2006/relationships/slide" Target="slides/slide31.xml"/><Relationship Id="rId45" Type="http://schemas.openxmlformats.org/officeDocument/2006/relationships/slide" Target="slides/slide32.xml"/><Relationship Id="rId46" Type="http://schemas.openxmlformats.org/officeDocument/2006/relationships/slide" Target="slides/slide33.xml"/><Relationship Id="rId47" Type="http://schemas.openxmlformats.org/officeDocument/2006/relationships/slide" Target="slides/slide34.xml"/><Relationship Id="rId48" Type="http://schemas.openxmlformats.org/officeDocument/2006/relationships/slide" Target="slides/slide35.xml"/><Relationship Id="rId49" Type="http://schemas.openxmlformats.org/officeDocument/2006/relationships/slide" Target="slides/slide36.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slideMaster" Target="slideMasters/slideMaster4.xml"/><Relationship Id="rId8" Type="http://schemas.openxmlformats.org/officeDocument/2006/relationships/slideMaster" Target="slideMasters/slideMaster5.xml"/><Relationship Id="rId9" Type="http://schemas.openxmlformats.org/officeDocument/2006/relationships/slideMaster" Target="slideMasters/slideMaster6.xml"/><Relationship Id="rId30" Type="http://schemas.openxmlformats.org/officeDocument/2006/relationships/slide" Target="slides/slide17.xml"/><Relationship Id="rId31" Type="http://schemas.openxmlformats.org/officeDocument/2006/relationships/slide" Target="slides/slide18.xml"/><Relationship Id="rId32" Type="http://schemas.openxmlformats.org/officeDocument/2006/relationships/slide" Target="slides/slide19.xml"/><Relationship Id="rId33" Type="http://schemas.openxmlformats.org/officeDocument/2006/relationships/slide" Target="slides/slide20.xml"/><Relationship Id="rId34" Type="http://schemas.openxmlformats.org/officeDocument/2006/relationships/slide" Target="slides/slide21.xml"/><Relationship Id="rId35" Type="http://schemas.openxmlformats.org/officeDocument/2006/relationships/slide" Target="slides/slide22.xml"/><Relationship Id="rId36" Type="http://schemas.openxmlformats.org/officeDocument/2006/relationships/slide" Target="slides/slide23.xml"/><Relationship Id="rId37" Type="http://schemas.openxmlformats.org/officeDocument/2006/relationships/slide" Target="slides/slide24.xml"/><Relationship Id="rId38" Type="http://schemas.openxmlformats.org/officeDocument/2006/relationships/slide" Target="slides/slide25.xml"/><Relationship Id="rId39" Type="http://schemas.openxmlformats.org/officeDocument/2006/relationships/slide" Target="slides/slide26.xml"/><Relationship Id="rId20" Type="http://schemas.openxmlformats.org/officeDocument/2006/relationships/slide" Target="slides/slide7.xml"/><Relationship Id="rId21" Type="http://schemas.openxmlformats.org/officeDocument/2006/relationships/slide" Target="slides/slide8.xml"/><Relationship Id="rId22" Type="http://schemas.openxmlformats.org/officeDocument/2006/relationships/slide" Target="slides/slide9.xml"/><Relationship Id="rId23" Type="http://schemas.openxmlformats.org/officeDocument/2006/relationships/slide" Target="slides/slide10.xml"/><Relationship Id="rId24" Type="http://schemas.openxmlformats.org/officeDocument/2006/relationships/slide" Target="slides/slide11.xml"/><Relationship Id="rId25" Type="http://schemas.openxmlformats.org/officeDocument/2006/relationships/slide" Target="slides/slide12.xml"/><Relationship Id="rId26" Type="http://schemas.openxmlformats.org/officeDocument/2006/relationships/slide" Target="slides/slide13.xml"/><Relationship Id="rId27" Type="http://schemas.openxmlformats.org/officeDocument/2006/relationships/slide" Target="slides/slide14.xml"/><Relationship Id="rId28" Type="http://schemas.openxmlformats.org/officeDocument/2006/relationships/slide" Target="slides/slide15.xml"/><Relationship Id="rId29" Type="http://schemas.openxmlformats.org/officeDocument/2006/relationships/slide" Target="slides/slide16.xml"/><Relationship Id="rId10" Type="http://schemas.openxmlformats.org/officeDocument/2006/relationships/slideMaster" Target="slideMasters/slideMaster7.xml"/><Relationship Id="rId11" Type="http://schemas.openxmlformats.org/officeDocument/2006/relationships/slideMaster" Target="slideMasters/slideMaster8.xml"/><Relationship Id="rId12" Type="http://schemas.openxmlformats.org/officeDocument/2006/relationships/slideMaster" Target="slideMasters/slideMaster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B00776A-FB61-4E6A-BC82-D5E5A3E83C0A}" type="datetimeFigureOut">
              <a:rPr lang="en-US" smtClean="0"/>
              <a:t>9/7/17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3425790-B3AF-49D8-9A7A-F5CDD00EB640}" type="slidenum">
              <a:rPr lang="en-US" smtClean="0"/>
              <a:t>‹#›</a:t>
            </a:fld>
            <a:endParaRPr lang="en-US"/>
          </a:p>
        </p:txBody>
      </p:sp>
    </p:spTree>
    <p:extLst>
      <p:ext uri="{BB962C8B-B14F-4D97-AF65-F5344CB8AC3E}">
        <p14:creationId xmlns:p14="http://schemas.microsoft.com/office/powerpoint/2010/main" val="271306451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B04D37-3C12-9149-9DF5-864EA1C5E66F}" type="datetimeFigureOut">
              <a:rPr lang="en-US" smtClean="0"/>
              <a:t>9/7/17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D66C20-43DF-494D-9D8C-1E2F5563A060}" type="slidenum">
              <a:rPr lang="en-US" smtClean="0"/>
              <a:t>‹#›</a:t>
            </a:fld>
            <a:endParaRPr lang="en-US"/>
          </a:p>
        </p:txBody>
      </p:sp>
    </p:spTree>
    <p:extLst>
      <p:ext uri="{BB962C8B-B14F-4D97-AF65-F5344CB8AC3E}">
        <p14:creationId xmlns:p14="http://schemas.microsoft.com/office/powerpoint/2010/main" val="16970545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b="0" baseline="0" dirty="0" smtClean="0">
                <a:latin typeface="+mn-lt"/>
                <a:cs typeface="+mn-cs"/>
              </a:rPr>
              <a:t>I’ll apologize in advance for this presentation, by paraphrasing Blaise Pascal: I’m sorry that this presentation is so long; I didn’t have time to prepare a shorter one.</a:t>
            </a:r>
          </a:p>
          <a:p>
            <a:endParaRPr lang="en-US" b="0" baseline="0" dirty="0" smtClean="0">
              <a:latin typeface="+mn-lt"/>
              <a:cs typeface="+mn-cs"/>
            </a:endParaRPr>
          </a:p>
          <a:p>
            <a:r>
              <a:rPr lang="en-US" b="0" baseline="0" dirty="0" smtClean="0">
                <a:latin typeface="+mn-lt"/>
                <a:cs typeface="+mn-cs"/>
              </a:rPr>
              <a:t>There are too many words. I’ll leave the reading to you. I’ll just touch on key points.</a:t>
            </a:r>
            <a:endParaRPr lang="en-US" b="0" dirty="0">
              <a:latin typeface="Arial Black"/>
              <a:cs typeface="Arial Black"/>
            </a:endParaRPr>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282B832B-628E-4F8E-BD8B-6163C34D246D}"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a:t>
            </a:fld>
            <a:endParaRPr kumimoji="0" lang="en-US" sz="1800" b="0" i="0" u="none" strike="noStrike" kern="0" cap="none" spc="0" normalizeH="0" baseline="0" noProof="0">
              <a:ln>
                <a:noFill/>
              </a:ln>
              <a:solidFill>
                <a:sysClr val="windowText" lastClr="000000"/>
              </a:solidFill>
              <a:effectLst/>
              <a:uLnTx/>
              <a:uFillTx/>
            </a:endParaRPr>
          </a:p>
        </p:txBody>
      </p:sp>
      <p:sp>
        <p:nvSpPr>
          <p:cNvPr id="5" name="Footer Placeholder 4"/>
          <p:cNvSpPr>
            <a:spLocks noGrp="1"/>
          </p:cNvSpPr>
          <p:nvPr>
            <p:ph type="ftr" sz="quarter" idx="1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685025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endParaRPr lang="en-US"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282B832B-628E-4F8E-BD8B-6163C34D246D}"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a:t>
            </a:fld>
            <a:endParaRPr kumimoji="0" lang="en-US" sz="1800" b="0" i="0" u="none" strike="noStrike" kern="0" cap="none" spc="0" normalizeH="0" baseline="0" noProof="0">
              <a:ln>
                <a:noFill/>
              </a:ln>
              <a:solidFill>
                <a:sysClr val="windowText" lastClr="000000"/>
              </a:solidFill>
              <a:effectLst/>
              <a:uLnTx/>
              <a:uFillTx/>
            </a:endParaRPr>
          </a:p>
        </p:txBody>
      </p:sp>
      <p:sp>
        <p:nvSpPr>
          <p:cNvPr id="5" name="Footer Placeholder 4"/>
          <p:cNvSpPr>
            <a:spLocks noGrp="1"/>
          </p:cNvSpPr>
          <p:nvPr>
            <p:ph type="ftr" sz="quarter" idx="1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6875616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Like</a:t>
            </a:r>
            <a:r>
              <a:rPr lang="en-US" baseline="0" dirty="0" smtClean="0"/>
              <a:t> a report card on key subjects</a:t>
            </a:r>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7</a:t>
            </a:fld>
            <a:endParaRPr lang="en-US"/>
          </a:p>
        </p:txBody>
      </p:sp>
    </p:spTree>
    <p:extLst>
      <p:ext uri="{BB962C8B-B14F-4D97-AF65-F5344CB8AC3E}">
        <p14:creationId xmlns:p14="http://schemas.microsoft.com/office/powerpoint/2010/main" val="5916519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brief thought or</a:t>
            </a:r>
            <a:r>
              <a:rPr lang="en-US" baseline="0" dirty="0" smtClean="0"/>
              <a:t> two on this at the end.</a:t>
            </a:r>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8</a:t>
            </a:fld>
            <a:endParaRPr lang="en-US"/>
          </a:p>
        </p:txBody>
      </p:sp>
    </p:spTree>
    <p:extLst>
      <p:ext uri="{BB962C8B-B14F-4D97-AF65-F5344CB8AC3E}">
        <p14:creationId xmlns:p14="http://schemas.microsoft.com/office/powerpoint/2010/main" val="266237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UK and Europe generally,</a:t>
            </a:r>
            <a:r>
              <a:rPr lang="en-US" baseline="0" dirty="0" smtClean="0"/>
              <a:t> the vocabulary of revenue regulation is “price controls”. Don’t let it confuse you.</a:t>
            </a:r>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10</a:t>
            </a:fld>
            <a:endParaRPr lang="en-US"/>
          </a:p>
        </p:txBody>
      </p:sp>
    </p:spTree>
    <p:extLst>
      <p:ext uri="{BB962C8B-B14F-4D97-AF65-F5344CB8AC3E}">
        <p14:creationId xmlns:p14="http://schemas.microsoft.com/office/powerpoint/2010/main" val="1613927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13</a:t>
            </a:fld>
            <a:endParaRPr lang="en-US"/>
          </a:p>
        </p:txBody>
      </p:sp>
    </p:spTree>
    <p:extLst>
      <p:ext uri="{BB962C8B-B14F-4D97-AF65-F5344CB8AC3E}">
        <p14:creationId xmlns:p14="http://schemas.microsoft.com/office/powerpoint/2010/main" val="8422118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There’s a correlation between the states with blue, and </a:t>
            </a:r>
            <a:r>
              <a:rPr lang="en-US" dirty="0" err="1" smtClean="0"/>
              <a:t>esp</a:t>
            </a:r>
            <a:r>
              <a:rPr lang="en-US" dirty="0" smtClean="0"/>
              <a:t>, blue and cross-hatching, and EE performance.</a:t>
            </a:r>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15</a:t>
            </a:fld>
            <a:endParaRPr lang="en-US"/>
          </a:p>
        </p:txBody>
      </p:sp>
    </p:spTree>
    <p:extLst>
      <p:ext uri="{BB962C8B-B14F-4D97-AF65-F5344CB8AC3E}">
        <p14:creationId xmlns:p14="http://schemas.microsoft.com/office/powerpoint/2010/main" val="407543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authorized reven</a:t>
            </a:r>
            <a:r>
              <a:rPr lang="en-US" baseline="0" dirty="0" smtClean="0"/>
              <a:t>ues are based on a weather-normalized test year (same in all jurisdictions). </a:t>
            </a:r>
            <a:r>
              <a:rPr lang="en-US" dirty="0" smtClean="0"/>
              <a:t>Non-weather-adjust</a:t>
            </a:r>
            <a:r>
              <a:rPr lang="en-US" baseline="0" dirty="0" smtClean="0"/>
              <a:t>ed revenues means simply the actual revenues in the period.</a:t>
            </a:r>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16</a:t>
            </a:fld>
            <a:endParaRPr lang="en-US"/>
          </a:p>
        </p:txBody>
      </p:sp>
    </p:spTree>
    <p:extLst>
      <p:ext uri="{BB962C8B-B14F-4D97-AF65-F5344CB8AC3E}">
        <p14:creationId xmlns:p14="http://schemas.microsoft.com/office/powerpoint/2010/main" val="634947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Large customer classes are deemed to be too small</a:t>
            </a:r>
            <a:r>
              <a:rPr lang="en-US" baseline="0" dirty="0" smtClean="0"/>
              <a:t> and too various in customer load characteristics to be amenable to the decoupling mechanism. The potential swings in prices (adjustments) are feared to be too large.</a:t>
            </a:r>
            <a:endParaRPr lang="en-US" dirty="0" smtClean="0"/>
          </a:p>
          <a:p>
            <a:endParaRPr lang="en-US" dirty="0" smtClean="0"/>
          </a:p>
          <a:p>
            <a:r>
              <a:rPr lang="en-US" dirty="0" smtClean="0"/>
              <a:t>Unlike in California and other</a:t>
            </a:r>
            <a:r>
              <a:rPr lang="en-US" baseline="0" dirty="0" smtClean="0"/>
              <a:t> states, Idaho calculates actual revenues as if it were a weather-normal year. That means that the difference between actual and authorized revenues doesn’t account for revenue gains or losses due to weather deviations. IPC retains that risk. In other words, in cold winter/hot summer years, it makes more money and in warm winter/cool summer years it makes less money. So some measure of the throughput incentive remains.</a:t>
            </a:r>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18</a:t>
            </a:fld>
            <a:endParaRPr lang="en-US"/>
          </a:p>
        </p:txBody>
      </p:sp>
    </p:spTree>
    <p:extLst>
      <p:ext uri="{BB962C8B-B14F-4D97-AF65-F5344CB8AC3E}">
        <p14:creationId xmlns:p14="http://schemas.microsoft.com/office/powerpoint/2010/main" val="16082192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 exactly sure why it</a:t>
            </a:r>
            <a:r>
              <a:rPr lang="en-US" baseline="0" dirty="0" smtClean="0"/>
              <a:t> talks about “marginal” revenue, except that it seems to refer to the difference between actual and authorized revenue.</a:t>
            </a:r>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22</a:t>
            </a:fld>
            <a:endParaRPr lang="en-US"/>
          </a:p>
        </p:txBody>
      </p:sp>
    </p:spTree>
    <p:extLst>
      <p:ext uri="{BB962C8B-B14F-4D97-AF65-F5344CB8AC3E}">
        <p14:creationId xmlns:p14="http://schemas.microsoft.com/office/powerpoint/2010/main" val="3567778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24</a:t>
            </a:fld>
            <a:endParaRPr lang="en-US"/>
          </a:p>
        </p:txBody>
      </p:sp>
    </p:spTree>
    <p:extLst>
      <p:ext uri="{BB962C8B-B14F-4D97-AF65-F5344CB8AC3E}">
        <p14:creationId xmlns:p14="http://schemas.microsoft.com/office/powerpoint/2010/main" val="7947488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29</a:t>
            </a:fld>
            <a:endParaRPr lang="en-US"/>
          </a:p>
        </p:txBody>
      </p:sp>
    </p:spTree>
    <p:extLst>
      <p:ext uri="{BB962C8B-B14F-4D97-AF65-F5344CB8AC3E}">
        <p14:creationId xmlns:p14="http://schemas.microsoft.com/office/powerpoint/2010/main" val="1853831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Performance is an essential part of the architecture of the</a:t>
            </a:r>
            <a:r>
              <a:rPr lang="en-US" baseline="0" dirty="0" smtClean="0"/>
              <a:t> Reforming the Energy Vision movement.</a:t>
            </a:r>
          </a:p>
          <a:p>
            <a:r>
              <a:rPr lang="en-US" baseline="0" dirty="0" smtClean="0"/>
              <a:t>They have had some administrative reporting, and are broadening the scope of metrics that will reporting, now in a public scorecard, in a collaborative way.</a:t>
            </a:r>
          </a:p>
          <a:p>
            <a:r>
              <a:rPr lang="en-US" baseline="0" dirty="0" smtClean="0"/>
              <a:t>The financial incentives are delivered through Earnings Adjustment Mechanisms -- the commission has identified these areas and ordered proposals from </a:t>
            </a:r>
            <a:r>
              <a:rPr lang="en-US" baseline="0" dirty="0" smtClean="0"/>
              <a:t>utilities (not clear just how these adjustments will be made—whether as revenue adjustments or earnings adjustments)</a:t>
            </a:r>
          </a:p>
        </p:txBody>
      </p:sp>
      <p:sp>
        <p:nvSpPr>
          <p:cNvPr id="4" name="Slide Number Placeholder 3"/>
          <p:cNvSpPr>
            <a:spLocks noGrp="1"/>
          </p:cNvSpPr>
          <p:nvPr>
            <p:ph type="sldNum" sz="quarter" idx="10"/>
          </p:nvPr>
        </p:nvSpPr>
        <p:spPr/>
        <p:txBody>
          <a:bodyPr/>
          <a:lstStyle/>
          <a:p>
            <a:fld id="{67D66C20-43DF-494D-9D8C-1E2F5563A060}" type="slidenum">
              <a:rPr lang="en-US" smtClean="0"/>
              <a:t>30</a:t>
            </a:fld>
            <a:endParaRPr lang="en-US"/>
          </a:p>
        </p:txBody>
      </p:sp>
    </p:spTree>
    <p:extLst>
      <p:ext uri="{BB962C8B-B14F-4D97-AF65-F5344CB8AC3E}">
        <p14:creationId xmlns:p14="http://schemas.microsoft.com/office/powerpoint/2010/main" val="624096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31</a:t>
            </a:fld>
            <a:endParaRPr lang="en-US"/>
          </a:p>
        </p:txBody>
      </p:sp>
    </p:spTree>
    <p:extLst>
      <p:ext uri="{BB962C8B-B14F-4D97-AF65-F5344CB8AC3E}">
        <p14:creationId xmlns:p14="http://schemas.microsoft.com/office/powerpoint/2010/main" val="20785618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Date Placeholder 3"/>
          <p:cNvSpPr>
            <a:spLocks noGrp="1"/>
          </p:cNvSpPr>
          <p:nvPr>
            <p:ph type="dt" idx="10"/>
          </p:nvPr>
        </p:nvSpPr>
        <p:spPr>
          <a:xfrm>
            <a:off x="3884613" y="0"/>
            <a:ext cx="2971800" cy="457200"/>
          </a:xfrm>
          <a:prstGeom prst="rect">
            <a:avLst/>
          </a:prstGeom>
        </p:spPr>
        <p:txBody>
          <a:bodyPr/>
          <a:lstStyle/>
          <a:p>
            <a:pPr>
              <a:defRPr/>
            </a:pPr>
            <a:fld id="{21768DA0-0F78-924B-9926-79925F1A8B9B}" type="datetime1">
              <a:rPr lang="en-US" smtClean="0"/>
              <a:t>9/11/17</a:t>
            </a:fld>
            <a:endParaRPr lang="en-US"/>
          </a:p>
        </p:txBody>
      </p:sp>
      <p:sp>
        <p:nvSpPr>
          <p:cNvPr id="5" name="Slide Number Placeholder 4"/>
          <p:cNvSpPr>
            <a:spLocks noGrp="1"/>
          </p:cNvSpPr>
          <p:nvPr>
            <p:ph type="sldNum" sz="quarter" idx="11"/>
          </p:nvPr>
        </p:nvSpPr>
        <p:spPr/>
        <p:txBody>
          <a:bodyPr/>
          <a:lstStyle/>
          <a:p>
            <a:pPr>
              <a:defRPr/>
            </a:pPr>
            <a:fld id="{D56D7F30-C449-42A8-9F58-08A89C68342F}" type="slidenum">
              <a:rPr lang="en-US" smtClean="0"/>
              <a:pPr>
                <a:defRPr/>
              </a:pPr>
              <a:t>35</a:t>
            </a:fld>
            <a:endParaRPr lang="en-US" dirty="0"/>
          </a:p>
        </p:txBody>
      </p:sp>
    </p:spTree>
    <p:extLst>
      <p:ext uri="{BB962C8B-B14F-4D97-AF65-F5344CB8AC3E}">
        <p14:creationId xmlns:p14="http://schemas.microsoft.com/office/powerpoint/2010/main" val="9387498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still a new field,</a:t>
            </a:r>
            <a:r>
              <a:rPr lang="en-US" baseline="0" dirty="0"/>
              <a:t> so good, concrete universal metrics haven’t evolved.  But we’ve started to do so.</a:t>
            </a:r>
          </a:p>
          <a:p>
            <a:endParaRPr lang="en-US" baseline="0" dirty="0"/>
          </a:p>
          <a:p>
            <a:r>
              <a:rPr lang="en-US" baseline="0" dirty="0"/>
              <a:t>First, it’s important to understand that b</a:t>
            </a:r>
            <a:r>
              <a:rPr lang="en-US" dirty="0"/>
              <a:t>eneficial electrification is different from energy efficiency.</a:t>
            </a:r>
          </a:p>
          <a:p>
            <a:endParaRPr lang="en-US" dirty="0"/>
          </a:p>
          <a:p>
            <a:r>
              <a:rPr lang="en-US" dirty="0"/>
              <a:t>Energy efficiency means using fewer kWh to do a task.  That’s a good thing.</a:t>
            </a:r>
          </a:p>
          <a:p>
            <a:endParaRPr lang="en-US" dirty="0"/>
          </a:p>
          <a:p>
            <a:r>
              <a:rPr lang="en-US" dirty="0"/>
              <a:t>Beneficial electrification often means using fewer joules – across all fuel types – but often means using more kilowatt-hours of electricity.</a:t>
            </a:r>
          </a:p>
          <a:p>
            <a:endParaRPr lang="en-US" dirty="0"/>
          </a:p>
          <a:p>
            <a:r>
              <a:rPr lang="en-US" dirty="0"/>
              <a:t>So instead of thinking</a:t>
            </a:r>
            <a:r>
              <a:rPr lang="en-US" baseline="0" dirty="0"/>
              <a:t> solely in terms of “energy efficiency” </a:t>
            </a:r>
            <a:r>
              <a:rPr lang="mr-IN" baseline="0" dirty="0"/>
              <a:t>–</a:t>
            </a:r>
            <a:r>
              <a:rPr lang="en-US" baseline="0" dirty="0"/>
              <a:t> using fewer kWh </a:t>
            </a:r>
            <a:r>
              <a:rPr lang="mr-IN" baseline="0" dirty="0"/>
              <a:t>–</a:t>
            </a:r>
            <a:r>
              <a:rPr lang="en-US" baseline="0" dirty="0"/>
              <a:t> we need a different metric.  NRECA and RAP think a good metric is “emissions efficiency” and we have</a:t>
            </a:r>
            <a:r>
              <a:rPr lang="en-US" dirty="0"/>
              <a:t> coined the term “</a:t>
            </a:r>
            <a:r>
              <a:rPr lang="en-US" b="1" i="1" dirty="0"/>
              <a:t>Emiciency</a:t>
            </a:r>
            <a:r>
              <a:rPr lang="en-US" dirty="0"/>
              <a:t>” to reflect how much CO2 is emitted by the project, versus alternatives.</a:t>
            </a:r>
          </a:p>
          <a:p>
            <a:endParaRPr lang="en-US" dirty="0"/>
          </a:p>
          <a:p>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36</a:t>
            </a:fld>
            <a:endParaRPr lang="en-US"/>
          </a:p>
        </p:txBody>
      </p:sp>
    </p:spTree>
    <p:extLst>
      <p:ext uri="{BB962C8B-B14F-4D97-AF65-F5344CB8AC3E}">
        <p14:creationId xmlns:p14="http://schemas.microsoft.com/office/powerpoint/2010/main" val="3394697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Earnings</a:t>
            </a:r>
            <a:r>
              <a:rPr lang="en-US" baseline="0" dirty="0" smtClean="0"/>
              <a:t> sharing mechanisms, depending on how they’re designed, also break the link between costs and net income.</a:t>
            </a:r>
            <a:endParaRPr lang="en-US" dirty="0"/>
          </a:p>
        </p:txBody>
      </p:sp>
      <p:sp>
        <p:nvSpPr>
          <p:cNvPr id="4" name="Slide Number Placeholder 3"/>
          <p:cNvSpPr>
            <a:spLocks noGrp="1"/>
          </p:cNvSpPr>
          <p:nvPr>
            <p:ph type="sldNum" sz="quarter" idx="10"/>
          </p:nvPr>
        </p:nvSpPr>
        <p:spPr/>
        <p:txBody>
          <a:bodyPr/>
          <a:lstStyle/>
          <a:p>
            <a:fld id="{67D66C20-43DF-494D-9D8C-1E2F5563A060}" type="slidenum">
              <a:rPr lang="en-US" smtClean="0"/>
              <a:t>38</a:t>
            </a:fld>
            <a:endParaRPr lang="en-US"/>
          </a:p>
        </p:txBody>
      </p:sp>
    </p:spTree>
    <p:extLst>
      <p:ext uri="{BB962C8B-B14F-4D97-AF65-F5344CB8AC3E}">
        <p14:creationId xmlns:p14="http://schemas.microsoft.com/office/powerpoint/2010/main" val="1565855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jpe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eg"/><Relationship Id="rId3"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3.jpeg"/><Relationship Id="rId3" Type="http://schemas.openxmlformats.org/officeDocument/2006/relationships/image" Target="../media/image4.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6.jpe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8.wmf"/></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9.jpe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2.png"/><Relationship Id="rId3" Type="http://schemas.openxmlformats.org/officeDocument/2006/relationships/hyperlink" Target="http://www.raponline.org/" TargetMode="Externa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2.png"/><Relationship Id="rId3" Type="http://schemas.openxmlformats.org/officeDocument/2006/relationships/hyperlink" Target="http://www.raponline.org/" TargetMode="Externa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10.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2.png"/><Relationship Id="rId3" Type="http://schemas.openxmlformats.org/officeDocument/2006/relationships/hyperlink" Target="http://www.raponline.org/" TargetMode="Externa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10.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2.png"/><Relationship Id="rId3" Type="http://schemas.openxmlformats.org/officeDocument/2006/relationships/hyperlink" Target="http://www.raponline.org/" TargetMode="Externa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 Id="rId2"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glish With Image">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9304F"/>
                </a:solidFill>
                <a:latin typeface="Arial" panose="020B0604020202020204" pitchFamily="34" charset="0"/>
                <a:cs typeface="Arial" panose="020B0604020202020204" pitchFamily="34" charset="0"/>
              </a:defRPr>
            </a:lvl1pPr>
          </a:lstStyle>
          <a:p>
            <a:pPr lvl="0"/>
            <a:r>
              <a:rPr lang="en-US" dirty="0"/>
              <a:t>Click to edit date</a:t>
            </a:r>
          </a:p>
        </p:txBody>
      </p:sp>
      <p:sp>
        <p:nvSpPr>
          <p:cNvPr id="7" name="Text Placeholder 6"/>
          <p:cNvSpPr>
            <a:spLocks noGrp="1"/>
          </p:cNvSpPr>
          <p:nvPr>
            <p:ph type="body" sz="quarter" idx="17" hasCustomPrompt="1"/>
          </p:nvPr>
        </p:nvSpPr>
        <p:spPr>
          <a:xfrm>
            <a:off x="420009" y="4593725"/>
            <a:ext cx="7142250" cy="276999"/>
          </a:xfrm>
          <a:prstGeom prst="rect">
            <a:avLst/>
          </a:prstGeom>
        </p:spPr>
        <p:txBody>
          <a:bodyPr wrap="square" lIns="0" tIns="0" rIns="0" bIns="0">
            <a:spAutoFit/>
          </a:bodyPr>
          <a:lstStyle>
            <a:lvl1pPr marL="0" indent="0">
              <a:buNone/>
              <a:defRPr lang="en-US" sz="2000" spc="27" baseline="0" dirty="0">
                <a:solidFill>
                  <a:srgbClr val="F15A4E"/>
                </a:solidFill>
                <a:latin typeface="Arial" panose="020B0604020202020204" pitchFamily="34" charset="0"/>
                <a:cs typeface="Arial" panose="020B0604020202020204" pitchFamily="34" charset="0"/>
              </a:defRPr>
            </a:lvl1pPr>
          </a:lstStyle>
          <a:p>
            <a:pPr marL="228579" lvl="0" indent="-228579"/>
            <a:r>
              <a:rPr lang="en-US" dirty="0"/>
              <a:t>Click to edit conference/venue of presentation</a:t>
            </a:r>
          </a:p>
        </p:txBody>
      </p:sp>
      <p:sp>
        <p:nvSpPr>
          <p:cNvPr id="4" name="Title 3"/>
          <p:cNvSpPr>
            <a:spLocks noGrp="1"/>
          </p:cNvSpPr>
          <p:nvPr>
            <p:ph type="title"/>
          </p:nvPr>
        </p:nvSpPr>
        <p:spPr>
          <a:xfrm>
            <a:off x="407984" y="2284937"/>
            <a:ext cx="7142250" cy="1325563"/>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smtClean="0"/>
              <a:t>Click to edit Master title style</a:t>
            </a:r>
            <a:endParaRPr lang="en-US" dirty="0"/>
          </a:p>
        </p:txBody>
      </p:sp>
      <p:sp>
        <p:nvSpPr>
          <p:cNvPr id="5" name="Text Placeholder 25"/>
          <p:cNvSpPr>
            <a:spLocks noGrp="1"/>
          </p:cNvSpPr>
          <p:nvPr>
            <p:ph type="body" sz="quarter" idx="13"/>
          </p:nvPr>
        </p:nvSpPr>
        <p:spPr>
          <a:xfrm>
            <a:off x="419609" y="5132300"/>
            <a:ext cx="2743200" cy="89768"/>
          </a:xfrm>
          <a:prstGeom prst="rect">
            <a:avLst/>
          </a:prstGeom>
        </p:spPr>
        <p:txBody>
          <a:bodyPr lIns="0" tIns="0" rIns="0" bIns="0">
            <a:spAutoFit/>
          </a:bodyPr>
          <a:lstStyle>
            <a:lvl1pPr marL="0" indent="0">
              <a:lnSpc>
                <a:spcPct val="50000"/>
              </a:lnSpc>
              <a:buNone/>
              <a:defRPr sz="1000">
                <a:solidFill>
                  <a:srgbClr val="0B2F4E"/>
                </a:solidFill>
                <a:latin typeface="Arial" panose="020B0604020202020204" pitchFamily="34" charset="0"/>
                <a:cs typeface="Arial" panose="020B0604020202020204" pitchFamily="34" charset="0"/>
              </a:defRPr>
            </a:lvl1pPr>
          </a:lstStyle>
          <a:p>
            <a:pPr lvl="0"/>
            <a:r>
              <a:rPr lang="en-US" smtClean="0"/>
              <a:t>Click to edit Master text styles</a:t>
            </a:r>
          </a:p>
        </p:txBody>
      </p:sp>
      <p:sp>
        <p:nvSpPr>
          <p:cNvPr id="6" name="Text Placeholder 25"/>
          <p:cNvSpPr>
            <a:spLocks noGrp="1"/>
          </p:cNvSpPr>
          <p:nvPr>
            <p:ph type="body" sz="quarter" idx="14"/>
          </p:nvPr>
        </p:nvSpPr>
        <p:spPr>
          <a:xfrm>
            <a:off x="3446673" y="5132300"/>
            <a:ext cx="1920239" cy="89768"/>
          </a:xfrm>
          <a:prstGeom prst="rect">
            <a:avLst/>
          </a:prstGeom>
        </p:spPr>
        <p:txBody>
          <a:bodyPr lIns="0" tIns="0" rIns="0" bIns="0">
            <a:noAutofit/>
          </a:bodyPr>
          <a:lstStyle>
            <a:lvl1pPr marL="0" indent="0">
              <a:lnSpc>
                <a:spcPct val="50000"/>
              </a:lnSpc>
              <a:buNone/>
              <a:defRPr sz="1000">
                <a:solidFill>
                  <a:srgbClr val="0B2F4E"/>
                </a:solidFill>
                <a:latin typeface="Arial" panose="020B0604020202020204" pitchFamily="34" charset="0"/>
                <a:cs typeface="Arial" panose="020B0604020202020204" pitchFamily="34" charset="0"/>
              </a:defRPr>
            </a:lvl1pPr>
          </a:lstStyle>
          <a:p>
            <a:pPr lvl="0"/>
            <a:r>
              <a:rPr lang="en-US" smtClean="0"/>
              <a:t>Click to edit Master text styles</a:t>
            </a:r>
          </a:p>
        </p:txBody>
      </p:sp>
      <p:sp>
        <p:nvSpPr>
          <p:cNvPr id="8" name="Text Placeholder 25"/>
          <p:cNvSpPr>
            <a:spLocks noGrp="1"/>
          </p:cNvSpPr>
          <p:nvPr>
            <p:ph type="body" sz="quarter" idx="15"/>
          </p:nvPr>
        </p:nvSpPr>
        <p:spPr>
          <a:xfrm>
            <a:off x="5635824" y="5132297"/>
            <a:ext cx="1920239" cy="91440"/>
          </a:xfrm>
          <a:prstGeom prst="rect">
            <a:avLst/>
          </a:prstGeom>
        </p:spPr>
        <p:txBody>
          <a:bodyPr wrap="square" lIns="0" tIns="0" rIns="0" bIns="0">
            <a:spAutoFit/>
          </a:bodyPr>
          <a:lstStyle>
            <a:lvl1pPr marL="0" indent="0">
              <a:lnSpc>
                <a:spcPct val="50000"/>
              </a:lnSpc>
              <a:buNone/>
              <a:defRPr sz="1000">
                <a:solidFill>
                  <a:srgbClr val="0B2F4E"/>
                </a:solidFill>
                <a:latin typeface="Arial" panose="020B0604020202020204" pitchFamily="34" charset="0"/>
                <a:cs typeface="Arial" panose="020B0604020202020204" pitchFamily="34" charset="0"/>
              </a:defRPr>
            </a:lvl1pPr>
          </a:lstStyle>
          <a:p>
            <a:pPr lvl="0"/>
            <a:r>
              <a:rPr lang="en-US" smtClean="0"/>
              <a:t>Click to edit Master text styles</a:t>
            </a:r>
          </a:p>
        </p:txBody>
      </p:sp>
    </p:spTree>
    <p:extLst>
      <p:ext uri="{BB962C8B-B14F-4D97-AF65-F5344CB8AC3E}">
        <p14:creationId xmlns:p14="http://schemas.microsoft.com/office/powerpoint/2010/main" val="1827960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English No Image">
    <p:bg>
      <p:bgPr>
        <a:solidFill>
          <a:srgbClr val="083050"/>
        </a:solidFill>
        <a:effectLst/>
      </p:bgPr>
    </p:bg>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18"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83050"/>
                </a:solidFill>
                <a:latin typeface="Arial" panose="020B0604020202020204" pitchFamily="34" charset="0"/>
                <a:cs typeface="Arial" panose="020B0604020202020204" pitchFamily="34" charset="0"/>
              </a:defRPr>
            </a:lvl1pPr>
          </a:lstStyle>
          <a:p>
            <a:pPr lvl="0"/>
            <a:r>
              <a:rPr lang="en-US" dirty="0"/>
              <a:t>Click to edit date</a:t>
            </a:r>
          </a:p>
        </p:txBody>
      </p:sp>
      <p:sp>
        <p:nvSpPr>
          <p:cNvPr id="26" name="Text Placeholder 25"/>
          <p:cNvSpPr>
            <a:spLocks noGrp="1"/>
          </p:cNvSpPr>
          <p:nvPr>
            <p:ph type="body" sz="quarter" idx="13"/>
          </p:nvPr>
        </p:nvSpPr>
        <p:spPr>
          <a:xfrm>
            <a:off x="419609" y="5132300"/>
            <a:ext cx="2743200" cy="76944"/>
          </a:xfrm>
          <a:prstGeom prst="rect">
            <a:avLst/>
          </a:prstGeom>
        </p:spPr>
        <p:txBody>
          <a:bodyPr lIns="0" tIns="0" rIns="0" bIns="0">
            <a:spAutoFit/>
          </a:bodyPr>
          <a:lstStyle>
            <a:lvl1pPr marL="0" indent="0">
              <a:lnSpc>
                <a:spcPct val="50000"/>
              </a:lnSpc>
              <a:buNone/>
              <a:defRPr sz="1000">
                <a:solidFill>
                  <a:srgbClr val="083050"/>
                </a:solidFill>
                <a:latin typeface="Arial" panose="020B0604020202020204" pitchFamily="34" charset="0"/>
                <a:cs typeface="Arial" panose="020B0604020202020204" pitchFamily="34" charset="0"/>
              </a:defRPr>
            </a:lvl1pPr>
          </a:lstStyle>
          <a:p>
            <a:pPr lvl="0"/>
            <a:r>
              <a:rPr lang="en-US" smtClean="0"/>
              <a:t>Click to edit Master text styles</a:t>
            </a:r>
          </a:p>
        </p:txBody>
      </p:sp>
      <p:sp>
        <p:nvSpPr>
          <p:cNvPr id="27" name="Text Placeholder 25"/>
          <p:cNvSpPr>
            <a:spLocks noGrp="1"/>
          </p:cNvSpPr>
          <p:nvPr>
            <p:ph type="body" sz="quarter" idx="14"/>
          </p:nvPr>
        </p:nvSpPr>
        <p:spPr>
          <a:xfrm>
            <a:off x="3446673" y="5132300"/>
            <a:ext cx="1920239" cy="89768"/>
          </a:xfrm>
          <a:prstGeom prst="rect">
            <a:avLst/>
          </a:prstGeom>
        </p:spPr>
        <p:txBody>
          <a:bodyPr lIns="0" tIns="0" rIns="0" bIns="0">
            <a:noAutofit/>
          </a:bodyPr>
          <a:lstStyle>
            <a:lvl1pPr marL="0" indent="0">
              <a:lnSpc>
                <a:spcPct val="50000"/>
              </a:lnSpc>
              <a:buNone/>
              <a:defRPr sz="1000">
                <a:solidFill>
                  <a:srgbClr val="083050"/>
                </a:solidFill>
                <a:latin typeface="Arial" panose="020B0604020202020204" pitchFamily="34" charset="0"/>
                <a:cs typeface="Arial" panose="020B0604020202020204" pitchFamily="34" charset="0"/>
              </a:defRPr>
            </a:lvl1pPr>
          </a:lstStyle>
          <a:p>
            <a:pPr lvl="0"/>
            <a:r>
              <a:rPr lang="en-US" smtClean="0"/>
              <a:t>Click to edit Master text styles</a:t>
            </a:r>
          </a:p>
        </p:txBody>
      </p:sp>
      <p:sp>
        <p:nvSpPr>
          <p:cNvPr id="28" name="Text Placeholder 25"/>
          <p:cNvSpPr>
            <a:spLocks noGrp="1"/>
          </p:cNvSpPr>
          <p:nvPr>
            <p:ph type="body" sz="quarter" idx="15"/>
          </p:nvPr>
        </p:nvSpPr>
        <p:spPr>
          <a:xfrm>
            <a:off x="5635824" y="5132297"/>
            <a:ext cx="1920239" cy="76944"/>
          </a:xfrm>
          <a:prstGeom prst="rect">
            <a:avLst/>
          </a:prstGeom>
        </p:spPr>
        <p:txBody>
          <a:bodyPr wrap="square" lIns="0" tIns="0" rIns="0" bIns="0">
            <a:spAutoFit/>
          </a:bodyPr>
          <a:lstStyle>
            <a:lvl1pPr marL="0" indent="0">
              <a:lnSpc>
                <a:spcPct val="50000"/>
              </a:lnSpc>
              <a:buNone/>
              <a:defRPr sz="1000">
                <a:solidFill>
                  <a:srgbClr val="083050"/>
                </a:solidFill>
                <a:latin typeface="Arial" panose="020B0604020202020204" pitchFamily="34" charset="0"/>
                <a:cs typeface="Arial" panose="020B0604020202020204" pitchFamily="34" charset="0"/>
              </a:defRPr>
            </a:lvl1pPr>
          </a:lstStyle>
          <a:p>
            <a:pPr lvl="0"/>
            <a:r>
              <a:rPr lang="en-US" smtClean="0"/>
              <a:t>Click to edit Master text styles</a:t>
            </a:r>
          </a:p>
        </p:txBody>
      </p:sp>
      <p:sp>
        <p:nvSpPr>
          <p:cNvPr id="7" name="Text Placeholder 6"/>
          <p:cNvSpPr>
            <a:spLocks noGrp="1"/>
          </p:cNvSpPr>
          <p:nvPr>
            <p:ph type="body" sz="quarter" idx="17" hasCustomPrompt="1"/>
          </p:nvPr>
        </p:nvSpPr>
        <p:spPr>
          <a:xfrm>
            <a:off x="420009" y="4593725"/>
            <a:ext cx="7142250" cy="282129"/>
          </a:xfrm>
          <a:prstGeom prst="rect">
            <a:avLst/>
          </a:prstGeom>
        </p:spPr>
        <p:txBody>
          <a:bodyPr wrap="square" lIns="0" tIns="0" rIns="0" bIns="0">
            <a:spAutoFit/>
          </a:bodyPr>
          <a:lstStyle>
            <a:lvl1pPr marL="0" indent="0">
              <a:buNone/>
              <a:defRPr sz="2000" spc="27" baseline="0">
                <a:solidFill>
                  <a:srgbClr val="F15A4E"/>
                </a:solidFill>
                <a:latin typeface="Arial" panose="020B0604020202020204" pitchFamily="34" charset="0"/>
                <a:cs typeface="Arial" panose="020B0604020202020204" pitchFamily="34" charset="0"/>
              </a:defRPr>
            </a:lvl1pPr>
          </a:lstStyle>
          <a:p>
            <a:pPr lvl="0"/>
            <a:r>
              <a:rPr lang="en-US" dirty="0"/>
              <a:t>Click to edit conference/venue of presentation</a:t>
            </a:r>
          </a:p>
        </p:txBody>
      </p:sp>
      <p:sp>
        <p:nvSpPr>
          <p:cNvPr id="4" name="Title 3"/>
          <p:cNvSpPr>
            <a:spLocks noGrp="1"/>
          </p:cNvSpPr>
          <p:nvPr>
            <p:ph type="title"/>
          </p:nvPr>
        </p:nvSpPr>
        <p:spPr>
          <a:xfrm>
            <a:off x="407983" y="2299536"/>
            <a:ext cx="7142250" cy="1325563"/>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smtClean="0"/>
              <a:t>Click to edit Master title style</a:t>
            </a:r>
            <a:endParaRPr lang="en-US" dirty="0"/>
          </a:p>
        </p:txBody>
      </p:sp>
    </p:spTree>
    <p:extLst>
      <p:ext uri="{BB962C8B-B14F-4D97-AF65-F5344CB8AC3E}">
        <p14:creationId xmlns:p14="http://schemas.microsoft.com/office/powerpoint/2010/main" val="9584019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Chinese With Image">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682"/>
            <a:ext cx="3811608" cy="842925"/>
          </a:xfrm>
          <a:prstGeom prst="rect">
            <a:avLst/>
          </a:prstGeom>
        </p:spPr>
      </p:pic>
      <p:sp>
        <p:nvSpPr>
          <p:cNvPr id="13"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83050"/>
                </a:solidFill>
                <a:latin typeface="Heiti SC Light"/>
                <a:ea typeface="Heiti SC Light"/>
                <a:cs typeface="Heiti SC Light"/>
              </a:defRPr>
            </a:lvl1pPr>
          </a:lstStyle>
          <a:p>
            <a:pPr lvl="0"/>
            <a:r>
              <a:rPr lang="en-US" dirty="0"/>
              <a:t>Click to edit date</a:t>
            </a:r>
          </a:p>
        </p:txBody>
      </p:sp>
      <p:sp>
        <p:nvSpPr>
          <p:cNvPr id="19" name="Text Placeholder 25"/>
          <p:cNvSpPr>
            <a:spLocks noGrp="1"/>
          </p:cNvSpPr>
          <p:nvPr>
            <p:ph type="body" sz="quarter" idx="13"/>
          </p:nvPr>
        </p:nvSpPr>
        <p:spPr>
          <a:xfrm>
            <a:off x="419609" y="5161283"/>
            <a:ext cx="2743200" cy="76944"/>
          </a:xfrm>
          <a:prstGeom prst="rect">
            <a:avLst/>
          </a:prstGeom>
        </p:spPr>
        <p:txBody>
          <a:bodyPr lIns="0" tIns="0" rIns="0" bIns="0">
            <a:spAutoFit/>
          </a:bodyPr>
          <a:lstStyle>
            <a:lvl1pPr marL="0" indent="0">
              <a:lnSpc>
                <a:spcPct val="50000"/>
              </a:lnSpc>
              <a:buNone/>
              <a:defRPr sz="1000">
                <a:solidFill>
                  <a:srgbClr val="083050"/>
                </a:solidFill>
                <a:latin typeface="Heiti SC Light"/>
                <a:ea typeface="Heiti SC Light"/>
                <a:cs typeface="Heiti SC Light"/>
              </a:defRPr>
            </a:lvl1pPr>
          </a:lstStyle>
          <a:p>
            <a:pPr lvl="0"/>
            <a:r>
              <a:rPr lang="en-US" smtClean="0"/>
              <a:t>Click to edit Master text styles</a:t>
            </a:r>
          </a:p>
        </p:txBody>
      </p:sp>
      <p:sp>
        <p:nvSpPr>
          <p:cNvPr id="20" name="Text Placeholder 25"/>
          <p:cNvSpPr>
            <a:spLocks noGrp="1"/>
          </p:cNvSpPr>
          <p:nvPr>
            <p:ph type="body" sz="quarter" idx="14"/>
          </p:nvPr>
        </p:nvSpPr>
        <p:spPr>
          <a:xfrm>
            <a:off x="3446673" y="5171443"/>
            <a:ext cx="1920239" cy="89768"/>
          </a:xfrm>
          <a:prstGeom prst="rect">
            <a:avLst/>
          </a:prstGeom>
        </p:spPr>
        <p:txBody>
          <a:bodyPr lIns="0" tIns="0" rIns="0" bIns="0">
            <a:noAutofit/>
          </a:bodyPr>
          <a:lstStyle>
            <a:lvl1pPr marL="0" indent="0">
              <a:lnSpc>
                <a:spcPct val="50000"/>
              </a:lnSpc>
              <a:buNone/>
              <a:defRPr sz="1000">
                <a:solidFill>
                  <a:srgbClr val="083050"/>
                </a:solidFill>
                <a:latin typeface="Heiti SC Light"/>
                <a:ea typeface="Heiti SC Light"/>
                <a:cs typeface="Heiti SC Light"/>
              </a:defRPr>
            </a:lvl1pPr>
          </a:lstStyle>
          <a:p>
            <a:pPr lvl="0"/>
            <a:r>
              <a:rPr lang="en-US" smtClean="0"/>
              <a:t>Click to edit Master text styles</a:t>
            </a:r>
          </a:p>
        </p:txBody>
      </p:sp>
      <p:sp>
        <p:nvSpPr>
          <p:cNvPr id="22" name="Text Placeholder 25"/>
          <p:cNvSpPr>
            <a:spLocks noGrp="1"/>
          </p:cNvSpPr>
          <p:nvPr>
            <p:ph type="body" sz="quarter" idx="15"/>
          </p:nvPr>
        </p:nvSpPr>
        <p:spPr>
          <a:xfrm>
            <a:off x="5635824" y="5171440"/>
            <a:ext cx="1920239" cy="76944"/>
          </a:xfrm>
          <a:prstGeom prst="rect">
            <a:avLst/>
          </a:prstGeom>
        </p:spPr>
        <p:txBody>
          <a:bodyPr wrap="square" lIns="0" tIns="0" rIns="0" bIns="0">
            <a:spAutoFit/>
          </a:bodyPr>
          <a:lstStyle>
            <a:lvl1pPr marL="0" indent="0">
              <a:lnSpc>
                <a:spcPct val="50000"/>
              </a:lnSpc>
              <a:buNone/>
              <a:defRPr sz="1000">
                <a:solidFill>
                  <a:srgbClr val="083050"/>
                </a:solidFill>
                <a:latin typeface="Heiti SC Light"/>
                <a:ea typeface="Heiti SC Light"/>
                <a:cs typeface="Heiti SC Light"/>
              </a:defRPr>
            </a:lvl1pPr>
          </a:lstStyle>
          <a:p>
            <a:pPr lvl="0"/>
            <a:r>
              <a:rPr lang="en-US" smtClean="0"/>
              <a:t>Click to edit Master text styles</a:t>
            </a:r>
          </a:p>
        </p:txBody>
      </p:sp>
      <p:sp>
        <p:nvSpPr>
          <p:cNvPr id="25" name="Text Placeholder 6"/>
          <p:cNvSpPr>
            <a:spLocks noGrp="1"/>
          </p:cNvSpPr>
          <p:nvPr>
            <p:ph type="body" sz="quarter" idx="17" hasCustomPrompt="1"/>
          </p:nvPr>
        </p:nvSpPr>
        <p:spPr>
          <a:xfrm>
            <a:off x="419609" y="4505868"/>
            <a:ext cx="7142250" cy="282129"/>
          </a:xfrm>
          <a:prstGeom prst="rect">
            <a:avLst/>
          </a:prstGeom>
        </p:spPr>
        <p:txBody>
          <a:bodyPr wrap="square" lIns="0" tIns="0" rIns="0" bIns="0">
            <a:spAutoFit/>
          </a:bodyPr>
          <a:lstStyle>
            <a:lvl1pPr marL="0" indent="0">
              <a:buNone/>
              <a:defRPr sz="2000" spc="27" baseline="0">
                <a:solidFill>
                  <a:srgbClr val="F15A4E"/>
                </a:solidFill>
                <a:latin typeface="Heiti SC Light"/>
                <a:ea typeface="Heiti SC Light"/>
                <a:cs typeface="Heiti SC Light"/>
              </a:defRPr>
            </a:lvl1pPr>
          </a:lstStyle>
          <a:p>
            <a:pPr lvl="0"/>
            <a:r>
              <a:rPr lang="en-US" dirty="0"/>
              <a:t>Click to edit conference/venue of presentation</a:t>
            </a:r>
          </a:p>
        </p:txBody>
      </p:sp>
      <p:sp>
        <p:nvSpPr>
          <p:cNvPr id="3" name="Title 2"/>
          <p:cNvSpPr>
            <a:spLocks noGrp="1"/>
          </p:cNvSpPr>
          <p:nvPr>
            <p:ph type="title"/>
          </p:nvPr>
        </p:nvSpPr>
        <p:spPr>
          <a:xfrm>
            <a:off x="413813" y="2313009"/>
            <a:ext cx="7142250" cy="609755"/>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smtClean="0"/>
              <a:t>Click to edit Master title style</a:t>
            </a:r>
            <a:endParaRPr lang="en-US" dirty="0"/>
          </a:p>
        </p:txBody>
      </p:sp>
    </p:spTree>
    <p:extLst>
      <p:ext uri="{BB962C8B-B14F-4D97-AF65-F5344CB8AC3E}">
        <p14:creationId xmlns:p14="http://schemas.microsoft.com/office/powerpoint/2010/main" val="385869542"/>
      </p:ext>
    </p:extLst>
  </p:cSld>
  <p:clrMapOvr>
    <a:masterClrMapping/>
  </p:clrMapOvr>
  <p:extLst mod="1">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hinese No Image">
    <p:bg>
      <p:bgPr>
        <a:solidFill>
          <a:srgbClr val="083050"/>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682"/>
            <a:ext cx="3811608" cy="842925"/>
          </a:xfrm>
          <a:prstGeom prst="rect">
            <a:avLst/>
          </a:prstGeom>
        </p:spPr>
      </p:pic>
      <p:sp>
        <p:nvSpPr>
          <p:cNvPr id="13"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9304F"/>
                </a:solidFill>
                <a:latin typeface="Heiti SC Light"/>
                <a:ea typeface="Heiti SC Light"/>
                <a:cs typeface="Heiti SC Light"/>
              </a:defRPr>
            </a:lvl1pPr>
          </a:lstStyle>
          <a:p>
            <a:pPr lvl="0"/>
            <a:r>
              <a:rPr lang="en-US" dirty="0"/>
              <a:t>Click to edit date</a:t>
            </a:r>
          </a:p>
        </p:txBody>
      </p:sp>
      <p:sp>
        <p:nvSpPr>
          <p:cNvPr id="19" name="Text Placeholder 25"/>
          <p:cNvSpPr>
            <a:spLocks noGrp="1"/>
          </p:cNvSpPr>
          <p:nvPr>
            <p:ph type="body" sz="quarter" idx="13"/>
          </p:nvPr>
        </p:nvSpPr>
        <p:spPr>
          <a:xfrm>
            <a:off x="419609" y="5171443"/>
            <a:ext cx="2743200" cy="76944"/>
          </a:xfrm>
          <a:prstGeom prst="rect">
            <a:avLst/>
          </a:prstGeom>
        </p:spPr>
        <p:txBody>
          <a:bodyPr lIns="0" tIns="0" rIns="0" bIns="0">
            <a:spAutoFit/>
          </a:bodyPr>
          <a:lstStyle>
            <a:lvl1pPr marL="0" indent="0">
              <a:lnSpc>
                <a:spcPct val="50000"/>
              </a:lnSpc>
              <a:buNone/>
              <a:defRPr sz="1000">
                <a:solidFill>
                  <a:srgbClr val="083050"/>
                </a:solidFill>
                <a:latin typeface="Heiti SC Light"/>
                <a:ea typeface="Heiti SC Light"/>
                <a:cs typeface="Heiti SC Light"/>
              </a:defRPr>
            </a:lvl1pPr>
          </a:lstStyle>
          <a:p>
            <a:pPr lvl="0"/>
            <a:r>
              <a:rPr lang="en-US" smtClean="0"/>
              <a:t>Click to edit Master text styles</a:t>
            </a:r>
          </a:p>
        </p:txBody>
      </p:sp>
      <p:sp>
        <p:nvSpPr>
          <p:cNvPr id="20" name="Text Placeholder 25"/>
          <p:cNvSpPr>
            <a:spLocks noGrp="1"/>
          </p:cNvSpPr>
          <p:nvPr>
            <p:ph type="body" sz="quarter" idx="14"/>
          </p:nvPr>
        </p:nvSpPr>
        <p:spPr>
          <a:xfrm>
            <a:off x="3446673" y="5171443"/>
            <a:ext cx="1920239" cy="89768"/>
          </a:xfrm>
          <a:prstGeom prst="rect">
            <a:avLst/>
          </a:prstGeom>
        </p:spPr>
        <p:txBody>
          <a:bodyPr lIns="0" tIns="0" rIns="0" bIns="0">
            <a:noAutofit/>
          </a:bodyPr>
          <a:lstStyle>
            <a:lvl1pPr marL="0" indent="0">
              <a:lnSpc>
                <a:spcPct val="50000"/>
              </a:lnSpc>
              <a:buNone/>
              <a:defRPr sz="1000">
                <a:solidFill>
                  <a:srgbClr val="083050"/>
                </a:solidFill>
                <a:latin typeface="Heiti SC Light"/>
                <a:ea typeface="Heiti SC Light"/>
                <a:cs typeface="Heiti SC Light"/>
              </a:defRPr>
            </a:lvl1pPr>
          </a:lstStyle>
          <a:p>
            <a:pPr lvl="0"/>
            <a:r>
              <a:rPr lang="en-US" smtClean="0"/>
              <a:t>Click to edit Master text styles</a:t>
            </a:r>
          </a:p>
        </p:txBody>
      </p:sp>
      <p:sp>
        <p:nvSpPr>
          <p:cNvPr id="22" name="Text Placeholder 25"/>
          <p:cNvSpPr>
            <a:spLocks noGrp="1"/>
          </p:cNvSpPr>
          <p:nvPr>
            <p:ph type="body" sz="quarter" idx="15"/>
          </p:nvPr>
        </p:nvSpPr>
        <p:spPr>
          <a:xfrm>
            <a:off x="5635824" y="5181600"/>
            <a:ext cx="1920239" cy="76944"/>
          </a:xfrm>
          <a:prstGeom prst="rect">
            <a:avLst/>
          </a:prstGeom>
        </p:spPr>
        <p:txBody>
          <a:bodyPr wrap="square" lIns="0" tIns="0" rIns="0" bIns="0">
            <a:spAutoFit/>
          </a:bodyPr>
          <a:lstStyle>
            <a:lvl1pPr marL="0" indent="0">
              <a:lnSpc>
                <a:spcPct val="50000"/>
              </a:lnSpc>
              <a:buNone/>
              <a:defRPr sz="1000">
                <a:solidFill>
                  <a:srgbClr val="083050"/>
                </a:solidFill>
                <a:latin typeface="Heiti SC Light"/>
                <a:ea typeface="Heiti SC Light"/>
                <a:cs typeface="Heiti SC Light"/>
              </a:defRPr>
            </a:lvl1pPr>
          </a:lstStyle>
          <a:p>
            <a:pPr lvl="0"/>
            <a:r>
              <a:rPr lang="en-US" smtClean="0"/>
              <a:t>Click to edit Master text styles</a:t>
            </a:r>
          </a:p>
        </p:txBody>
      </p:sp>
      <p:sp>
        <p:nvSpPr>
          <p:cNvPr id="25" name="Text Placeholder 6"/>
          <p:cNvSpPr>
            <a:spLocks noGrp="1"/>
          </p:cNvSpPr>
          <p:nvPr>
            <p:ph type="body" sz="quarter" idx="17" hasCustomPrompt="1"/>
          </p:nvPr>
        </p:nvSpPr>
        <p:spPr>
          <a:xfrm>
            <a:off x="419609" y="4505868"/>
            <a:ext cx="7142250" cy="282129"/>
          </a:xfrm>
          <a:prstGeom prst="rect">
            <a:avLst/>
          </a:prstGeom>
        </p:spPr>
        <p:txBody>
          <a:bodyPr wrap="square" lIns="0" tIns="0" rIns="0" bIns="0">
            <a:spAutoFit/>
          </a:bodyPr>
          <a:lstStyle>
            <a:lvl1pPr marL="0" indent="0">
              <a:buNone/>
              <a:defRPr sz="2000" spc="27" baseline="0">
                <a:solidFill>
                  <a:srgbClr val="F15A4E"/>
                </a:solidFill>
                <a:latin typeface="Heiti SC Light"/>
                <a:ea typeface="Heiti SC Light"/>
                <a:cs typeface="Heiti SC Light"/>
              </a:defRPr>
            </a:lvl1pPr>
          </a:lstStyle>
          <a:p>
            <a:pPr lvl="0"/>
            <a:r>
              <a:rPr lang="en-US" dirty="0"/>
              <a:t>Click to edit conference/venue of presentation</a:t>
            </a:r>
          </a:p>
        </p:txBody>
      </p:sp>
      <p:sp>
        <p:nvSpPr>
          <p:cNvPr id="3" name="Title 2"/>
          <p:cNvSpPr>
            <a:spLocks noGrp="1"/>
          </p:cNvSpPr>
          <p:nvPr>
            <p:ph type="title"/>
          </p:nvPr>
        </p:nvSpPr>
        <p:spPr>
          <a:xfrm>
            <a:off x="407984" y="2320182"/>
            <a:ext cx="7142250" cy="609755"/>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smtClean="0"/>
              <a:t>Click to edit Master title style</a:t>
            </a:r>
            <a:endParaRPr lang="en-US" dirty="0"/>
          </a:p>
        </p:txBody>
      </p:sp>
    </p:spTree>
    <p:extLst>
      <p:ext uri="{BB962C8B-B14F-4D97-AF65-F5344CB8AC3E}">
        <p14:creationId xmlns:p14="http://schemas.microsoft.com/office/powerpoint/2010/main" val="142800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ersonalized Title English With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9304F"/>
                </a:solidFill>
                <a:latin typeface="Arial" panose="020B0604020202020204" pitchFamily="34" charset="0"/>
                <a:cs typeface="Arial" panose="020B0604020202020204" pitchFamily="34" charset="0"/>
              </a:defRPr>
            </a:lvl1pPr>
          </a:lstStyle>
          <a:p>
            <a:pPr lvl="0"/>
            <a:r>
              <a:rPr lang="en-US" dirty="0"/>
              <a:t>Click to edit date</a:t>
            </a:r>
          </a:p>
        </p:txBody>
      </p:sp>
      <p:sp>
        <p:nvSpPr>
          <p:cNvPr id="7" name="Text Placeholder 6"/>
          <p:cNvSpPr>
            <a:spLocks noGrp="1"/>
          </p:cNvSpPr>
          <p:nvPr>
            <p:ph type="body" sz="quarter" idx="17" hasCustomPrompt="1"/>
          </p:nvPr>
        </p:nvSpPr>
        <p:spPr>
          <a:xfrm>
            <a:off x="420009" y="4593725"/>
            <a:ext cx="7142250" cy="276999"/>
          </a:xfrm>
          <a:prstGeom prst="rect">
            <a:avLst/>
          </a:prstGeom>
        </p:spPr>
        <p:txBody>
          <a:bodyPr wrap="square" lIns="0" tIns="0" rIns="0" bIns="0">
            <a:spAutoFit/>
          </a:bodyPr>
          <a:lstStyle>
            <a:lvl1pPr marL="0" indent="0">
              <a:buNone/>
              <a:defRPr lang="en-US" sz="2000" spc="27" baseline="0" dirty="0">
                <a:solidFill>
                  <a:srgbClr val="F15A4E"/>
                </a:solidFill>
                <a:latin typeface="Arial" panose="020B0604020202020204" pitchFamily="34" charset="0"/>
                <a:cs typeface="Arial" panose="020B0604020202020204" pitchFamily="34" charset="0"/>
              </a:defRPr>
            </a:lvl1pPr>
          </a:lstStyle>
          <a:p>
            <a:pPr marL="228579" lvl="0" indent="-228579"/>
            <a:r>
              <a:rPr lang="en-US" dirty="0"/>
              <a:t>Click to edit conference/venue of presentation</a:t>
            </a:r>
          </a:p>
        </p:txBody>
      </p:sp>
      <p:sp>
        <p:nvSpPr>
          <p:cNvPr id="4" name="Title 3"/>
          <p:cNvSpPr>
            <a:spLocks noGrp="1"/>
          </p:cNvSpPr>
          <p:nvPr>
            <p:ph type="title"/>
          </p:nvPr>
        </p:nvSpPr>
        <p:spPr>
          <a:xfrm>
            <a:off x="407984" y="2284937"/>
            <a:ext cx="7142250" cy="1325563"/>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2029614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ersonalized Title English No Image">
    <p:bg>
      <p:bgPr>
        <a:solidFill>
          <a:srgbClr val="083050"/>
        </a:solidFill>
        <a:effectLst/>
      </p:bgPr>
    </p:bg>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18"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83050"/>
                </a:solidFill>
                <a:latin typeface="Arial" panose="020B0604020202020204" pitchFamily="34" charset="0"/>
                <a:cs typeface="Arial" panose="020B0604020202020204" pitchFamily="34" charset="0"/>
              </a:defRPr>
            </a:lvl1pPr>
          </a:lstStyle>
          <a:p>
            <a:pPr lvl="0"/>
            <a:r>
              <a:rPr lang="en-US" dirty="0"/>
              <a:t>Click to edit date</a:t>
            </a:r>
          </a:p>
        </p:txBody>
      </p:sp>
      <p:sp>
        <p:nvSpPr>
          <p:cNvPr id="7" name="Text Placeholder 6"/>
          <p:cNvSpPr>
            <a:spLocks noGrp="1"/>
          </p:cNvSpPr>
          <p:nvPr>
            <p:ph type="body" sz="quarter" idx="17" hasCustomPrompt="1"/>
          </p:nvPr>
        </p:nvSpPr>
        <p:spPr>
          <a:xfrm>
            <a:off x="420009" y="4593725"/>
            <a:ext cx="7142250" cy="282129"/>
          </a:xfrm>
          <a:prstGeom prst="rect">
            <a:avLst/>
          </a:prstGeom>
        </p:spPr>
        <p:txBody>
          <a:bodyPr wrap="square" lIns="0" tIns="0" rIns="0" bIns="0">
            <a:spAutoFit/>
          </a:bodyPr>
          <a:lstStyle>
            <a:lvl1pPr marL="0" indent="0">
              <a:buNone/>
              <a:defRPr sz="2000" spc="27" baseline="0">
                <a:solidFill>
                  <a:srgbClr val="F15A4E"/>
                </a:solidFill>
                <a:latin typeface="Arial" panose="020B0604020202020204" pitchFamily="34" charset="0"/>
                <a:cs typeface="Arial" panose="020B0604020202020204" pitchFamily="34" charset="0"/>
              </a:defRPr>
            </a:lvl1pPr>
          </a:lstStyle>
          <a:p>
            <a:pPr lvl="0"/>
            <a:r>
              <a:rPr lang="en-US" dirty="0"/>
              <a:t>Click to edit conference/venue of presentation</a:t>
            </a:r>
          </a:p>
        </p:txBody>
      </p:sp>
      <p:sp>
        <p:nvSpPr>
          <p:cNvPr id="4" name="Title 3"/>
          <p:cNvSpPr>
            <a:spLocks noGrp="1"/>
          </p:cNvSpPr>
          <p:nvPr>
            <p:ph type="title"/>
          </p:nvPr>
        </p:nvSpPr>
        <p:spPr>
          <a:xfrm>
            <a:off x="407984" y="2304642"/>
            <a:ext cx="7142250" cy="1325563"/>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8116154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ersonalized Title Chinese With Image">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682"/>
            <a:ext cx="3811608" cy="842925"/>
          </a:xfrm>
          <a:prstGeom prst="rect">
            <a:avLst/>
          </a:prstGeom>
        </p:spPr>
      </p:pic>
      <p:sp>
        <p:nvSpPr>
          <p:cNvPr id="13"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83050"/>
                </a:solidFill>
                <a:latin typeface="Heiti SC Light"/>
                <a:ea typeface="Heiti SC Light"/>
                <a:cs typeface="Heiti SC Light"/>
              </a:defRPr>
            </a:lvl1pPr>
          </a:lstStyle>
          <a:p>
            <a:pPr lvl="0"/>
            <a:r>
              <a:rPr lang="en-US" dirty="0"/>
              <a:t>Click to edit date</a:t>
            </a:r>
          </a:p>
        </p:txBody>
      </p:sp>
      <p:sp>
        <p:nvSpPr>
          <p:cNvPr id="25" name="Text Placeholder 6"/>
          <p:cNvSpPr>
            <a:spLocks noGrp="1"/>
          </p:cNvSpPr>
          <p:nvPr>
            <p:ph type="body" sz="quarter" idx="17" hasCustomPrompt="1"/>
          </p:nvPr>
        </p:nvSpPr>
        <p:spPr>
          <a:xfrm>
            <a:off x="419609" y="4505868"/>
            <a:ext cx="7142250" cy="276999"/>
          </a:xfrm>
          <a:prstGeom prst="rect">
            <a:avLst/>
          </a:prstGeom>
        </p:spPr>
        <p:txBody>
          <a:bodyPr wrap="square" lIns="0" tIns="0" rIns="0" bIns="0">
            <a:spAutoFit/>
          </a:bodyPr>
          <a:lstStyle>
            <a:lvl1pPr marL="0" indent="0">
              <a:buNone/>
              <a:defRPr lang="en-US" sz="2000" spc="27" baseline="0" dirty="0">
                <a:solidFill>
                  <a:srgbClr val="F15A4E"/>
                </a:solidFill>
                <a:latin typeface="Arial" panose="020B0604020202020204" pitchFamily="34" charset="0"/>
                <a:cs typeface="Arial" panose="020B0604020202020204" pitchFamily="34" charset="0"/>
              </a:defRPr>
            </a:lvl1pPr>
          </a:lstStyle>
          <a:p>
            <a:pPr marL="228579" lvl="0" indent="-228579"/>
            <a:r>
              <a:rPr lang="en-US" dirty="0"/>
              <a:t>Click to edit conference/venue of presentation</a:t>
            </a:r>
          </a:p>
        </p:txBody>
      </p:sp>
      <p:sp>
        <p:nvSpPr>
          <p:cNvPr id="3" name="Title 2"/>
          <p:cNvSpPr>
            <a:spLocks noGrp="1"/>
          </p:cNvSpPr>
          <p:nvPr>
            <p:ph type="title"/>
          </p:nvPr>
        </p:nvSpPr>
        <p:spPr>
          <a:xfrm>
            <a:off x="407983" y="2320182"/>
            <a:ext cx="7142250" cy="609755"/>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1433103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ersonalized Title Chinese No Image">
    <p:bg>
      <p:bgPr>
        <a:solidFill>
          <a:srgbClr val="083050"/>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682"/>
            <a:ext cx="3811608" cy="842925"/>
          </a:xfrm>
          <a:prstGeom prst="rect">
            <a:avLst/>
          </a:prstGeom>
        </p:spPr>
      </p:pic>
      <p:sp>
        <p:nvSpPr>
          <p:cNvPr id="13"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9304F"/>
                </a:solidFill>
                <a:latin typeface="Heiti SC Light"/>
                <a:ea typeface="Heiti SC Light"/>
                <a:cs typeface="Heiti SC Light"/>
              </a:defRPr>
            </a:lvl1pPr>
          </a:lstStyle>
          <a:p>
            <a:pPr lvl="0"/>
            <a:r>
              <a:rPr lang="en-US" dirty="0"/>
              <a:t>Click to edit date</a:t>
            </a:r>
          </a:p>
        </p:txBody>
      </p:sp>
      <p:sp>
        <p:nvSpPr>
          <p:cNvPr id="25" name="Text Placeholder 6"/>
          <p:cNvSpPr>
            <a:spLocks noGrp="1"/>
          </p:cNvSpPr>
          <p:nvPr>
            <p:ph type="body" sz="quarter" idx="17" hasCustomPrompt="1"/>
          </p:nvPr>
        </p:nvSpPr>
        <p:spPr>
          <a:xfrm>
            <a:off x="419609" y="4505868"/>
            <a:ext cx="7142250" cy="276999"/>
          </a:xfrm>
          <a:prstGeom prst="rect">
            <a:avLst/>
          </a:prstGeom>
        </p:spPr>
        <p:txBody>
          <a:bodyPr wrap="square" lIns="0" tIns="0" rIns="0" bIns="0">
            <a:spAutoFit/>
          </a:bodyPr>
          <a:lstStyle>
            <a:lvl1pPr>
              <a:defRPr lang="en-US" sz="2000" spc="27" baseline="0" dirty="0">
                <a:solidFill>
                  <a:srgbClr val="F15A4E"/>
                </a:solidFill>
                <a:latin typeface="Arial" panose="020B0604020202020204" pitchFamily="34" charset="0"/>
                <a:cs typeface="Arial" panose="020B0604020202020204" pitchFamily="34" charset="0"/>
              </a:defRPr>
            </a:lvl1pPr>
          </a:lstStyle>
          <a:p>
            <a:pPr marL="0" lvl="0" indent="0">
              <a:buNone/>
            </a:pPr>
            <a:r>
              <a:rPr lang="en-US" dirty="0"/>
              <a:t>Click to edit conference/venue of presentation</a:t>
            </a:r>
          </a:p>
        </p:txBody>
      </p:sp>
      <p:sp>
        <p:nvSpPr>
          <p:cNvPr id="3" name="Title 2"/>
          <p:cNvSpPr>
            <a:spLocks noGrp="1"/>
          </p:cNvSpPr>
          <p:nvPr>
            <p:ph type="title"/>
          </p:nvPr>
        </p:nvSpPr>
        <p:spPr>
          <a:xfrm>
            <a:off x="407983" y="2298941"/>
            <a:ext cx="7142250" cy="609755"/>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1282398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ersonalized Title English With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8"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9304F"/>
                </a:solidFill>
                <a:latin typeface="Arial" panose="020B0604020202020204" pitchFamily="34" charset="0"/>
                <a:cs typeface="Arial" panose="020B0604020202020204" pitchFamily="34" charset="0"/>
              </a:defRPr>
            </a:lvl1pPr>
          </a:lstStyle>
          <a:p>
            <a:pPr lvl="0"/>
            <a:r>
              <a:rPr lang="en-US" dirty="0"/>
              <a:t>Click to edit date</a:t>
            </a:r>
          </a:p>
        </p:txBody>
      </p:sp>
      <p:sp>
        <p:nvSpPr>
          <p:cNvPr id="7" name="Text Placeholder 6"/>
          <p:cNvSpPr>
            <a:spLocks noGrp="1"/>
          </p:cNvSpPr>
          <p:nvPr>
            <p:ph type="body" sz="quarter" idx="17" hasCustomPrompt="1"/>
          </p:nvPr>
        </p:nvSpPr>
        <p:spPr>
          <a:xfrm>
            <a:off x="420009" y="4593725"/>
            <a:ext cx="7142250" cy="276999"/>
          </a:xfrm>
          <a:prstGeom prst="rect">
            <a:avLst/>
          </a:prstGeom>
        </p:spPr>
        <p:txBody>
          <a:bodyPr wrap="square" lIns="0" tIns="0" rIns="0" bIns="0">
            <a:spAutoFit/>
          </a:bodyPr>
          <a:lstStyle>
            <a:lvl1pPr marL="0" indent="0">
              <a:buNone/>
              <a:defRPr lang="en-US" sz="2000" spc="27" baseline="0" dirty="0">
                <a:solidFill>
                  <a:srgbClr val="F15A4E"/>
                </a:solidFill>
                <a:latin typeface="Arial" panose="020B0604020202020204" pitchFamily="34" charset="0"/>
                <a:cs typeface="Arial" panose="020B0604020202020204" pitchFamily="34" charset="0"/>
              </a:defRPr>
            </a:lvl1pPr>
          </a:lstStyle>
          <a:p>
            <a:pPr marL="228579" lvl="0" indent="-228579"/>
            <a:r>
              <a:rPr lang="en-US" dirty="0"/>
              <a:t>Click to edit conference/venue of presentation</a:t>
            </a:r>
          </a:p>
        </p:txBody>
      </p:sp>
      <p:sp>
        <p:nvSpPr>
          <p:cNvPr id="4" name="Title 3"/>
          <p:cNvSpPr>
            <a:spLocks noGrp="1"/>
          </p:cNvSpPr>
          <p:nvPr>
            <p:ph type="title"/>
          </p:nvPr>
        </p:nvSpPr>
        <p:spPr>
          <a:xfrm>
            <a:off x="407984" y="2284937"/>
            <a:ext cx="7142250" cy="1325563"/>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3845560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ersonalized Title English No Image">
    <p:bg>
      <p:bgPr>
        <a:solidFill>
          <a:srgbClr val="083050"/>
        </a:solidFill>
        <a:effectLst/>
      </p:bgPr>
    </p:bg>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18"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83050"/>
                </a:solidFill>
                <a:latin typeface="Arial" panose="020B0604020202020204" pitchFamily="34" charset="0"/>
                <a:cs typeface="Arial" panose="020B0604020202020204" pitchFamily="34" charset="0"/>
              </a:defRPr>
            </a:lvl1pPr>
          </a:lstStyle>
          <a:p>
            <a:pPr lvl="0"/>
            <a:r>
              <a:rPr lang="en-US" dirty="0"/>
              <a:t>Click to edit date</a:t>
            </a:r>
          </a:p>
        </p:txBody>
      </p:sp>
      <p:sp>
        <p:nvSpPr>
          <p:cNvPr id="7" name="Text Placeholder 6"/>
          <p:cNvSpPr>
            <a:spLocks noGrp="1"/>
          </p:cNvSpPr>
          <p:nvPr>
            <p:ph type="body" sz="quarter" idx="17" hasCustomPrompt="1"/>
          </p:nvPr>
        </p:nvSpPr>
        <p:spPr>
          <a:xfrm>
            <a:off x="420009" y="4593725"/>
            <a:ext cx="7142250" cy="282129"/>
          </a:xfrm>
          <a:prstGeom prst="rect">
            <a:avLst/>
          </a:prstGeom>
        </p:spPr>
        <p:txBody>
          <a:bodyPr wrap="square" lIns="0" tIns="0" rIns="0" bIns="0">
            <a:spAutoFit/>
          </a:bodyPr>
          <a:lstStyle>
            <a:lvl1pPr marL="0" indent="0">
              <a:buNone/>
              <a:defRPr sz="2000" spc="27" baseline="0">
                <a:solidFill>
                  <a:srgbClr val="F15A4E"/>
                </a:solidFill>
                <a:latin typeface="Arial" panose="020B0604020202020204" pitchFamily="34" charset="0"/>
                <a:cs typeface="Arial" panose="020B0604020202020204" pitchFamily="34" charset="0"/>
              </a:defRPr>
            </a:lvl1pPr>
          </a:lstStyle>
          <a:p>
            <a:pPr lvl="0"/>
            <a:r>
              <a:rPr lang="en-US" dirty="0"/>
              <a:t>Click to edit conference/venue of presentation</a:t>
            </a:r>
          </a:p>
        </p:txBody>
      </p:sp>
      <p:sp>
        <p:nvSpPr>
          <p:cNvPr id="4" name="Title 3"/>
          <p:cNvSpPr>
            <a:spLocks noGrp="1"/>
          </p:cNvSpPr>
          <p:nvPr>
            <p:ph type="title"/>
          </p:nvPr>
        </p:nvSpPr>
        <p:spPr>
          <a:xfrm>
            <a:off x="407984" y="2304642"/>
            <a:ext cx="7142250" cy="1325563"/>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2185645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ersonalized Title Chinese With Image">
    <p:bg>
      <p:bgPr>
        <a:blipFill rotWithShape="1">
          <a:blip r:embed="rId2"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 y="-682"/>
            <a:ext cx="3811608" cy="842925"/>
          </a:xfrm>
          <a:prstGeom prst="rect">
            <a:avLst/>
          </a:prstGeom>
        </p:spPr>
      </p:pic>
      <p:sp>
        <p:nvSpPr>
          <p:cNvPr id="13"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83050"/>
                </a:solidFill>
                <a:latin typeface="Heiti SC Light"/>
                <a:ea typeface="Heiti SC Light"/>
                <a:cs typeface="Heiti SC Light"/>
              </a:defRPr>
            </a:lvl1pPr>
          </a:lstStyle>
          <a:p>
            <a:pPr lvl="0"/>
            <a:r>
              <a:rPr lang="en-US" dirty="0"/>
              <a:t>Click to edit date</a:t>
            </a:r>
          </a:p>
        </p:txBody>
      </p:sp>
      <p:sp>
        <p:nvSpPr>
          <p:cNvPr id="25" name="Text Placeholder 6"/>
          <p:cNvSpPr>
            <a:spLocks noGrp="1"/>
          </p:cNvSpPr>
          <p:nvPr>
            <p:ph type="body" sz="quarter" idx="17" hasCustomPrompt="1"/>
          </p:nvPr>
        </p:nvSpPr>
        <p:spPr>
          <a:xfrm>
            <a:off x="419609" y="4505868"/>
            <a:ext cx="7142250" cy="276999"/>
          </a:xfrm>
          <a:prstGeom prst="rect">
            <a:avLst/>
          </a:prstGeom>
        </p:spPr>
        <p:txBody>
          <a:bodyPr wrap="square" lIns="0" tIns="0" rIns="0" bIns="0">
            <a:spAutoFit/>
          </a:bodyPr>
          <a:lstStyle>
            <a:lvl1pPr>
              <a:defRPr lang="en-US" sz="2000" spc="27" baseline="0" dirty="0">
                <a:solidFill>
                  <a:srgbClr val="F15A4E"/>
                </a:solidFill>
                <a:latin typeface="Arial" panose="020B0604020202020204" pitchFamily="34" charset="0"/>
                <a:cs typeface="Arial" panose="020B0604020202020204" pitchFamily="34" charset="0"/>
              </a:defRPr>
            </a:lvl1pPr>
          </a:lstStyle>
          <a:p>
            <a:pPr marL="0" lvl="0" indent="0">
              <a:buNone/>
            </a:pPr>
            <a:r>
              <a:rPr lang="en-US" dirty="0"/>
              <a:t>Click to edit conference/venue of presentation</a:t>
            </a:r>
          </a:p>
        </p:txBody>
      </p:sp>
      <p:sp>
        <p:nvSpPr>
          <p:cNvPr id="3" name="Title 2"/>
          <p:cNvSpPr>
            <a:spLocks noGrp="1"/>
          </p:cNvSpPr>
          <p:nvPr>
            <p:ph type="title"/>
          </p:nvPr>
        </p:nvSpPr>
        <p:spPr>
          <a:xfrm>
            <a:off x="407983" y="2320182"/>
            <a:ext cx="7142250" cy="609755"/>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32257263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ersonalized Title Chinese No Image">
    <p:bg>
      <p:bgPr>
        <a:solidFill>
          <a:srgbClr val="083050"/>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 y="-682"/>
            <a:ext cx="3811608" cy="842925"/>
          </a:xfrm>
          <a:prstGeom prst="rect">
            <a:avLst/>
          </a:prstGeom>
        </p:spPr>
      </p:pic>
      <p:sp>
        <p:nvSpPr>
          <p:cNvPr id="13" name="Text Placeholder 17"/>
          <p:cNvSpPr>
            <a:spLocks noGrp="1"/>
          </p:cNvSpPr>
          <p:nvPr>
            <p:ph type="body" sz="quarter" idx="10" hasCustomPrompt="1"/>
          </p:nvPr>
        </p:nvSpPr>
        <p:spPr>
          <a:xfrm>
            <a:off x="407984" y="1836803"/>
            <a:ext cx="1553296" cy="126958"/>
          </a:xfrm>
          <a:prstGeom prst="rect">
            <a:avLst/>
          </a:prstGeom>
        </p:spPr>
        <p:txBody>
          <a:bodyPr wrap="square" lIns="0" tIns="0" rIns="0" bIns="0">
            <a:spAutoFit/>
          </a:bodyPr>
          <a:lstStyle>
            <a:lvl1pPr marL="0" indent="0">
              <a:buNone/>
              <a:defRPr sz="900" spc="19" baseline="0">
                <a:solidFill>
                  <a:srgbClr val="09304F"/>
                </a:solidFill>
                <a:latin typeface="Heiti SC Light"/>
                <a:ea typeface="Heiti SC Light"/>
                <a:cs typeface="Heiti SC Light"/>
              </a:defRPr>
            </a:lvl1pPr>
          </a:lstStyle>
          <a:p>
            <a:pPr lvl="0"/>
            <a:r>
              <a:rPr lang="en-US" dirty="0"/>
              <a:t>Click to edit date</a:t>
            </a:r>
          </a:p>
        </p:txBody>
      </p:sp>
      <p:sp>
        <p:nvSpPr>
          <p:cNvPr id="25" name="Text Placeholder 6"/>
          <p:cNvSpPr>
            <a:spLocks noGrp="1"/>
          </p:cNvSpPr>
          <p:nvPr>
            <p:ph type="body" sz="quarter" idx="17" hasCustomPrompt="1"/>
          </p:nvPr>
        </p:nvSpPr>
        <p:spPr>
          <a:xfrm>
            <a:off x="419609" y="4505868"/>
            <a:ext cx="7142250" cy="276999"/>
          </a:xfrm>
          <a:prstGeom prst="rect">
            <a:avLst/>
          </a:prstGeom>
        </p:spPr>
        <p:txBody>
          <a:bodyPr wrap="square" lIns="0" tIns="0" rIns="0" bIns="0">
            <a:spAutoFit/>
          </a:bodyPr>
          <a:lstStyle>
            <a:lvl1pPr>
              <a:defRPr lang="en-US" sz="2000" spc="27" baseline="0" dirty="0">
                <a:solidFill>
                  <a:srgbClr val="F15A4E"/>
                </a:solidFill>
                <a:latin typeface="Arial" panose="020B0604020202020204" pitchFamily="34" charset="0"/>
                <a:cs typeface="Arial" panose="020B0604020202020204" pitchFamily="34" charset="0"/>
              </a:defRPr>
            </a:lvl1pPr>
          </a:lstStyle>
          <a:p>
            <a:pPr marL="0" lvl="0" indent="0">
              <a:buNone/>
            </a:pPr>
            <a:r>
              <a:rPr lang="en-US" dirty="0"/>
              <a:t>Click to edit conference/venue of presentation</a:t>
            </a:r>
          </a:p>
        </p:txBody>
      </p:sp>
      <p:sp>
        <p:nvSpPr>
          <p:cNvPr id="3" name="Title 2"/>
          <p:cNvSpPr>
            <a:spLocks noGrp="1"/>
          </p:cNvSpPr>
          <p:nvPr>
            <p:ph type="title"/>
          </p:nvPr>
        </p:nvSpPr>
        <p:spPr>
          <a:xfrm>
            <a:off x="407983" y="2298941"/>
            <a:ext cx="7142250" cy="609755"/>
          </a:xfrm>
          <a:prstGeom prst="rect">
            <a:avLst/>
          </a:prstGeom>
        </p:spPr>
        <p:txBody>
          <a:bodyPr lIns="0"/>
          <a:lstStyle>
            <a:lvl1pPr>
              <a:defRPr lang="en-US" sz="4200" b="1" spc="-55" baseline="0" dirty="0">
                <a:solidFill>
                  <a:srgbClr val="083050"/>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32317356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Title Slide Color">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0" y="280037"/>
            <a:ext cx="8889692" cy="2844375"/>
          </a:xfrm>
          <a:prstGeom prst="rect">
            <a:avLst/>
          </a:prstGeom>
          <a:solidFill>
            <a:srgbClr val="165B99"/>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cxnSp>
        <p:nvCxnSpPr>
          <p:cNvPr id="5" name="Straight Connector 4"/>
          <p:cNvCxnSpPr/>
          <p:nvPr userDrawn="1"/>
        </p:nvCxnSpPr>
        <p:spPr>
          <a:xfrm>
            <a:off x="1558636" y="672353"/>
            <a:ext cx="0" cy="6185647"/>
          </a:xfrm>
          <a:prstGeom prst="line">
            <a:avLst/>
          </a:prstGeom>
          <a:ln>
            <a:solidFill>
              <a:srgbClr val="F15B55"/>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0" hasCustomPrompt="1"/>
          </p:nvPr>
        </p:nvSpPr>
        <p:spPr>
          <a:xfrm>
            <a:off x="891357" y="539448"/>
            <a:ext cx="574502" cy="896173"/>
          </a:xfrm>
          <a:prstGeom prst="rect">
            <a:avLst/>
          </a:prstGeom>
        </p:spPr>
        <p:txBody>
          <a:bodyPr wrap="square" lIns="0" tIns="0" rIns="0" bIns="0" anchor="ctr">
            <a:spAutoFit/>
          </a:bodyPr>
          <a:lstStyle>
            <a:lvl1pPr marL="0" indent="0" algn="ctr">
              <a:buNone/>
              <a:defRPr sz="6400" b="1">
                <a:solidFill>
                  <a:schemeClr val="bg1"/>
                </a:solidFill>
                <a:latin typeface="Arial" panose="020B0604020202020204" pitchFamily="34" charset="0"/>
                <a:cs typeface="Arial" panose="020B0604020202020204" pitchFamily="34" charset="0"/>
              </a:defRPr>
            </a:lvl1pPr>
          </a:lstStyle>
          <a:p>
            <a:pPr lvl="0"/>
            <a:r>
              <a:rPr lang="en-US"/>
              <a:t>2</a:t>
            </a:r>
          </a:p>
        </p:txBody>
      </p:sp>
      <p:sp>
        <p:nvSpPr>
          <p:cNvPr id="10" name="Text Placeholder 8"/>
          <p:cNvSpPr>
            <a:spLocks noGrp="1"/>
          </p:cNvSpPr>
          <p:nvPr>
            <p:ph type="body" sz="quarter" idx="12" hasCustomPrompt="1"/>
          </p:nvPr>
        </p:nvSpPr>
        <p:spPr>
          <a:xfrm>
            <a:off x="1699592" y="1805059"/>
            <a:ext cx="6805929" cy="323272"/>
          </a:xfrm>
          <a:prstGeom prst="rect">
            <a:avLst/>
          </a:prstGeom>
        </p:spPr>
        <p:txBody>
          <a:bodyPr wrap="square" lIns="0" tIns="0" rIns="0" bIns="0">
            <a:spAutoFit/>
          </a:bodyPr>
          <a:lstStyle>
            <a:lvl1pPr marL="0" indent="0">
              <a:lnSpc>
                <a:spcPts val="2545"/>
              </a:lnSpc>
              <a:spcBef>
                <a:spcPts val="0"/>
              </a:spcBef>
              <a:buNone/>
              <a:defRPr sz="2000" spc="-9" baseline="0">
                <a:solidFill>
                  <a:schemeClr val="bg1"/>
                </a:solidFill>
                <a:latin typeface="Arial" panose="020B0604020202020204" pitchFamily="34" charset="0"/>
                <a:cs typeface="Arial" panose="020B0604020202020204" pitchFamily="34" charset="0"/>
              </a:defRPr>
            </a:lvl1pPr>
          </a:lstStyle>
          <a:p>
            <a:pPr lvl="0"/>
            <a:r>
              <a:rPr lang="en-US"/>
              <a:t>Click to edit</a:t>
            </a:r>
          </a:p>
        </p:txBody>
      </p:sp>
      <p:sp>
        <p:nvSpPr>
          <p:cNvPr id="2" name="Title 1"/>
          <p:cNvSpPr>
            <a:spLocks noGrp="1"/>
          </p:cNvSpPr>
          <p:nvPr>
            <p:ph type="title"/>
          </p:nvPr>
        </p:nvSpPr>
        <p:spPr>
          <a:xfrm>
            <a:off x="1699592" y="680436"/>
            <a:ext cx="6815757" cy="1021788"/>
          </a:xfrm>
          <a:prstGeom prst="rect">
            <a:avLst/>
          </a:prstGeom>
        </p:spPr>
        <p:txBody>
          <a:bodyPr/>
          <a:lstStyle>
            <a:lvl1pPr>
              <a:defRPr lang="en-US" sz="3700" b="1" kern="1200" spc="-27" baseline="0" dirty="0">
                <a:solidFill>
                  <a:schemeClr val="bg1"/>
                </a:solidFill>
                <a:latin typeface="Arial" panose="020B0604020202020204" pitchFamily="34" charset="0"/>
                <a:ea typeface="+mn-ea"/>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2146518636"/>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Section Title Slide B&amp;W">
    <p:bg>
      <p:bgPr>
        <a:blipFill dpi="0" rotWithShape="1">
          <a:blip r:embed="rId2" cstate="screen">
            <a:alphaModFix amt="20000"/>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0" y="227468"/>
            <a:ext cx="8889692" cy="2972932"/>
          </a:xfrm>
          <a:prstGeom prst="rect">
            <a:avLst/>
          </a:prstGeom>
          <a:solidFill>
            <a:srgbClr val="165B99"/>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cxnSp>
        <p:nvCxnSpPr>
          <p:cNvPr id="5" name="Straight Connector 4"/>
          <p:cNvCxnSpPr/>
          <p:nvPr userDrawn="1"/>
        </p:nvCxnSpPr>
        <p:spPr>
          <a:xfrm>
            <a:off x="1558636" y="672353"/>
            <a:ext cx="0" cy="6185647"/>
          </a:xfrm>
          <a:prstGeom prst="line">
            <a:avLst/>
          </a:prstGeom>
          <a:ln>
            <a:solidFill>
              <a:srgbClr val="F15B55"/>
            </a:solidFill>
          </a:ln>
        </p:spPr>
        <p:style>
          <a:lnRef idx="1">
            <a:schemeClr val="accent1"/>
          </a:lnRef>
          <a:fillRef idx="0">
            <a:schemeClr val="accent1"/>
          </a:fillRef>
          <a:effectRef idx="0">
            <a:schemeClr val="accent1"/>
          </a:effectRef>
          <a:fontRef idx="minor">
            <a:schemeClr val="tx1"/>
          </a:fontRef>
        </p:style>
      </p:cxnSp>
      <p:sp>
        <p:nvSpPr>
          <p:cNvPr id="7" name="Text Placeholder 6"/>
          <p:cNvSpPr>
            <a:spLocks noGrp="1"/>
          </p:cNvSpPr>
          <p:nvPr>
            <p:ph type="body" sz="quarter" idx="10" hasCustomPrompt="1"/>
          </p:nvPr>
        </p:nvSpPr>
        <p:spPr>
          <a:xfrm>
            <a:off x="891357" y="539448"/>
            <a:ext cx="574502" cy="896173"/>
          </a:xfrm>
          <a:prstGeom prst="rect">
            <a:avLst/>
          </a:prstGeom>
        </p:spPr>
        <p:txBody>
          <a:bodyPr wrap="square" lIns="0" tIns="0" rIns="0" bIns="0" anchor="ctr">
            <a:spAutoFit/>
          </a:bodyPr>
          <a:lstStyle>
            <a:lvl1pPr marL="0" indent="0" algn="ctr">
              <a:buNone/>
              <a:defRPr sz="6400" b="1">
                <a:solidFill>
                  <a:schemeClr val="bg1"/>
                </a:solidFill>
                <a:latin typeface="Arial" panose="020B0604020202020204" pitchFamily="34" charset="0"/>
                <a:cs typeface="Arial" panose="020B0604020202020204" pitchFamily="34" charset="0"/>
              </a:defRPr>
            </a:lvl1pPr>
          </a:lstStyle>
          <a:p>
            <a:pPr lvl="0"/>
            <a:r>
              <a:rPr lang="en-US"/>
              <a:t>2</a:t>
            </a:r>
          </a:p>
        </p:txBody>
      </p:sp>
      <p:sp>
        <p:nvSpPr>
          <p:cNvPr id="10" name="Text Placeholder 8"/>
          <p:cNvSpPr>
            <a:spLocks noGrp="1"/>
          </p:cNvSpPr>
          <p:nvPr>
            <p:ph type="body" sz="quarter" idx="12" hasCustomPrompt="1"/>
          </p:nvPr>
        </p:nvSpPr>
        <p:spPr>
          <a:xfrm>
            <a:off x="1699592" y="1796360"/>
            <a:ext cx="6805929" cy="323272"/>
          </a:xfrm>
          <a:prstGeom prst="rect">
            <a:avLst/>
          </a:prstGeom>
        </p:spPr>
        <p:txBody>
          <a:bodyPr wrap="square" lIns="0" tIns="0" rIns="0" bIns="0">
            <a:spAutoFit/>
          </a:bodyPr>
          <a:lstStyle>
            <a:lvl1pPr marL="0" indent="0">
              <a:lnSpc>
                <a:spcPts val="2545"/>
              </a:lnSpc>
              <a:spcBef>
                <a:spcPts val="0"/>
              </a:spcBef>
              <a:buNone/>
              <a:defRPr sz="2000" spc="-9" baseline="0">
                <a:solidFill>
                  <a:schemeClr val="bg1"/>
                </a:solidFill>
                <a:latin typeface="Arial" panose="020B0604020202020204" pitchFamily="34" charset="0"/>
                <a:cs typeface="Arial" panose="020B0604020202020204" pitchFamily="34" charset="0"/>
              </a:defRPr>
            </a:lvl1pPr>
          </a:lstStyle>
          <a:p>
            <a:pPr lvl="0"/>
            <a:r>
              <a:rPr lang="en-US"/>
              <a:t>Click to edit</a:t>
            </a:r>
          </a:p>
        </p:txBody>
      </p:sp>
      <p:sp>
        <p:nvSpPr>
          <p:cNvPr id="11" name="Title 1"/>
          <p:cNvSpPr>
            <a:spLocks noGrp="1"/>
          </p:cNvSpPr>
          <p:nvPr>
            <p:ph type="title"/>
          </p:nvPr>
        </p:nvSpPr>
        <p:spPr>
          <a:xfrm>
            <a:off x="1718643" y="685800"/>
            <a:ext cx="6815757" cy="1021788"/>
          </a:xfrm>
          <a:prstGeom prst="rect">
            <a:avLst/>
          </a:prstGeom>
        </p:spPr>
        <p:txBody>
          <a:bodyPr/>
          <a:lstStyle>
            <a:lvl1pPr>
              <a:defRPr lang="en-US" sz="3700" b="1" kern="1200" spc="-27" baseline="0" dirty="0">
                <a:solidFill>
                  <a:schemeClr val="bg1"/>
                </a:solidFill>
                <a:latin typeface="Arial" panose="020B0604020202020204" pitchFamily="34" charset="0"/>
                <a:ea typeface="+mn-ea"/>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1261702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 Column No Bullets">
    <p:bg>
      <p:bgPr>
        <a:solidFill>
          <a:schemeClr val="bg1"/>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1"/>
          </p:nvPr>
        </p:nvSpPr>
        <p:spPr>
          <a:xfrm>
            <a:off x="404784" y="2016443"/>
            <a:ext cx="8327044" cy="623153"/>
          </a:xfrm>
          <a:prstGeom prst="rect">
            <a:avLst/>
          </a:prstGeom>
        </p:spPr>
        <p:txBody>
          <a:bodyPr wrap="square" lIns="0" tIns="40339" rIns="0" bIns="40339">
            <a:spAutoFit/>
          </a:bodyPr>
          <a:lstStyle>
            <a:lvl1pPr marL="0" indent="0">
              <a:lnSpc>
                <a:spcPct val="110000"/>
              </a:lnSpc>
              <a:buNone/>
              <a:defRPr sz="3200" b="1" spc="-9" baseline="0">
                <a:solidFill>
                  <a:srgbClr val="083050"/>
                </a:solidFill>
                <a:latin typeface="Arial" panose="020B0604020202020204" pitchFamily="34" charset="0"/>
                <a:cs typeface="Arial" panose="020B0604020202020204" pitchFamily="34" charset="0"/>
              </a:defRPr>
            </a:lvl1pPr>
          </a:lstStyle>
          <a:p>
            <a:pPr lvl="0"/>
            <a:r>
              <a:rPr lang="en-US" dirty="0"/>
              <a:t>Click to edit </a:t>
            </a:r>
          </a:p>
        </p:txBody>
      </p:sp>
      <p:sp>
        <p:nvSpPr>
          <p:cNvPr id="15"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4" name="Text Placeholder 3"/>
          <p:cNvSpPr>
            <a:spLocks noGrp="1"/>
          </p:cNvSpPr>
          <p:nvPr>
            <p:ph type="body" sz="quarter" idx="13"/>
          </p:nvPr>
        </p:nvSpPr>
        <p:spPr>
          <a:xfrm>
            <a:off x="416907" y="2597334"/>
            <a:ext cx="8309291" cy="518399"/>
          </a:xfrm>
          <a:prstGeom prst="rect">
            <a:avLst/>
          </a:prstGeom>
        </p:spPr>
        <p:txBody>
          <a:bodyPr vert="horz" lIns="0" tIns="0" rIns="0" bIns="0"/>
          <a:lstStyle>
            <a:lvl1pPr marL="0" indent="0">
              <a:lnSpc>
                <a:spcPct val="110000"/>
              </a:lnSpc>
              <a:buNone/>
              <a:defRPr sz="2800">
                <a:solidFill>
                  <a:srgbClr val="083050"/>
                </a:solidFill>
                <a:latin typeface="Arial"/>
                <a:cs typeface="Arial"/>
              </a:defRPr>
            </a:lvl1pPr>
          </a:lstStyle>
          <a:p>
            <a:pPr lvl="0"/>
            <a:r>
              <a:rPr lang="en-US" dirty="0"/>
              <a:t>Click to edit Master text styles</a:t>
            </a:r>
          </a:p>
        </p:txBody>
      </p:sp>
      <p:sp>
        <p:nvSpPr>
          <p:cNvPr id="3" name="Title 2"/>
          <p:cNvSpPr>
            <a:spLocks noGrp="1"/>
          </p:cNvSpPr>
          <p:nvPr>
            <p:ph type="title"/>
          </p:nvPr>
        </p:nvSpPr>
        <p:spPr/>
        <p:txBody>
          <a:bodyPr/>
          <a:lstStyle>
            <a:lvl1pPr>
              <a:defRPr>
                <a:solidFill>
                  <a:srgbClr val="083050"/>
                </a:solidFill>
              </a:defRPr>
            </a:lvl1pPr>
          </a:lstStyle>
          <a:p>
            <a:r>
              <a:rPr lang="en-US" dirty="0"/>
              <a:t>Click to edit Master title style</a:t>
            </a:r>
          </a:p>
        </p:txBody>
      </p:sp>
    </p:spTree>
    <p:extLst>
      <p:ext uri="{BB962C8B-B14F-4D97-AF65-F5344CB8AC3E}">
        <p14:creationId xmlns:p14="http://schemas.microsoft.com/office/powerpoint/2010/main" val="2097323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 Column No Bullets">
    <p:bg>
      <p:bgPr>
        <a:solidFill>
          <a:schemeClr val="bg1"/>
        </a:solidFill>
        <a:effectLst/>
      </p:bgPr>
    </p:bg>
    <p:spTree>
      <p:nvGrpSpPr>
        <p:cNvPr id="1" name=""/>
        <p:cNvGrpSpPr/>
        <p:nvPr/>
      </p:nvGrpSpPr>
      <p:grpSpPr>
        <a:xfrm>
          <a:off x="0" y="0"/>
          <a:ext cx="0" cy="0"/>
          <a:chOff x="0" y="0"/>
          <a:chExt cx="0" cy="0"/>
        </a:xfrm>
      </p:grpSpPr>
      <p:sp>
        <p:nvSpPr>
          <p:cNvPr id="8" name="Text Placeholder 9"/>
          <p:cNvSpPr>
            <a:spLocks noGrp="1"/>
          </p:cNvSpPr>
          <p:nvPr>
            <p:ph type="body" sz="quarter" idx="11"/>
          </p:nvPr>
        </p:nvSpPr>
        <p:spPr>
          <a:xfrm>
            <a:off x="410415" y="2011363"/>
            <a:ext cx="8315783" cy="623153"/>
          </a:xfrm>
          <a:prstGeom prst="rect">
            <a:avLst/>
          </a:prstGeom>
        </p:spPr>
        <p:txBody>
          <a:bodyPr wrap="square" lIns="0" tIns="40339" rIns="0" bIns="40339">
            <a:spAutoFit/>
          </a:bodyPr>
          <a:lstStyle>
            <a:lvl1pPr marL="0" indent="0">
              <a:lnSpc>
                <a:spcPct val="110000"/>
              </a:lnSpc>
              <a:buNone/>
              <a:defRPr sz="3200" b="1" spc="-9" baseline="0">
                <a:solidFill>
                  <a:srgbClr val="083050"/>
                </a:solidFill>
                <a:latin typeface="Arial" panose="020B0604020202020204" pitchFamily="34" charset="0"/>
                <a:cs typeface="Arial" panose="020B0604020202020204" pitchFamily="34" charset="0"/>
              </a:defRPr>
            </a:lvl1pPr>
          </a:lstStyle>
          <a:p>
            <a:pPr lvl="0"/>
            <a:r>
              <a:rPr lang="en-US" dirty="0"/>
              <a:t>Click to edit</a:t>
            </a:r>
          </a:p>
        </p:txBody>
      </p:sp>
      <p:sp>
        <p:nvSpPr>
          <p:cNvPr id="9" name="Text Placeholder 11"/>
          <p:cNvSpPr>
            <a:spLocks noGrp="1"/>
          </p:cNvSpPr>
          <p:nvPr>
            <p:ph type="body" sz="quarter" idx="12"/>
          </p:nvPr>
        </p:nvSpPr>
        <p:spPr>
          <a:xfrm>
            <a:off x="418883" y="2671451"/>
            <a:ext cx="3937249" cy="473976"/>
          </a:xfrm>
          <a:prstGeom prst="rect">
            <a:avLst/>
          </a:prstGeom>
        </p:spPr>
        <p:txBody>
          <a:bodyPr wrap="square" lIns="0" tIns="0" rIns="0" bIns="0">
            <a:spAutoFit/>
          </a:bodyPr>
          <a:lstStyle>
            <a:lvl1pPr marL="0" indent="0">
              <a:lnSpc>
                <a:spcPct val="110000"/>
              </a:lnSpc>
              <a:spcBef>
                <a:spcPts val="0"/>
              </a:spcBef>
              <a:buClr>
                <a:srgbClr val="F15B55"/>
              </a:buClr>
              <a:buFont typeface="Arial" panose="020B0604020202020204" pitchFamily="34" charset="0"/>
              <a:buNone/>
              <a:defRPr lang="en-US" sz="2800" b="0" i="0" spc="0" smtClean="0">
                <a:solidFill>
                  <a:srgbClr val="083050"/>
                </a:solidFill>
                <a:effectLst/>
                <a:latin typeface="Arial" panose="020B0604020202020204" pitchFamily="34" charset="0"/>
                <a:cs typeface="Arial" panose="020B0604020202020204" pitchFamily="34" charset="0"/>
              </a:defRPr>
            </a:lvl1pPr>
          </a:lstStyle>
          <a:p>
            <a:pPr lvl="0"/>
            <a:r>
              <a:rPr lang="en-US"/>
              <a:t>Click to edit</a:t>
            </a:r>
          </a:p>
        </p:txBody>
      </p:sp>
      <p:sp>
        <p:nvSpPr>
          <p:cNvPr id="10" name="Text Placeholder 11"/>
          <p:cNvSpPr>
            <a:spLocks noGrp="1"/>
          </p:cNvSpPr>
          <p:nvPr>
            <p:ph type="body" sz="quarter" idx="13"/>
          </p:nvPr>
        </p:nvSpPr>
        <p:spPr>
          <a:xfrm>
            <a:off x="4803598" y="2671451"/>
            <a:ext cx="3937249" cy="473976"/>
          </a:xfrm>
          <a:prstGeom prst="rect">
            <a:avLst/>
          </a:prstGeom>
        </p:spPr>
        <p:txBody>
          <a:bodyPr wrap="square" lIns="0" tIns="0" rIns="0" bIns="0">
            <a:spAutoFit/>
          </a:bodyPr>
          <a:lstStyle>
            <a:lvl1pPr marL="0" indent="0">
              <a:lnSpc>
                <a:spcPct val="110000"/>
              </a:lnSpc>
              <a:spcBef>
                <a:spcPts val="0"/>
              </a:spcBef>
              <a:buClr>
                <a:srgbClr val="F15B55"/>
              </a:buClr>
              <a:buFont typeface="Arial" panose="020B0604020202020204" pitchFamily="34" charset="0"/>
              <a:buNone/>
              <a:defRPr lang="en-US" sz="2800" b="0" i="0" spc="0" smtClean="0">
                <a:solidFill>
                  <a:srgbClr val="083050"/>
                </a:solidFill>
                <a:effectLst/>
                <a:latin typeface="Arial" panose="020B0604020202020204" pitchFamily="34" charset="0"/>
                <a:cs typeface="Arial" panose="020B0604020202020204" pitchFamily="34" charset="0"/>
              </a:defRPr>
            </a:lvl1pPr>
          </a:lstStyle>
          <a:p>
            <a:pPr lvl="0"/>
            <a:r>
              <a:rPr lang="en-US" dirty="0"/>
              <a:t>Click to edit</a:t>
            </a:r>
          </a:p>
        </p:txBody>
      </p:sp>
      <p:sp>
        <p:nvSpPr>
          <p:cNvPr id="7"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B006FC50-3D9C-A844-94E8-6A053D56C40D}" type="slidenum">
              <a:rPr lang="en-US" smtClean="0"/>
              <a:t>‹#›</a:t>
            </a:fld>
            <a:endParaRPr lang="en-US"/>
          </a:p>
        </p:txBody>
      </p:sp>
      <p:sp>
        <p:nvSpPr>
          <p:cNvPr id="4" name="Title 3"/>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733238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 Column Bullets">
    <p:bg>
      <p:bgPr>
        <a:solidFill>
          <a:schemeClr val="bg1"/>
        </a:solidFill>
        <a:effectLst/>
      </p:bgPr>
    </p:bg>
    <p:spTree>
      <p:nvGrpSpPr>
        <p:cNvPr id="1" name=""/>
        <p:cNvGrpSpPr/>
        <p:nvPr/>
      </p:nvGrpSpPr>
      <p:grpSpPr>
        <a:xfrm>
          <a:off x="0" y="0"/>
          <a:ext cx="0" cy="0"/>
          <a:chOff x="0" y="0"/>
          <a:chExt cx="0" cy="0"/>
        </a:xfrm>
      </p:grpSpPr>
      <p:sp>
        <p:nvSpPr>
          <p:cNvPr id="10" name="Text Placeholder 11"/>
          <p:cNvSpPr>
            <a:spLocks noGrp="1"/>
          </p:cNvSpPr>
          <p:nvPr>
            <p:ph type="body" sz="quarter" idx="12"/>
          </p:nvPr>
        </p:nvSpPr>
        <p:spPr>
          <a:xfrm>
            <a:off x="410415" y="2108033"/>
            <a:ext cx="8332975" cy="3073567"/>
          </a:xfrm>
          <a:prstGeom prst="rect">
            <a:avLst/>
          </a:prstGeom>
        </p:spPr>
        <p:txBody>
          <a:bodyPr wrap="square" lIns="0" tIns="40339" rIns="0" bIns="40339">
            <a:spAutoFit/>
          </a:bodyPr>
          <a:lstStyle>
            <a:lvl1pPr marL="342900" indent="-342900">
              <a:lnSpc>
                <a:spcPct val="110000"/>
              </a:lnSpc>
              <a:spcBef>
                <a:spcPts val="818"/>
              </a:spcBef>
              <a:buClr>
                <a:srgbClr val="F15B55"/>
              </a:buClr>
              <a:buFont typeface="Arial"/>
              <a:buChar char="•"/>
              <a:defRPr lang="en-US" sz="2800" b="0" i="0" spc="0" smtClean="0">
                <a:solidFill>
                  <a:srgbClr val="414042"/>
                </a:solidFill>
                <a:effectLst/>
                <a:latin typeface="Arial"/>
                <a:cs typeface="Arial"/>
              </a:defRPr>
            </a:lvl1pPr>
            <a:lvl2pPr>
              <a:lnSpc>
                <a:spcPct val="110000"/>
              </a:lnSpc>
              <a:buClr>
                <a:schemeClr val="accent5"/>
              </a:buClr>
              <a:buSzPct val="70000"/>
              <a:defRPr sz="2800">
                <a:solidFill>
                  <a:srgbClr val="414042"/>
                </a:solidFill>
                <a:latin typeface="Arial"/>
                <a:cs typeface="Arial"/>
              </a:defRPr>
            </a:lvl2pPr>
            <a:lvl3pPr>
              <a:lnSpc>
                <a:spcPct val="110000"/>
              </a:lnSpc>
              <a:buClr>
                <a:srgbClr val="414042"/>
              </a:buClr>
              <a:buSzPct val="70000"/>
              <a:defRPr sz="2800">
                <a:solidFill>
                  <a:srgbClr val="414042"/>
                </a:solidFill>
                <a:latin typeface="Arial"/>
                <a:cs typeface="Arial"/>
              </a:defRPr>
            </a:lvl3pPr>
            <a:lvl4pPr>
              <a:buSzPct val="70000"/>
              <a:defRPr sz="2800">
                <a:solidFill>
                  <a:srgbClr val="414042"/>
                </a:solidFill>
                <a:latin typeface="Arial"/>
                <a:cs typeface="Arial"/>
              </a:defRPr>
            </a:lvl4pPr>
          </a:lstStyle>
          <a:p>
            <a:pPr lvl="0"/>
            <a:r>
              <a:rPr lang="en-US"/>
              <a:t>Click to edit</a:t>
            </a:r>
          </a:p>
          <a:p>
            <a:pPr lvl="1"/>
            <a:r>
              <a:rPr lang="en-US"/>
              <a:t>One</a:t>
            </a:r>
          </a:p>
          <a:p>
            <a:pPr lvl="1"/>
            <a:r>
              <a:rPr lang="en-US"/>
              <a:t>Two</a:t>
            </a:r>
          </a:p>
          <a:p>
            <a:pPr lvl="2"/>
            <a:r>
              <a:rPr lang="en-US"/>
              <a:t>Three</a:t>
            </a:r>
          </a:p>
          <a:p>
            <a:pPr lvl="3"/>
            <a:r>
              <a:rPr lang="en-US"/>
              <a:t>Four</a:t>
            </a:r>
          </a:p>
          <a:p>
            <a:pPr lvl="3"/>
            <a:endParaRPr lang="en-US"/>
          </a:p>
        </p:txBody>
      </p:sp>
      <p:sp>
        <p:nvSpPr>
          <p:cNvPr id="13"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584740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 Column No Bullets">
    <p:bg>
      <p:bgPr>
        <a:solidFill>
          <a:schemeClr val="bg1"/>
        </a:solidFill>
        <a:effectLst/>
      </p:bgPr>
    </p:bg>
    <p:spTree>
      <p:nvGrpSpPr>
        <p:cNvPr id="1" name=""/>
        <p:cNvGrpSpPr/>
        <p:nvPr/>
      </p:nvGrpSpPr>
      <p:grpSpPr>
        <a:xfrm>
          <a:off x="0" y="0"/>
          <a:ext cx="0" cy="0"/>
          <a:chOff x="0" y="0"/>
          <a:chExt cx="0" cy="0"/>
        </a:xfrm>
      </p:grpSpPr>
      <p:sp>
        <p:nvSpPr>
          <p:cNvPr id="12" name="Rectangle 11"/>
          <p:cNvSpPr/>
          <p:nvPr userDrawn="1"/>
        </p:nvSpPr>
        <p:spPr>
          <a:xfrm>
            <a:off x="411308" y="1654270"/>
            <a:ext cx="2689391" cy="444173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sp>
        <p:nvSpPr>
          <p:cNvPr id="14" name="Rectangle 13"/>
          <p:cNvSpPr/>
          <p:nvPr userDrawn="1"/>
        </p:nvSpPr>
        <p:spPr>
          <a:xfrm>
            <a:off x="6057146" y="1654270"/>
            <a:ext cx="2689391" cy="444173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sp>
        <p:nvSpPr>
          <p:cNvPr id="4" name="Text Placeholder 9"/>
          <p:cNvSpPr>
            <a:spLocks noGrp="1"/>
          </p:cNvSpPr>
          <p:nvPr>
            <p:ph type="body" sz="quarter" idx="11"/>
          </p:nvPr>
        </p:nvSpPr>
        <p:spPr>
          <a:xfrm>
            <a:off x="538940" y="1804444"/>
            <a:ext cx="2405151" cy="473976"/>
          </a:xfrm>
          <a:prstGeom prst="rect">
            <a:avLst/>
          </a:prstGeom>
        </p:spPr>
        <p:txBody>
          <a:bodyPr lIns="0" tIns="0" rIns="0" bIns="0">
            <a:spAutoFit/>
          </a:bodyPr>
          <a:lstStyle>
            <a:lvl1pPr marL="0" indent="0">
              <a:lnSpc>
                <a:spcPct val="110000"/>
              </a:lnSpc>
              <a:spcBef>
                <a:spcPts val="0"/>
              </a:spcBef>
              <a:buNone/>
              <a:defRPr sz="2800" b="1" spc="-9" baseline="0">
                <a:solidFill>
                  <a:srgbClr val="083050"/>
                </a:solidFill>
                <a:latin typeface="Arial" panose="020B0604020202020204" pitchFamily="34" charset="0"/>
                <a:cs typeface="Arial" panose="020B0604020202020204" pitchFamily="34" charset="0"/>
              </a:defRPr>
            </a:lvl1pPr>
          </a:lstStyle>
          <a:p>
            <a:pPr lvl="0"/>
            <a:r>
              <a:rPr lang="en-US" dirty="0"/>
              <a:t>Click to edit</a:t>
            </a:r>
          </a:p>
        </p:txBody>
      </p:sp>
      <p:sp>
        <p:nvSpPr>
          <p:cNvPr id="15" name="Text Placeholder 9"/>
          <p:cNvSpPr>
            <a:spLocks noGrp="1"/>
          </p:cNvSpPr>
          <p:nvPr>
            <p:ph type="body" sz="quarter" idx="14"/>
          </p:nvPr>
        </p:nvSpPr>
        <p:spPr>
          <a:xfrm>
            <a:off x="3369425" y="1804444"/>
            <a:ext cx="2405151" cy="473976"/>
          </a:xfrm>
          <a:prstGeom prst="rect">
            <a:avLst/>
          </a:prstGeom>
        </p:spPr>
        <p:txBody>
          <a:bodyPr lIns="0" tIns="0" rIns="0" bIns="0">
            <a:spAutoFit/>
          </a:bodyPr>
          <a:lstStyle>
            <a:lvl1pPr marL="0" indent="0" rtl="0">
              <a:lnSpc>
                <a:spcPct val="110000"/>
              </a:lnSpc>
              <a:spcBef>
                <a:spcPts val="0"/>
              </a:spcBef>
              <a:buNone/>
              <a:defRPr sz="2800" b="1" spc="-9" baseline="0">
                <a:solidFill>
                  <a:srgbClr val="083050"/>
                </a:solidFill>
                <a:latin typeface="Arial" panose="020B0604020202020204" pitchFamily="34" charset="0"/>
                <a:cs typeface="Arial" panose="020B0604020202020204" pitchFamily="34" charset="0"/>
              </a:defRPr>
            </a:lvl1pPr>
          </a:lstStyle>
          <a:p>
            <a:pPr lvl="0"/>
            <a:r>
              <a:rPr lang="en-US" dirty="0"/>
              <a:t>Click to edit</a:t>
            </a:r>
          </a:p>
        </p:txBody>
      </p:sp>
      <p:sp>
        <p:nvSpPr>
          <p:cNvPr id="17" name="Text Placeholder 9"/>
          <p:cNvSpPr>
            <a:spLocks noGrp="1"/>
          </p:cNvSpPr>
          <p:nvPr>
            <p:ph type="body" sz="quarter" idx="16"/>
          </p:nvPr>
        </p:nvSpPr>
        <p:spPr>
          <a:xfrm>
            <a:off x="6196061" y="1804444"/>
            <a:ext cx="2405151" cy="473976"/>
          </a:xfrm>
          <a:prstGeom prst="rect">
            <a:avLst/>
          </a:prstGeom>
        </p:spPr>
        <p:txBody>
          <a:bodyPr lIns="0" tIns="0" rIns="0" bIns="0">
            <a:spAutoFit/>
          </a:bodyPr>
          <a:lstStyle>
            <a:lvl1pPr marL="0" indent="0" rtl="0">
              <a:lnSpc>
                <a:spcPct val="110000"/>
              </a:lnSpc>
              <a:spcBef>
                <a:spcPts val="0"/>
              </a:spcBef>
              <a:buNone/>
              <a:defRPr sz="2800" b="1" spc="-9" baseline="0">
                <a:solidFill>
                  <a:srgbClr val="083050"/>
                </a:solidFill>
                <a:latin typeface="Arial" panose="020B0604020202020204" pitchFamily="34" charset="0"/>
                <a:cs typeface="Arial" panose="020B0604020202020204" pitchFamily="34" charset="0"/>
              </a:defRPr>
            </a:lvl1pPr>
          </a:lstStyle>
          <a:p>
            <a:pPr lvl="0"/>
            <a:r>
              <a:rPr lang="en-US" dirty="0"/>
              <a:t>Click to edit</a:t>
            </a:r>
          </a:p>
        </p:txBody>
      </p:sp>
      <p:sp>
        <p:nvSpPr>
          <p:cNvPr id="26"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10" name="Text Placeholder 11"/>
          <p:cNvSpPr>
            <a:spLocks noGrp="1"/>
          </p:cNvSpPr>
          <p:nvPr>
            <p:ph type="body" sz="quarter" idx="12"/>
          </p:nvPr>
        </p:nvSpPr>
        <p:spPr>
          <a:xfrm>
            <a:off x="538940" y="2458720"/>
            <a:ext cx="2405151" cy="473976"/>
          </a:xfrm>
          <a:prstGeom prst="rect">
            <a:avLst/>
          </a:prstGeom>
        </p:spPr>
        <p:txBody>
          <a:bodyPr wrap="square" lIns="0" tIns="0" rIns="0" bIns="0">
            <a:spAutoFit/>
          </a:bodyPr>
          <a:lstStyle>
            <a:lvl1pPr marL="0" indent="0">
              <a:lnSpc>
                <a:spcPct val="110000"/>
              </a:lnSpc>
              <a:spcBef>
                <a:spcPts val="0"/>
              </a:spcBef>
              <a:buClr>
                <a:srgbClr val="F15B55"/>
              </a:buClr>
              <a:buFont typeface="Arial" panose="020B0604020202020204" pitchFamily="34" charset="0"/>
              <a:buNone/>
              <a:defRPr lang="en-US" sz="2800" b="0" i="0" spc="0" smtClean="0">
                <a:solidFill>
                  <a:srgbClr val="414042"/>
                </a:solidFill>
                <a:effectLst/>
                <a:latin typeface="Arial" panose="020B0604020202020204" pitchFamily="34" charset="0"/>
                <a:cs typeface="Arial" panose="020B0604020202020204" pitchFamily="34" charset="0"/>
              </a:defRPr>
            </a:lvl1pPr>
          </a:lstStyle>
          <a:p>
            <a:pPr lvl="0"/>
            <a:r>
              <a:rPr lang="en-US" dirty="0"/>
              <a:t>Click to edit</a:t>
            </a:r>
          </a:p>
        </p:txBody>
      </p:sp>
      <p:sp>
        <p:nvSpPr>
          <p:cNvPr id="11" name="Text Placeholder 11"/>
          <p:cNvSpPr>
            <a:spLocks noGrp="1"/>
          </p:cNvSpPr>
          <p:nvPr>
            <p:ph type="body" sz="quarter" idx="17"/>
          </p:nvPr>
        </p:nvSpPr>
        <p:spPr>
          <a:xfrm>
            <a:off x="6196061" y="2448560"/>
            <a:ext cx="2405151" cy="473976"/>
          </a:xfrm>
          <a:prstGeom prst="rect">
            <a:avLst/>
          </a:prstGeom>
        </p:spPr>
        <p:txBody>
          <a:bodyPr wrap="square" lIns="0" tIns="0" rIns="0" bIns="0">
            <a:spAutoFit/>
          </a:bodyPr>
          <a:lstStyle>
            <a:lvl1pPr marL="0" indent="0">
              <a:lnSpc>
                <a:spcPct val="110000"/>
              </a:lnSpc>
              <a:spcBef>
                <a:spcPts val="0"/>
              </a:spcBef>
              <a:buClr>
                <a:srgbClr val="F15B55"/>
              </a:buClr>
              <a:buFont typeface="Arial" panose="020B0604020202020204" pitchFamily="34" charset="0"/>
              <a:buNone/>
              <a:defRPr lang="en-US" sz="2800" b="0" i="0" spc="0" smtClean="0">
                <a:solidFill>
                  <a:srgbClr val="414042"/>
                </a:solidFill>
                <a:effectLst/>
                <a:latin typeface="Arial" panose="020B0604020202020204" pitchFamily="34" charset="0"/>
                <a:cs typeface="Arial" panose="020B0604020202020204" pitchFamily="34" charset="0"/>
              </a:defRPr>
            </a:lvl1pPr>
          </a:lstStyle>
          <a:p>
            <a:pPr lvl="0"/>
            <a:r>
              <a:rPr lang="en-US"/>
              <a:t>Click to edit</a:t>
            </a:r>
          </a:p>
        </p:txBody>
      </p:sp>
      <p:sp>
        <p:nvSpPr>
          <p:cNvPr id="13" name="Text Placeholder 11"/>
          <p:cNvSpPr>
            <a:spLocks noGrp="1"/>
          </p:cNvSpPr>
          <p:nvPr>
            <p:ph type="body" sz="quarter" idx="18"/>
          </p:nvPr>
        </p:nvSpPr>
        <p:spPr>
          <a:xfrm>
            <a:off x="3376347" y="2458720"/>
            <a:ext cx="2405151" cy="473976"/>
          </a:xfrm>
          <a:prstGeom prst="rect">
            <a:avLst/>
          </a:prstGeom>
        </p:spPr>
        <p:txBody>
          <a:bodyPr wrap="square" lIns="0" tIns="0" rIns="0" bIns="0">
            <a:spAutoFit/>
          </a:bodyPr>
          <a:lstStyle>
            <a:lvl1pPr marL="0" indent="0">
              <a:lnSpc>
                <a:spcPct val="110000"/>
              </a:lnSpc>
              <a:spcBef>
                <a:spcPts val="0"/>
              </a:spcBef>
              <a:buClr>
                <a:srgbClr val="F15B55"/>
              </a:buClr>
              <a:buFont typeface="Arial" panose="020B0604020202020204" pitchFamily="34" charset="0"/>
              <a:buNone/>
              <a:defRPr lang="en-US" sz="2800" b="0" i="0" spc="0" smtClean="0">
                <a:solidFill>
                  <a:srgbClr val="414042"/>
                </a:solidFill>
                <a:effectLst/>
                <a:latin typeface="Arial" panose="020B0604020202020204" pitchFamily="34" charset="0"/>
                <a:cs typeface="Arial" panose="020B0604020202020204" pitchFamily="34" charset="0"/>
              </a:defRPr>
            </a:lvl1pPr>
          </a:lstStyle>
          <a:p>
            <a:pPr lvl="0"/>
            <a:r>
              <a:rPr lang="en-US"/>
              <a:t>Click to edit</a:t>
            </a:r>
          </a:p>
        </p:txBody>
      </p:sp>
      <p:sp>
        <p:nvSpPr>
          <p:cNvPr id="2" name="Title 1"/>
          <p:cNvSpPr>
            <a:spLocks noGrp="1"/>
          </p:cNvSpPr>
          <p:nvPr>
            <p:ph type="title"/>
          </p:nvPr>
        </p:nvSpPr>
        <p:spPr>
          <a:xfrm>
            <a:off x="410415" y="685801"/>
            <a:ext cx="8315783" cy="948504"/>
          </a:xfrm>
        </p:spPr>
        <p:txBody>
          <a:bodyPr/>
          <a:lstStyle/>
          <a:p>
            <a:r>
              <a:rPr lang="en-US"/>
              <a:t>Click to edit Master title style</a:t>
            </a:r>
          </a:p>
        </p:txBody>
      </p:sp>
    </p:spTree>
    <p:extLst>
      <p:ext uri="{BB962C8B-B14F-4D97-AF65-F5344CB8AC3E}">
        <p14:creationId xmlns:p14="http://schemas.microsoft.com/office/powerpoint/2010/main" val="10466284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hinese 1 Column With Bullets">
    <p:bg>
      <p:bgPr>
        <a:solidFill>
          <a:schemeClr val="bg1"/>
        </a:solidFill>
        <a:effectLst/>
      </p:bgPr>
    </p:bg>
    <p:spTree>
      <p:nvGrpSpPr>
        <p:cNvPr id="1" name=""/>
        <p:cNvGrpSpPr/>
        <p:nvPr/>
      </p:nvGrpSpPr>
      <p:grpSpPr>
        <a:xfrm>
          <a:off x="0" y="0"/>
          <a:ext cx="0" cy="0"/>
          <a:chOff x="0" y="0"/>
          <a:chExt cx="0" cy="0"/>
        </a:xfrm>
      </p:grpSpPr>
      <p:sp>
        <p:nvSpPr>
          <p:cNvPr id="11" name="Text Placeholder 6"/>
          <p:cNvSpPr>
            <a:spLocks noGrp="1"/>
          </p:cNvSpPr>
          <p:nvPr>
            <p:ph type="body" sz="quarter" idx="17"/>
          </p:nvPr>
        </p:nvSpPr>
        <p:spPr>
          <a:xfrm>
            <a:off x="410416" y="2071124"/>
            <a:ext cx="8332974" cy="623153"/>
          </a:xfrm>
          <a:prstGeom prst="rect">
            <a:avLst/>
          </a:prstGeom>
        </p:spPr>
        <p:txBody>
          <a:bodyPr wrap="square" lIns="0" tIns="40339" rIns="0" bIns="40339">
            <a:spAutoFit/>
          </a:bodyPr>
          <a:lstStyle>
            <a:lvl1pPr marL="0" indent="0">
              <a:lnSpc>
                <a:spcPct val="110000"/>
              </a:lnSpc>
              <a:buNone/>
              <a:defRPr sz="3200" spc="-55" baseline="0">
                <a:solidFill>
                  <a:schemeClr val="accent6"/>
                </a:solidFill>
                <a:latin typeface="STHeiti" panose="02010600040101010101" pitchFamily="2" charset="-128"/>
                <a:ea typeface="STHeiti" panose="02010600040101010101" pitchFamily="2" charset="-128"/>
                <a:cs typeface="STHeiti" panose="02010600040101010101" pitchFamily="2" charset="-128"/>
              </a:defRPr>
            </a:lvl1pPr>
          </a:lstStyle>
          <a:p>
            <a:pPr lvl="0"/>
            <a:r>
              <a:rPr lang="en-US" altLang="zh-CN" dirty="0"/>
              <a:t>Click to edit</a:t>
            </a:r>
          </a:p>
        </p:txBody>
      </p:sp>
      <p:sp>
        <p:nvSpPr>
          <p:cNvPr id="22"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13" name="Text Placeholder 11"/>
          <p:cNvSpPr>
            <a:spLocks noGrp="1"/>
          </p:cNvSpPr>
          <p:nvPr>
            <p:ph type="body" sz="quarter" idx="12"/>
          </p:nvPr>
        </p:nvSpPr>
        <p:spPr>
          <a:xfrm>
            <a:off x="402011" y="2644958"/>
            <a:ext cx="8332975" cy="555442"/>
          </a:xfrm>
          <a:prstGeom prst="rect">
            <a:avLst/>
          </a:prstGeom>
        </p:spPr>
        <p:txBody>
          <a:bodyPr wrap="square" lIns="0" tIns="40339" rIns="0" bIns="40339">
            <a:spAutoFit/>
          </a:bodyPr>
          <a:lstStyle>
            <a:lvl1pPr marL="311713" indent="-311713">
              <a:lnSpc>
                <a:spcPct val="110000"/>
              </a:lnSpc>
              <a:spcBef>
                <a:spcPts val="818"/>
              </a:spcBef>
              <a:buClr>
                <a:srgbClr val="F15B55"/>
              </a:buClr>
              <a:buFont typeface="Arial" panose="020B0604020202020204" pitchFamily="34" charset="0"/>
              <a:buChar char="•"/>
              <a:defRPr lang="en-US" sz="2800" b="0" i="0" spc="0" smtClean="0">
                <a:solidFill>
                  <a:srgbClr val="414042"/>
                </a:solidFill>
                <a:effectLst/>
                <a:latin typeface="Arial" panose="020B0604020202020204" pitchFamily="34" charset="0"/>
                <a:cs typeface="Arial" panose="020B0604020202020204" pitchFamily="34" charset="0"/>
              </a:defRPr>
            </a:lvl1pPr>
          </a:lstStyle>
          <a:p>
            <a:pPr lvl="0"/>
            <a:r>
              <a:rPr lang="en-US"/>
              <a:t>Click to edit</a:t>
            </a:r>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44711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hinese 2 Column Bullets">
    <p:bg>
      <p:bgPr>
        <a:solidFill>
          <a:schemeClr val="bg1"/>
        </a:solidFill>
        <a:effectLst/>
      </p:bgPr>
    </p:bg>
    <p:spTree>
      <p:nvGrpSpPr>
        <p:cNvPr id="1" name=""/>
        <p:cNvGrpSpPr/>
        <p:nvPr/>
      </p:nvGrpSpPr>
      <p:grpSpPr>
        <a:xfrm>
          <a:off x="0" y="0"/>
          <a:ext cx="0" cy="0"/>
          <a:chOff x="0" y="0"/>
          <a:chExt cx="0" cy="0"/>
        </a:xfrm>
      </p:grpSpPr>
      <p:sp>
        <p:nvSpPr>
          <p:cNvPr id="17" name="Text Placeholder 11"/>
          <p:cNvSpPr>
            <a:spLocks noGrp="1"/>
          </p:cNvSpPr>
          <p:nvPr>
            <p:ph type="body" sz="quarter" idx="18"/>
          </p:nvPr>
        </p:nvSpPr>
        <p:spPr>
          <a:xfrm>
            <a:off x="414712" y="2057400"/>
            <a:ext cx="8341378" cy="623153"/>
          </a:xfrm>
          <a:prstGeom prst="rect">
            <a:avLst/>
          </a:prstGeom>
        </p:spPr>
        <p:txBody>
          <a:bodyPr wrap="square" lIns="0" tIns="40339" rIns="0" bIns="40339">
            <a:spAutoFit/>
          </a:bodyPr>
          <a:lstStyle>
            <a:lvl1pPr marL="0" indent="0">
              <a:lnSpc>
                <a:spcPct val="110000"/>
              </a:lnSpc>
              <a:spcBef>
                <a:spcPts val="0"/>
              </a:spcBef>
              <a:buClr>
                <a:srgbClr val="F15B55"/>
              </a:buClr>
              <a:buFont typeface="Arial" panose="020B0604020202020204" pitchFamily="34" charset="0"/>
              <a:buNone/>
              <a:defRPr sz="3200" spc="-9" baseline="0">
                <a:solidFill>
                  <a:srgbClr val="414042"/>
                </a:solidFill>
                <a:latin typeface="STHeiti"/>
                <a:ea typeface="STHeiti"/>
                <a:cs typeface="STHeiti"/>
              </a:defRPr>
            </a:lvl1pPr>
          </a:lstStyle>
          <a:p>
            <a:pPr lvl="0"/>
            <a:r>
              <a:rPr lang="en-US" dirty="0"/>
              <a:t>Click to edit</a:t>
            </a:r>
          </a:p>
        </p:txBody>
      </p:sp>
      <p:sp>
        <p:nvSpPr>
          <p:cNvPr id="26"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8" name="Text Placeholder 9"/>
          <p:cNvSpPr>
            <a:spLocks noGrp="1"/>
          </p:cNvSpPr>
          <p:nvPr>
            <p:ph type="body" sz="quarter" idx="14"/>
          </p:nvPr>
        </p:nvSpPr>
        <p:spPr>
          <a:xfrm>
            <a:off x="4813297" y="2703297"/>
            <a:ext cx="3949703" cy="555442"/>
          </a:xfrm>
          <a:prstGeom prst="rect">
            <a:avLst/>
          </a:prstGeom>
        </p:spPr>
        <p:txBody>
          <a:bodyPr wrap="square" lIns="0" tIns="40339" rIns="0" bIns="40339">
            <a:spAutoFit/>
          </a:bodyPr>
          <a:lstStyle>
            <a:lvl1pPr marL="0" indent="0" rtl="0">
              <a:lnSpc>
                <a:spcPct val="110000"/>
              </a:lnSpc>
              <a:spcBef>
                <a:spcPts val="0"/>
              </a:spcBef>
              <a:buNone/>
              <a:defRPr sz="2800" b="0" spc="-9" baseline="0">
                <a:solidFill>
                  <a:srgbClr val="083050"/>
                </a:solidFill>
                <a:latin typeface="STHeiti" panose="02010600040101010101" pitchFamily="2" charset="-128"/>
                <a:ea typeface="STHeiti" panose="02010600040101010101" pitchFamily="2" charset="-128"/>
                <a:cs typeface="STHeiti" panose="02010600040101010101" pitchFamily="2" charset="-128"/>
              </a:defRPr>
            </a:lvl1pPr>
          </a:lstStyle>
          <a:p>
            <a:pPr lvl="0"/>
            <a:r>
              <a:rPr lang="en-US" altLang="zh-CN"/>
              <a:t>Click to edit</a:t>
            </a:r>
            <a:endParaRPr lang="zh-CN" altLang="en-US"/>
          </a:p>
        </p:txBody>
      </p:sp>
      <p:sp>
        <p:nvSpPr>
          <p:cNvPr id="29" name="Text Placeholder 11"/>
          <p:cNvSpPr>
            <a:spLocks noGrp="1"/>
          </p:cNvSpPr>
          <p:nvPr>
            <p:ph type="body" sz="quarter" idx="15"/>
          </p:nvPr>
        </p:nvSpPr>
        <p:spPr>
          <a:xfrm>
            <a:off x="4813297" y="3210189"/>
            <a:ext cx="3949703" cy="555442"/>
          </a:xfrm>
          <a:prstGeom prst="rect">
            <a:avLst/>
          </a:prstGeom>
        </p:spPr>
        <p:txBody>
          <a:bodyPr wrap="square" lIns="0" tIns="40339" rIns="0" bIns="40339">
            <a:spAutoFit/>
          </a:bodyPr>
          <a:lstStyle>
            <a:lvl1pPr marL="311713" indent="-311713" rtl="0">
              <a:lnSpc>
                <a:spcPct val="110000"/>
              </a:lnSpc>
              <a:spcBef>
                <a:spcPts val="909"/>
              </a:spcBef>
              <a:buClr>
                <a:srgbClr val="F15B55"/>
              </a:buClr>
              <a:buFont typeface="Arial" panose="020B0604020202020204" pitchFamily="34" charset="0"/>
              <a:buChar char="•"/>
              <a:defRPr sz="2800" spc="-46" baseline="0">
                <a:solidFill>
                  <a:srgbClr val="414042"/>
                </a:solidFill>
                <a:latin typeface="STHeiti" panose="02010600040101010101" pitchFamily="2" charset="-128"/>
                <a:ea typeface="STHeiti" panose="02010600040101010101" pitchFamily="2" charset="-128"/>
                <a:cs typeface="STHeiti" panose="02010600040101010101" pitchFamily="2" charset="-128"/>
              </a:defRPr>
            </a:lvl1pPr>
          </a:lstStyle>
          <a:p>
            <a:pPr lvl="0"/>
            <a:r>
              <a:rPr lang="en-US" altLang="zh-CN"/>
              <a:t>Click to edit</a:t>
            </a:r>
            <a:endParaRPr lang="en-US"/>
          </a:p>
        </p:txBody>
      </p:sp>
      <p:sp>
        <p:nvSpPr>
          <p:cNvPr id="30" name="Text Placeholder 9"/>
          <p:cNvSpPr>
            <a:spLocks noGrp="1"/>
          </p:cNvSpPr>
          <p:nvPr>
            <p:ph type="body" sz="quarter" idx="19"/>
          </p:nvPr>
        </p:nvSpPr>
        <p:spPr>
          <a:xfrm>
            <a:off x="414712" y="2711722"/>
            <a:ext cx="3949855" cy="555442"/>
          </a:xfrm>
          <a:prstGeom prst="rect">
            <a:avLst/>
          </a:prstGeom>
        </p:spPr>
        <p:txBody>
          <a:bodyPr wrap="square" lIns="0" tIns="40339" rIns="0" bIns="40339">
            <a:spAutoFit/>
          </a:bodyPr>
          <a:lstStyle>
            <a:lvl1pPr marL="0" indent="0" rtl="0">
              <a:lnSpc>
                <a:spcPct val="110000"/>
              </a:lnSpc>
              <a:spcBef>
                <a:spcPts val="0"/>
              </a:spcBef>
              <a:buNone/>
              <a:defRPr sz="2800" b="0" spc="-9" baseline="0">
                <a:solidFill>
                  <a:srgbClr val="083050"/>
                </a:solidFill>
                <a:latin typeface="STHeiti" panose="02010600040101010101" pitchFamily="2" charset="-128"/>
                <a:ea typeface="STHeiti" panose="02010600040101010101" pitchFamily="2" charset="-128"/>
                <a:cs typeface="STHeiti" panose="02010600040101010101" pitchFamily="2" charset="-128"/>
              </a:defRPr>
            </a:lvl1pPr>
          </a:lstStyle>
          <a:p>
            <a:pPr lvl="0"/>
            <a:r>
              <a:rPr lang="en-US" altLang="zh-CN" dirty="0"/>
              <a:t>Click to edit</a:t>
            </a:r>
            <a:endParaRPr lang="zh-CN" altLang="en-US" dirty="0"/>
          </a:p>
        </p:txBody>
      </p:sp>
      <p:sp>
        <p:nvSpPr>
          <p:cNvPr id="31" name="Text Placeholder 11"/>
          <p:cNvSpPr>
            <a:spLocks noGrp="1"/>
          </p:cNvSpPr>
          <p:nvPr>
            <p:ph type="body" sz="quarter" idx="20"/>
          </p:nvPr>
        </p:nvSpPr>
        <p:spPr>
          <a:xfrm>
            <a:off x="414712" y="3218614"/>
            <a:ext cx="3949855" cy="555442"/>
          </a:xfrm>
          <a:prstGeom prst="rect">
            <a:avLst/>
          </a:prstGeom>
        </p:spPr>
        <p:txBody>
          <a:bodyPr wrap="square" lIns="0" tIns="40339" rIns="0" bIns="40339">
            <a:spAutoFit/>
          </a:bodyPr>
          <a:lstStyle>
            <a:lvl1pPr marL="311713" indent="-311713" rtl="0">
              <a:lnSpc>
                <a:spcPct val="110000"/>
              </a:lnSpc>
              <a:spcBef>
                <a:spcPts val="909"/>
              </a:spcBef>
              <a:buClr>
                <a:srgbClr val="F15B55"/>
              </a:buClr>
              <a:buFont typeface="Arial" panose="020B0604020202020204" pitchFamily="34" charset="0"/>
              <a:buChar char="•"/>
              <a:defRPr sz="2800" spc="-46" baseline="0">
                <a:solidFill>
                  <a:srgbClr val="414042"/>
                </a:solidFill>
                <a:latin typeface="STHeiti" panose="02010600040101010101" pitchFamily="2" charset="-128"/>
                <a:ea typeface="STHeiti" panose="02010600040101010101" pitchFamily="2" charset="-128"/>
                <a:cs typeface="STHeiti" panose="02010600040101010101" pitchFamily="2" charset="-128"/>
              </a:defRPr>
            </a:lvl1pPr>
          </a:lstStyle>
          <a:p>
            <a:pPr lvl="0"/>
            <a:r>
              <a:rPr lang="en-US" altLang="zh-CN"/>
              <a:t>Click to edit</a:t>
            </a:r>
            <a:endParaRPr lang="en-US"/>
          </a:p>
        </p:txBody>
      </p:sp>
      <p:sp>
        <p:nvSpPr>
          <p:cNvPr id="2" name="Title 1"/>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0452435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hinese Translation 2 Column with Bullets">
    <p:bg>
      <p:bgPr>
        <a:solidFill>
          <a:schemeClr val="bg1"/>
        </a:solidFill>
        <a:effectLst/>
      </p:bgPr>
    </p:bg>
    <p:spTree>
      <p:nvGrpSpPr>
        <p:cNvPr id="1" name=""/>
        <p:cNvGrpSpPr/>
        <p:nvPr/>
      </p:nvGrpSpPr>
      <p:grpSpPr>
        <a:xfrm>
          <a:off x="0" y="0"/>
          <a:ext cx="0" cy="0"/>
          <a:chOff x="0" y="0"/>
          <a:chExt cx="0" cy="0"/>
        </a:xfrm>
      </p:grpSpPr>
      <p:sp>
        <p:nvSpPr>
          <p:cNvPr id="11" name="Text Placeholder 9"/>
          <p:cNvSpPr>
            <a:spLocks noGrp="1"/>
          </p:cNvSpPr>
          <p:nvPr>
            <p:ph type="body" sz="quarter" idx="11"/>
          </p:nvPr>
        </p:nvSpPr>
        <p:spPr>
          <a:xfrm>
            <a:off x="410479" y="2061872"/>
            <a:ext cx="3917492" cy="555442"/>
          </a:xfrm>
          <a:prstGeom prst="rect">
            <a:avLst/>
          </a:prstGeom>
        </p:spPr>
        <p:txBody>
          <a:bodyPr wrap="square" lIns="0" tIns="40339" rIns="0" bIns="40339">
            <a:spAutoFit/>
          </a:bodyPr>
          <a:lstStyle>
            <a:lvl1pPr marL="0" indent="0" rtl="0">
              <a:lnSpc>
                <a:spcPct val="110000"/>
              </a:lnSpc>
              <a:spcBef>
                <a:spcPts val="0"/>
              </a:spcBef>
              <a:buNone/>
              <a:defRPr sz="2800" b="1" spc="-9" baseline="0">
                <a:solidFill>
                  <a:srgbClr val="083050"/>
                </a:solidFill>
                <a:latin typeface="Arial" panose="020B0604020202020204" pitchFamily="34" charset="0"/>
                <a:cs typeface="Arial" panose="020B0604020202020204" pitchFamily="34" charset="0"/>
              </a:defRPr>
            </a:lvl1pPr>
          </a:lstStyle>
          <a:p>
            <a:pPr lvl="0"/>
            <a:r>
              <a:rPr lang="en-US"/>
              <a:t>Click to edit</a:t>
            </a:r>
          </a:p>
        </p:txBody>
      </p:sp>
      <p:sp>
        <p:nvSpPr>
          <p:cNvPr id="12" name="Text Placeholder 11"/>
          <p:cNvSpPr>
            <a:spLocks noGrp="1"/>
          </p:cNvSpPr>
          <p:nvPr>
            <p:ph type="body" sz="quarter" idx="12"/>
          </p:nvPr>
        </p:nvSpPr>
        <p:spPr>
          <a:xfrm>
            <a:off x="410479" y="2565370"/>
            <a:ext cx="3917493" cy="555442"/>
          </a:xfrm>
          <a:prstGeom prst="rect">
            <a:avLst/>
          </a:prstGeom>
        </p:spPr>
        <p:txBody>
          <a:bodyPr wrap="square" lIns="0" tIns="40339" rIns="0" bIns="40339">
            <a:spAutoFit/>
          </a:bodyPr>
          <a:lstStyle>
            <a:lvl1pPr marL="311713" indent="-311713" rtl="0">
              <a:lnSpc>
                <a:spcPct val="110000"/>
              </a:lnSpc>
              <a:spcBef>
                <a:spcPts val="909"/>
              </a:spcBef>
              <a:buClr>
                <a:srgbClr val="F15B55"/>
              </a:buClr>
              <a:buFont typeface="Arial" panose="020B0604020202020204" pitchFamily="34" charset="0"/>
              <a:buChar char="•"/>
              <a:defRPr sz="2800" spc="-46" baseline="0">
                <a:solidFill>
                  <a:srgbClr val="414042"/>
                </a:solidFill>
                <a:latin typeface="Arial" panose="020B0604020202020204" pitchFamily="34" charset="0"/>
                <a:cs typeface="Arial" panose="020B0604020202020204" pitchFamily="34" charset="0"/>
              </a:defRPr>
            </a:lvl1pPr>
          </a:lstStyle>
          <a:p>
            <a:pPr lvl="0"/>
            <a:r>
              <a:rPr lang="en-US"/>
              <a:t>Click to edit</a:t>
            </a:r>
          </a:p>
        </p:txBody>
      </p:sp>
      <p:sp>
        <p:nvSpPr>
          <p:cNvPr id="13" name="Text Placeholder 9"/>
          <p:cNvSpPr>
            <a:spLocks noGrp="1"/>
          </p:cNvSpPr>
          <p:nvPr>
            <p:ph type="body" sz="quarter" idx="14"/>
          </p:nvPr>
        </p:nvSpPr>
        <p:spPr>
          <a:xfrm>
            <a:off x="4792041" y="2061866"/>
            <a:ext cx="3934157" cy="555442"/>
          </a:xfrm>
          <a:prstGeom prst="rect">
            <a:avLst/>
          </a:prstGeom>
        </p:spPr>
        <p:txBody>
          <a:bodyPr wrap="square" lIns="0" tIns="40339" rIns="0" bIns="40339">
            <a:spAutoFit/>
          </a:bodyPr>
          <a:lstStyle>
            <a:lvl1pPr marL="0" indent="0" rtl="0">
              <a:lnSpc>
                <a:spcPct val="110000"/>
              </a:lnSpc>
              <a:spcBef>
                <a:spcPts val="0"/>
              </a:spcBef>
              <a:buNone/>
              <a:defRPr sz="2800" b="0" spc="-9" baseline="0">
                <a:solidFill>
                  <a:srgbClr val="083050"/>
                </a:solidFill>
                <a:latin typeface="STHeiti" panose="02010600040101010101" pitchFamily="2" charset="-128"/>
                <a:ea typeface="STHeiti" panose="02010600040101010101" pitchFamily="2" charset="-128"/>
                <a:cs typeface="STHeiti" panose="02010600040101010101" pitchFamily="2" charset="-128"/>
              </a:defRPr>
            </a:lvl1pPr>
          </a:lstStyle>
          <a:p>
            <a:pPr lvl="0"/>
            <a:r>
              <a:rPr lang="en-US" altLang="zh-CN"/>
              <a:t>Click to edit</a:t>
            </a:r>
            <a:endParaRPr lang="zh-CN" altLang="en-US"/>
          </a:p>
        </p:txBody>
      </p:sp>
      <p:sp>
        <p:nvSpPr>
          <p:cNvPr id="14" name="Text Placeholder 11"/>
          <p:cNvSpPr>
            <a:spLocks noGrp="1"/>
          </p:cNvSpPr>
          <p:nvPr>
            <p:ph type="body" sz="quarter" idx="15"/>
          </p:nvPr>
        </p:nvSpPr>
        <p:spPr>
          <a:xfrm>
            <a:off x="4792041" y="2568758"/>
            <a:ext cx="3934157" cy="555442"/>
          </a:xfrm>
          <a:prstGeom prst="rect">
            <a:avLst/>
          </a:prstGeom>
        </p:spPr>
        <p:txBody>
          <a:bodyPr wrap="square" lIns="0" tIns="40339" rIns="0" bIns="40339">
            <a:spAutoFit/>
          </a:bodyPr>
          <a:lstStyle>
            <a:lvl1pPr marL="311713" indent="-311713" rtl="0">
              <a:lnSpc>
                <a:spcPct val="110000"/>
              </a:lnSpc>
              <a:spcBef>
                <a:spcPts val="909"/>
              </a:spcBef>
              <a:buClr>
                <a:srgbClr val="F15B55"/>
              </a:buClr>
              <a:buFont typeface="Arial" panose="020B0604020202020204" pitchFamily="34" charset="0"/>
              <a:buChar char="•"/>
              <a:defRPr sz="2800" spc="-46" baseline="0">
                <a:solidFill>
                  <a:srgbClr val="414042"/>
                </a:solidFill>
                <a:latin typeface="STHeiti" panose="02010600040101010101" pitchFamily="2" charset="-128"/>
                <a:ea typeface="STHeiti" panose="02010600040101010101" pitchFamily="2" charset="-128"/>
                <a:cs typeface="STHeiti" panose="02010600040101010101" pitchFamily="2" charset="-128"/>
              </a:defRPr>
            </a:lvl1pPr>
          </a:lstStyle>
          <a:p>
            <a:pPr lvl="0"/>
            <a:r>
              <a:rPr lang="en-US" altLang="zh-CN"/>
              <a:t>Click to edit</a:t>
            </a:r>
            <a:endParaRPr lang="en-US"/>
          </a:p>
        </p:txBody>
      </p:sp>
      <p:sp>
        <p:nvSpPr>
          <p:cNvPr id="22"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556795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 Column With Image ">
    <p:bg>
      <p:bgPr>
        <a:solidFill>
          <a:schemeClr val="bg1"/>
        </a:solidFill>
        <a:effectLst/>
      </p:bgPr>
    </p:bg>
    <p:spTree>
      <p:nvGrpSpPr>
        <p:cNvPr id="1" name=""/>
        <p:cNvGrpSpPr/>
        <p:nvPr/>
      </p:nvGrpSpPr>
      <p:grpSpPr>
        <a:xfrm>
          <a:off x="0" y="0"/>
          <a:ext cx="0" cy="0"/>
          <a:chOff x="0" y="0"/>
          <a:chExt cx="0" cy="0"/>
        </a:xfrm>
      </p:grpSpPr>
      <p:sp>
        <p:nvSpPr>
          <p:cNvPr id="12" name="Picture Placeholder 11"/>
          <p:cNvSpPr>
            <a:spLocks noGrp="1"/>
          </p:cNvSpPr>
          <p:nvPr>
            <p:ph type="pic" sz="quarter" idx="14"/>
          </p:nvPr>
        </p:nvSpPr>
        <p:spPr>
          <a:xfrm>
            <a:off x="4797085" y="2069215"/>
            <a:ext cx="3946306" cy="3874385"/>
          </a:xfrm>
          <a:prstGeom prst="ellipse">
            <a:avLst/>
          </a:prstGeom>
          <a:ln>
            <a:noFill/>
          </a:ln>
        </p:spPr>
        <p:txBody>
          <a:bodyPr lIns="80678" tIns="40339" rIns="80678" bIns="40339"/>
          <a:lstStyle>
            <a:lvl1pPr>
              <a:defRPr>
                <a:latin typeface="Arial" panose="020B0604020202020204" pitchFamily="34" charset="0"/>
                <a:cs typeface="Arial" panose="020B0604020202020204" pitchFamily="34" charset="0"/>
              </a:defRPr>
            </a:lvl1pPr>
          </a:lstStyle>
          <a:p>
            <a:endParaRPr lang="en-US"/>
          </a:p>
        </p:txBody>
      </p:sp>
      <p:sp>
        <p:nvSpPr>
          <p:cNvPr id="21"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13" name="Text Placeholder 11"/>
          <p:cNvSpPr>
            <a:spLocks noGrp="1"/>
          </p:cNvSpPr>
          <p:nvPr>
            <p:ph type="body" sz="quarter" idx="12"/>
          </p:nvPr>
        </p:nvSpPr>
        <p:spPr>
          <a:xfrm>
            <a:off x="407739" y="2057400"/>
            <a:ext cx="3937249" cy="473976"/>
          </a:xfrm>
          <a:prstGeom prst="rect">
            <a:avLst/>
          </a:prstGeom>
        </p:spPr>
        <p:txBody>
          <a:bodyPr wrap="square" lIns="0" tIns="0" rIns="0" bIns="0">
            <a:spAutoFit/>
          </a:bodyPr>
          <a:lstStyle>
            <a:lvl1pPr marL="0" indent="0">
              <a:lnSpc>
                <a:spcPct val="110000"/>
              </a:lnSpc>
              <a:spcBef>
                <a:spcPts val="0"/>
              </a:spcBef>
              <a:buClr>
                <a:srgbClr val="F15B55"/>
              </a:buClr>
              <a:buFont typeface="Arial" panose="020B0604020202020204" pitchFamily="34" charset="0"/>
              <a:buNone/>
              <a:defRPr lang="en-US" sz="2800" b="0" i="0" spc="0" smtClean="0">
                <a:solidFill>
                  <a:srgbClr val="083050"/>
                </a:solidFill>
                <a:effectLst/>
                <a:latin typeface="Arial" panose="020B0604020202020204" pitchFamily="34" charset="0"/>
                <a:cs typeface="Arial" panose="020B0604020202020204" pitchFamily="34" charset="0"/>
              </a:defRPr>
            </a:lvl1pPr>
          </a:lstStyle>
          <a:p>
            <a:pPr lvl="0"/>
            <a:r>
              <a:rPr lang="en-US"/>
              <a:t>Click to edit</a:t>
            </a:r>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0856173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hart 2 Column ">
    <p:bg>
      <p:bgPr>
        <a:solidFill>
          <a:schemeClr val="bg1"/>
        </a:solidFill>
        <a:effectLst/>
      </p:bgPr>
    </p:bg>
    <p:spTree>
      <p:nvGrpSpPr>
        <p:cNvPr id="1" name=""/>
        <p:cNvGrpSpPr/>
        <p:nvPr/>
      </p:nvGrpSpPr>
      <p:grpSpPr>
        <a:xfrm>
          <a:off x="0" y="0"/>
          <a:ext cx="0" cy="0"/>
          <a:chOff x="0" y="0"/>
          <a:chExt cx="0" cy="0"/>
        </a:xfrm>
      </p:grpSpPr>
      <p:sp>
        <p:nvSpPr>
          <p:cNvPr id="13" name="Chart Placeholder 12"/>
          <p:cNvSpPr>
            <a:spLocks noGrp="1"/>
          </p:cNvSpPr>
          <p:nvPr>
            <p:ph type="chart" sz="quarter" idx="14"/>
          </p:nvPr>
        </p:nvSpPr>
        <p:spPr>
          <a:xfrm>
            <a:off x="3926380" y="2027444"/>
            <a:ext cx="4817010" cy="4220956"/>
          </a:xfrm>
          <a:prstGeom prst="rect">
            <a:avLst/>
          </a:prstGeom>
        </p:spPr>
        <p:txBody>
          <a:bodyPr lIns="80678" tIns="40339" rIns="80678" bIns="40339"/>
          <a:lstStyle>
            <a:lvl1pPr>
              <a:defRPr>
                <a:latin typeface="Arial" panose="020B0604020202020204" pitchFamily="34" charset="0"/>
                <a:cs typeface="Arial" panose="020B0604020202020204" pitchFamily="34" charset="0"/>
              </a:defRPr>
            </a:lvl1pPr>
          </a:lstStyle>
          <a:p>
            <a:endParaRPr lang="en-US"/>
          </a:p>
        </p:txBody>
      </p:sp>
      <p:sp>
        <p:nvSpPr>
          <p:cNvPr id="18"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4" name="Text Placeholder 11"/>
          <p:cNvSpPr>
            <a:spLocks noGrp="1"/>
          </p:cNvSpPr>
          <p:nvPr>
            <p:ph type="body" sz="quarter" idx="12"/>
          </p:nvPr>
        </p:nvSpPr>
        <p:spPr>
          <a:xfrm>
            <a:off x="407739" y="2027444"/>
            <a:ext cx="3249861" cy="473976"/>
          </a:xfrm>
          <a:prstGeom prst="rect">
            <a:avLst/>
          </a:prstGeom>
        </p:spPr>
        <p:txBody>
          <a:bodyPr wrap="square" lIns="0" tIns="0" rIns="0" bIns="0">
            <a:spAutoFit/>
          </a:bodyPr>
          <a:lstStyle>
            <a:lvl1pPr marL="0" indent="0">
              <a:lnSpc>
                <a:spcPct val="110000"/>
              </a:lnSpc>
              <a:spcBef>
                <a:spcPts val="0"/>
              </a:spcBef>
              <a:buClr>
                <a:srgbClr val="F15B55"/>
              </a:buClr>
              <a:buFont typeface="Arial" panose="020B0604020202020204" pitchFamily="34" charset="0"/>
              <a:buNone/>
              <a:defRPr lang="en-US" sz="2800" b="0" i="0" spc="0" smtClean="0">
                <a:solidFill>
                  <a:srgbClr val="083050"/>
                </a:solidFill>
                <a:effectLst/>
                <a:latin typeface="Arial" panose="020B0604020202020204" pitchFamily="34" charset="0"/>
                <a:cs typeface="Arial" panose="020B0604020202020204" pitchFamily="34" charset="0"/>
              </a:defRPr>
            </a:lvl1pPr>
          </a:lstStyle>
          <a:p>
            <a:pPr lvl="0"/>
            <a:r>
              <a:rPr lang="en-US" dirty="0"/>
              <a:t>Click to edit</a:t>
            </a:r>
          </a:p>
        </p:txBody>
      </p:sp>
      <p:sp>
        <p:nvSpPr>
          <p:cNvPr id="2" name="Title 1"/>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67089750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hart with Source Text Box">
    <p:bg>
      <p:bgPr>
        <a:solidFill>
          <a:schemeClr val="bg1"/>
        </a:solidFill>
        <a:effectLst/>
      </p:bgPr>
    </p:bg>
    <p:spTree>
      <p:nvGrpSpPr>
        <p:cNvPr id="1" name=""/>
        <p:cNvGrpSpPr/>
        <p:nvPr/>
      </p:nvGrpSpPr>
      <p:grpSpPr>
        <a:xfrm>
          <a:off x="0" y="0"/>
          <a:ext cx="0" cy="0"/>
          <a:chOff x="0" y="0"/>
          <a:chExt cx="0" cy="0"/>
        </a:xfrm>
      </p:grpSpPr>
      <p:sp>
        <p:nvSpPr>
          <p:cNvPr id="11" name="Text Placeholder 8"/>
          <p:cNvSpPr>
            <a:spLocks noGrp="1"/>
          </p:cNvSpPr>
          <p:nvPr>
            <p:ph type="body" sz="quarter" idx="14"/>
          </p:nvPr>
        </p:nvSpPr>
        <p:spPr>
          <a:xfrm>
            <a:off x="408344" y="5931855"/>
            <a:ext cx="8335448" cy="262515"/>
          </a:xfrm>
          <a:prstGeom prst="rect">
            <a:avLst/>
          </a:prstGeom>
        </p:spPr>
        <p:txBody>
          <a:bodyPr wrap="square" lIns="80678" tIns="40339" rIns="80678" bIns="40339">
            <a:spAutoFit/>
          </a:bodyPr>
          <a:lstStyle>
            <a:lvl1pPr marL="0" indent="0">
              <a:lnSpc>
                <a:spcPts val="1454"/>
              </a:lnSpc>
              <a:spcBef>
                <a:spcPts val="0"/>
              </a:spcBef>
              <a:buNone/>
              <a:defRPr sz="900" spc="0" baseline="0">
                <a:solidFill>
                  <a:srgbClr val="6A6A6A"/>
                </a:solidFill>
                <a:latin typeface="Arial" panose="020B0604020202020204" pitchFamily="34" charset="0"/>
                <a:cs typeface="Arial" panose="020B0604020202020204" pitchFamily="34" charset="0"/>
              </a:defRPr>
            </a:lvl1pPr>
          </a:lstStyle>
          <a:p>
            <a:pPr lvl="0"/>
            <a:r>
              <a:rPr lang="en-US"/>
              <a:t>Click to edit</a:t>
            </a:r>
          </a:p>
        </p:txBody>
      </p:sp>
      <p:sp>
        <p:nvSpPr>
          <p:cNvPr id="13" name="Chart Placeholder 12"/>
          <p:cNvSpPr>
            <a:spLocks noGrp="1"/>
          </p:cNvSpPr>
          <p:nvPr>
            <p:ph type="chart" sz="quarter" idx="15"/>
          </p:nvPr>
        </p:nvSpPr>
        <p:spPr>
          <a:xfrm>
            <a:off x="408345" y="2134641"/>
            <a:ext cx="8317854" cy="3499178"/>
          </a:xfrm>
          <a:prstGeom prst="rect">
            <a:avLst/>
          </a:prstGeom>
        </p:spPr>
        <p:txBody>
          <a:bodyPr lIns="80678" tIns="40339" rIns="80678" bIns="40339"/>
          <a:lstStyle>
            <a:lvl1pPr>
              <a:defRPr>
                <a:latin typeface="Arial" panose="020B0604020202020204" pitchFamily="34" charset="0"/>
                <a:cs typeface="Arial" panose="020B0604020202020204" pitchFamily="34" charset="0"/>
              </a:defRPr>
            </a:lvl1pPr>
          </a:lstStyle>
          <a:p>
            <a:endParaRPr lang="en-US"/>
          </a:p>
        </p:txBody>
      </p:sp>
      <p:sp>
        <p:nvSpPr>
          <p:cNvPr id="17"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7636192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able Slide - Simple style ">
    <p:bg>
      <p:bgPr>
        <a:solidFill>
          <a:schemeClr val="bg1"/>
        </a:solidFill>
        <a:effectLst/>
      </p:bgPr>
    </p:bg>
    <p:spTree>
      <p:nvGrpSpPr>
        <p:cNvPr id="1" name=""/>
        <p:cNvGrpSpPr/>
        <p:nvPr/>
      </p:nvGrpSpPr>
      <p:grpSpPr>
        <a:xfrm>
          <a:off x="0" y="0"/>
          <a:ext cx="0" cy="0"/>
          <a:chOff x="0" y="0"/>
          <a:chExt cx="0" cy="0"/>
        </a:xfrm>
      </p:grpSpPr>
      <p:sp>
        <p:nvSpPr>
          <p:cNvPr id="16" name="Table Placeholder 15"/>
          <p:cNvSpPr>
            <a:spLocks noGrp="1"/>
          </p:cNvSpPr>
          <p:nvPr>
            <p:ph type="tbl" sz="quarter" idx="15"/>
          </p:nvPr>
        </p:nvSpPr>
        <p:spPr>
          <a:xfrm>
            <a:off x="411307" y="2662757"/>
            <a:ext cx="8314891" cy="2612192"/>
          </a:xfrm>
          <a:prstGeom prst="rect">
            <a:avLst/>
          </a:prstGeom>
        </p:spPr>
        <p:txBody>
          <a:bodyPr lIns="80678" tIns="40339" rIns="80678" bIns="40339"/>
          <a:lstStyle>
            <a:lvl1pPr marL="0" indent="0">
              <a:buNone/>
              <a:defRPr>
                <a:latin typeface="Arial" panose="020B0604020202020204" pitchFamily="34" charset="0"/>
                <a:cs typeface="Arial" panose="020B0604020202020204" pitchFamily="34" charset="0"/>
              </a:defRPr>
            </a:lvl1pPr>
          </a:lstStyle>
          <a:p>
            <a:endParaRPr lang="en-US"/>
          </a:p>
        </p:txBody>
      </p:sp>
      <p:sp>
        <p:nvSpPr>
          <p:cNvPr id="17"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0" name="Text Placeholder 8"/>
          <p:cNvSpPr>
            <a:spLocks noGrp="1"/>
          </p:cNvSpPr>
          <p:nvPr>
            <p:ph type="body" sz="quarter" idx="14"/>
          </p:nvPr>
        </p:nvSpPr>
        <p:spPr>
          <a:xfrm>
            <a:off x="401028" y="5943600"/>
            <a:ext cx="8335448" cy="262515"/>
          </a:xfrm>
          <a:prstGeom prst="rect">
            <a:avLst/>
          </a:prstGeom>
        </p:spPr>
        <p:txBody>
          <a:bodyPr wrap="square" lIns="80678" tIns="40339" rIns="80678" bIns="40339">
            <a:spAutoFit/>
          </a:bodyPr>
          <a:lstStyle>
            <a:lvl1pPr marL="0" indent="0">
              <a:lnSpc>
                <a:spcPts val="1454"/>
              </a:lnSpc>
              <a:spcBef>
                <a:spcPts val="0"/>
              </a:spcBef>
              <a:buNone/>
              <a:defRPr sz="900" spc="0" baseline="0">
                <a:solidFill>
                  <a:srgbClr val="6A6A6A"/>
                </a:solidFill>
                <a:latin typeface="Arial" panose="020B0604020202020204" pitchFamily="34" charset="0"/>
                <a:cs typeface="Arial" panose="020B0604020202020204" pitchFamily="34" charset="0"/>
              </a:defRPr>
            </a:lvl1pPr>
          </a:lstStyle>
          <a:p>
            <a:pPr lvl="0"/>
            <a:r>
              <a:rPr lang="en-US"/>
              <a:t>Click to edit</a:t>
            </a:r>
          </a:p>
        </p:txBody>
      </p:sp>
      <p:sp>
        <p:nvSpPr>
          <p:cNvPr id="21" name="Text Placeholder 9"/>
          <p:cNvSpPr>
            <a:spLocks noGrp="1"/>
          </p:cNvSpPr>
          <p:nvPr>
            <p:ph type="body" sz="quarter" idx="11"/>
          </p:nvPr>
        </p:nvSpPr>
        <p:spPr>
          <a:xfrm>
            <a:off x="410415" y="2036285"/>
            <a:ext cx="8327044" cy="555442"/>
          </a:xfrm>
          <a:prstGeom prst="rect">
            <a:avLst/>
          </a:prstGeom>
        </p:spPr>
        <p:txBody>
          <a:bodyPr wrap="square" lIns="0" tIns="40339" rIns="0" bIns="40339">
            <a:spAutoFit/>
          </a:bodyPr>
          <a:lstStyle>
            <a:lvl1pPr marL="0" indent="0">
              <a:lnSpc>
                <a:spcPct val="110000"/>
              </a:lnSpc>
              <a:buNone/>
              <a:defRPr sz="2800" b="1" spc="-9" baseline="0">
                <a:solidFill>
                  <a:srgbClr val="083050"/>
                </a:solidFill>
                <a:latin typeface="Arial" panose="020B0604020202020204" pitchFamily="34" charset="0"/>
                <a:cs typeface="Arial" panose="020B0604020202020204" pitchFamily="34" charset="0"/>
              </a:defRPr>
            </a:lvl1pPr>
          </a:lstStyle>
          <a:p>
            <a:pPr lvl="0"/>
            <a:r>
              <a:rPr lang="en-US"/>
              <a:t>Click to edit</a:t>
            </a:r>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044887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able Slide - Alternating row style ">
    <p:bg>
      <p:bgPr>
        <a:solidFill>
          <a:schemeClr val="bg1"/>
        </a:solidFill>
        <a:effectLst/>
      </p:bgPr>
    </p:bg>
    <p:spTree>
      <p:nvGrpSpPr>
        <p:cNvPr id="1" name=""/>
        <p:cNvGrpSpPr/>
        <p:nvPr/>
      </p:nvGrpSpPr>
      <p:grpSpPr>
        <a:xfrm>
          <a:off x="0" y="0"/>
          <a:ext cx="0" cy="0"/>
          <a:chOff x="0" y="0"/>
          <a:chExt cx="0" cy="0"/>
        </a:xfrm>
      </p:grpSpPr>
      <p:sp>
        <p:nvSpPr>
          <p:cNvPr id="13" name="Table Placeholder 12"/>
          <p:cNvSpPr>
            <a:spLocks noGrp="1"/>
          </p:cNvSpPr>
          <p:nvPr>
            <p:ph type="tbl" sz="quarter" idx="15"/>
          </p:nvPr>
        </p:nvSpPr>
        <p:spPr>
          <a:xfrm>
            <a:off x="411309" y="2587121"/>
            <a:ext cx="8315614" cy="1424548"/>
          </a:xfrm>
          <a:prstGeom prst="rect">
            <a:avLst/>
          </a:prstGeom>
        </p:spPr>
        <p:txBody>
          <a:bodyPr lIns="80678" tIns="40339" rIns="80678" bIns="40339"/>
          <a:lstStyle>
            <a:lvl1pPr>
              <a:defRPr>
                <a:latin typeface="Arial" panose="020B0604020202020204" pitchFamily="34" charset="0"/>
                <a:cs typeface="Arial" panose="020B0604020202020204" pitchFamily="34" charset="0"/>
              </a:defRPr>
            </a:lvl1pPr>
          </a:lstStyle>
          <a:p>
            <a:endParaRPr lang="en-US"/>
          </a:p>
        </p:txBody>
      </p:sp>
      <p:sp>
        <p:nvSpPr>
          <p:cNvPr id="17"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0" name="Text Placeholder 8"/>
          <p:cNvSpPr>
            <a:spLocks noGrp="1"/>
          </p:cNvSpPr>
          <p:nvPr>
            <p:ph type="body" sz="quarter" idx="14"/>
          </p:nvPr>
        </p:nvSpPr>
        <p:spPr>
          <a:xfrm>
            <a:off x="410479" y="5943600"/>
            <a:ext cx="8335448" cy="262515"/>
          </a:xfrm>
          <a:prstGeom prst="rect">
            <a:avLst/>
          </a:prstGeom>
        </p:spPr>
        <p:txBody>
          <a:bodyPr wrap="square" lIns="80678" tIns="40339" rIns="80678" bIns="40339">
            <a:spAutoFit/>
          </a:bodyPr>
          <a:lstStyle>
            <a:lvl1pPr marL="0" indent="0">
              <a:lnSpc>
                <a:spcPts val="1454"/>
              </a:lnSpc>
              <a:spcBef>
                <a:spcPts val="0"/>
              </a:spcBef>
              <a:buNone/>
              <a:defRPr sz="900" spc="0" baseline="0">
                <a:solidFill>
                  <a:srgbClr val="6A6A6A"/>
                </a:solidFill>
                <a:latin typeface="Arial" panose="020B0604020202020204" pitchFamily="34" charset="0"/>
                <a:cs typeface="Arial" panose="020B0604020202020204" pitchFamily="34" charset="0"/>
              </a:defRPr>
            </a:lvl1pPr>
          </a:lstStyle>
          <a:p>
            <a:pPr lvl="0"/>
            <a:r>
              <a:rPr lang="en-US"/>
              <a:t>Click to edit</a:t>
            </a:r>
          </a:p>
        </p:txBody>
      </p:sp>
      <p:sp>
        <p:nvSpPr>
          <p:cNvPr id="21" name="Text Placeholder 9"/>
          <p:cNvSpPr>
            <a:spLocks noGrp="1"/>
          </p:cNvSpPr>
          <p:nvPr>
            <p:ph type="body" sz="quarter" idx="11"/>
          </p:nvPr>
        </p:nvSpPr>
        <p:spPr>
          <a:xfrm>
            <a:off x="410415" y="2006283"/>
            <a:ext cx="8327044" cy="555442"/>
          </a:xfrm>
          <a:prstGeom prst="rect">
            <a:avLst/>
          </a:prstGeom>
        </p:spPr>
        <p:txBody>
          <a:bodyPr wrap="square" lIns="0" tIns="40339" rIns="0" bIns="40339">
            <a:spAutoFit/>
          </a:bodyPr>
          <a:lstStyle>
            <a:lvl1pPr marL="0" indent="0">
              <a:lnSpc>
                <a:spcPct val="110000"/>
              </a:lnSpc>
              <a:buNone/>
              <a:defRPr sz="2800" b="1" spc="-9" baseline="0">
                <a:solidFill>
                  <a:srgbClr val="0B2F4E"/>
                </a:solidFill>
                <a:latin typeface="Arial" panose="020B0604020202020204" pitchFamily="34" charset="0"/>
                <a:cs typeface="Arial" panose="020B0604020202020204" pitchFamily="34" charset="0"/>
              </a:defRPr>
            </a:lvl1pPr>
          </a:lstStyle>
          <a:p>
            <a:pPr lvl="0"/>
            <a:r>
              <a:rPr lang="en-US" dirty="0"/>
              <a:t>Click to edit</a:t>
            </a:r>
          </a:p>
        </p:txBody>
      </p:sp>
      <p:sp>
        <p:nvSpPr>
          <p:cNvPr id="2" name="Title 1"/>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177661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 ◦ Resources and Links Slide">
    <p:bg>
      <p:bgPr>
        <a:solidFill>
          <a:schemeClr val="bg1"/>
        </a:solidFill>
        <a:effectLst/>
      </p:bgPr>
    </p:bg>
    <p:spTree>
      <p:nvGrpSpPr>
        <p:cNvPr id="1" name=""/>
        <p:cNvGrpSpPr/>
        <p:nvPr/>
      </p:nvGrpSpPr>
      <p:grpSpPr>
        <a:xfrm>
          <a:off x="0" y="0"/>
          <a:ext cx="0" cy="0"/>
          <a:chOff x="0" y="0"/>
          <a:chExt cx="0" cy="0"/>
        </a:xfrm>
      </p:grpSpPr>
      <p:sp>
        <p:nvSpPr>
          <p:cNvPr id="12" name="Text Placeholder 11"/>
          <p:cNvSpPr>
            <a:spLocks noGrp="1"/>
          </p:cNvSpPr>
          <p:nvPr>
            <p:ph type="body" sz="quarter" idx="12"/>
          </p:nvPr>
        </p:nvSpPr>
        <p:spPr>
          <a:xfrm>
            <a:off x="418883" y="2133600"/>
            <a:ext cx="8341378" cy="481575"/>
          </a:xfrm>
          <a:prstGeom prst="rect">
            <a:avLst/>
          </a:prstGeom>
        </p:spPr>
        <p:txBody>
          <a:bodyPr wrap="square" lIns="80678" tIns="40339" rIns="80678" bIns="40339">
            <a:spAutoFit/>
          </a:bodyPr>
          <a:lstStyle>
            <a:lvl1pPr marL="155857" indent="-155857" rtl="0">
              <a:lnSpc>
                <a:spcPct val="130000"/>
              </a:lnSpc>
              <a:spcBef>
                <a:spcPts val="1091"/>
              </a:spcBef>
              <a:buClr>
                <a:srgbClr val="F15B55"/>
              </a:buClr>
              <a:buFont typeface="Wingdings" panose="05000000000000000000" pitchFamily="2" charset="2"/>
              <a:buChar char="ä"/>
              <a:defRPr sz="2000" i="0" u="none" spc="0" baseline="0">
                <a:solidFill>
                  <a:srgbClr val="083050"/>
                </a:solidFill>
                <a:uFill>
                  <a:solidFill>
                    <a:srgbClr val="F15B55"/>
                  </a:solidFill>
                </a:uFill>
                <a:latin typeface="Arial" panose="020B0604020202020204" pitchFamily="34" charset="0"/>
                <a:cs typeface="Arial" panose="020B0604020202020204" pitchFamily="34" charset="0"/>
              </a:defRPr>
            </a:lvl1pPr>
          </a:lstStyle>
          <a:p>
            <a:pPr lvl="0"/>
            <a:r>
              <a:rPr lang="en-US" dirty="0"/>
              <a:t>Click to edit</a:t>
            </a:r>
          </a:p>
        </p:txBody>
      </p:sp>
      <p:sp>
        <p:nvSpPr>
          <p:cNvPr id="17"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8010439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Chart Slide - 1 column image ">
    <p:bg>
      <p:bgPr>
        <a:solidFill>
          <a:schemeClr val="bg1"/>
        </a:solidFill>
        <a:effectLst/>
      </p:bgPr>
    </p:bg>
    <p:spTree>
      <p:nvGrpSpPr>
        <p:cNvPr id="1" name=""/>
        <p:cNvGrpSpPr/>
        <p:nvPr/>
      </p:nvGrpSpPr>
      <p:grpSpPr>
        <a:xfrm>
          <a:off x="0" y="0"/>
          <a:ext cx="0" cy="0"/>
          <a:chOff x="0" y="0"/>
          <a:chExt cx="0" cy="0"/>
        </a:xfrm>
      </p:grpSpPr>
      <p:sp>
        <p:nvSpPr>
          <p:cNvPr id="20"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2" name="Title 1"/>
          <p:cNvSpPr>
            <a:spLocks noGrp="1"/>
          </p:cNvSpPr>
          <p:nvPr>
            <p:ph type="title"/>
          </p:nvPr>
        </p:nvSpPr>
        <p:spPr/>
        <p:txBody>
          <a:bodyPr/>
          <a:lstStyle>
            <a:lvl1pPr>
              <a:defRPr>
                <a:solidFill>
                  <a:srgbClr val="083050"/>
                </a:solidFill>
              </a:defRPr>
            </a:lvl1pPr>
          </a:lstStyle>
          <a:p>
            <a:r>
              <a:rPr lang="en-US" dirty="0"/>
              <a:t>Click to edit Master title style</a:t>
            </a:r>
          </a:p>
        </p:txBody>
      </p:sp>
    </p:spTree>
    <p:extLst>
      <p:ext uri="{BB962C8B-B14F-4D97-AF65-F5344CB8AC3E}">
        <p14:creationId xmlns:p14="http://schemas.microsoft.com/office/powerpoint/2010/main" val="108990182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898119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ext Slide (No Bullets)">
    <p:spTree>
      <p:nvGrpSpPr>
        <p:cNvPr id="1" name=""/>
        <p:cNvGrpSpPr/>
        <p:nvPr/>
      </p:nvGrpSpPr>
      <p:grpSpPr>
        <a:xfrm>
          <a:off x="0" y="0"/>
          <a:ext cx="0" cy="0"/>
          <a:chOff x="0" y="0"/>
          <a:chExt cx="0" cy="0"/>
        </a:xfrm>
      </p:grpSpPr>
      <p:pic>
        <p:nvPicPr>
          <p:cNvPr id="4" name="Picture 6" descr="RAP_slide_footer.wmf"/>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1" y="6078538"/>
            <a:ext cx="9144000"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457200" y="274638"/>
            <a:ext cx="8229600" cy="1143000"/>
          </a:xfrm>
        </p:spPr>
        <p:txBody>
          <a:bodyPr>
            <a:normAutofit/>
          </a:bodyPr>
          <a:lstStyle>
            <a:lvl1pPr>
              <a:defRPr sz="3600" baseline="0">
                <a:solidFill>
                  <a:srgbClr val="005C96"/>
                </a:solidFill>
                <a:latin typeface="Georgia"/>
                <a:cs typeface="Georgia"/>
              </a:defRPr>
            </a:lvl1pPr>
          </a:lstStyle>
          <a:p>
            <a:r>
              <a:rPr lang="en-US"/>
              <a:t>Click to edit Master title style</a:t>
            </a:r>
            <a:endParaRPr lang="en-US" dirty="0"/>
          </a:p>
        </p:txBody>
      </p:sp>
      <p:sp>
        <p:nvSpPr>
          <p:cNvPr id="9" name="Text Placeholder 8"/>
          <p:cNvSpPr>
            <a:spLocks noGrp="1"/>
          </p:cNvSpPr>
          <p:nvPr>
            <p:ph type="body" sz="quarter" idx="11"/>
          </p:nvPr>
        </p:nvSpPr>
        <p:spPr>
          <a:xfrm>
            <a:off x="472321" y="1600201"/>
            <a:ext cx="8214479" cy="4078288"/>
          </a:xfrm>
          <a:prstGeom prst="rect">
            <a:avLst/>
          </a:prstGeom>
        </p:spPr>
        <p:txBody>
          <a:bodyPr/>
          <a:lstStyle>
            <a:lvl1pPr marL="0" indent="0">
              <a:buNone/>
              <a:defRPr baseline="0">
                <a:solidFill>
                  <a:schemeClr val="tx1"/>
                </a:solidFill>
                <a:latin typeface="Georgia" pitchFamily="18" charset="0"/>
              </a:defRPr>
            </a:lvl1pPr>
            <a:lvl2pPr marL="457200" indent="0">
              <a:buNone/>
              <a:defRPr>
                <a:solidFill>
                  <a:schemeClr val="tx1"/>
                </a:solidFill>
                <a:latin typeface="Georgia" pitchFamily="18" charset="0"/>
              </a:defRPr>
            </a:lvl2pPr>
            <a:lvl3pPr marL="914400" indent="0">
              <a:buNone/>
              <a:defRPr>
                <a:solidFill>
                  <a:schemeClr val="tx1"/>
                </a:solidFill>
                <a:latin typeface="Georgia" pitchFamily="18" charset="0"/>
              </a:defRPr>
            </a:lvl3pPr>
            <a:lvl4pPr marL="1371600" indent="0">
              <a:buNone/>
              <a:defRPr>
                <a:solidFill>
                  <a:schemeClr val="tx1"/>
                </a:solidFill>
                <a:latin typeface="Georgia" pitchFamily="18" charset="0"/>
              </a:defRPr>
            </a:lvl4pPr>
            <a:lvl5pPr marL="1828800" indent="0">
              <a:buNone/>
              <a:defRPr>
                <a:solidFill>
                  <a:schemeClr val="tx1"/>
                </a:solidFill>
                <a:latin typeface="Georgia" pitchFamily="18"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p:cNvSpPr>
            <a:spLocks noGrp="1"/>
          </p:cNvSpPr>
          <p:nvPr>
            <p:ph type="sldNum" sz="quarter" idx="12"/>
          </p:nvPr>
        </p:nvSpPr>
        <p:spPr>
          <a:xfrm>
            <a:off x="6553200" y="6292850"/>
            <a:ext cx="2133600" cy="365125"/>
          </a:xfrm>
        </p:spPr>
        <p:txBody>
          <a:bodyPr/>
          <a:lstStyle>
            <a:lvl1pPr>
              <a:defRPr>
                <a:solidFill>
                  <a:schemeClr val="bg1"/>
                </a:solidFill>
                <a:latin typeface="Georgia" pitchFamily="-112" charset="0"/>
              </a:defRPr>
            </a:lvl1pPr>
          </a:lstStyle>
          <a:p>
            <a:pPr>
              <a:defRPr/>
            </a:pPr>
            <a:fld id="{1187B7FA-46CF-47F2-BA3A-536B89D455EE}" type="slidenum">
              <a:rPr lang="en-US"/>
              <a:pPr>
                <a:defRPr/>
              </a:pPr>
              <a:t>‹#›</a:t>
            </a:fld>
            <a:endParaRPr lang="en-US" dirty="0"/>
          </a:p>
        </p:txBody>
      </p:sp>
    </p:spTree>
    <p:extLst>
      <p:ext uri="{BB962C8B-B14F-4D97-AF65-F5344CB8AC3E}">
        <p14:creationId xmlns:p14="http://schemas.microsoft.com/office/powerpoint/2010/main" val="2404310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7568828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Quot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4" y="691970"/>
            <a:ext cx="8417730" cy="5025514"/>
          </a:xfrm>
          <a:prstGeom prst="rect">
            <a:avLst/>
          </a:prstGeom>
          <a:solidFill>
            <a:srgbClr val="165B99">
              <a:alpha val="8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latin typeface="Arial" panose="020B0604020202020204" pitchFamily="34" charset="0"/>
              <a:cs typeface="Arial" panose="020B0604020202020204" pitchFamily="34" charset="0"/>
            </a:endParaRPr>
          </a:p>
        </p:txBody>
      </p:sp>
      <p:cxnSp>
        <p:nvCxnSpPr>
          <p:cNvPr id="4" name="Straight Connector 3"/>
          <p:cNvCxnSpPr/>
          <p:nvPr userDrawn="1"/>
        </p:nvCxnSpPr>
        <p:spPr>
          <a:xfrm>
            <a:off x="646354" y="1199974"/>
            <a:ext cx="0" cy="5658026"/>
          </a:xfrm>
          <a:prstGeom prst="line">
            <a:avLst/>
          </a:prstGeom>
          <a:ln>
            <a:solidFill>
              <a:srgbClr val="F15B55"/>
            </a:solidFill>
          </a:ln>
        </p:spPr>
        <p:style>
          <a:lnRef idx="1">
            <a:schemeClr val="accent1"/>
          </a:lnRef>
          <a:fillRef idx="0">
            <a:schemeClr val="accent1"/>
          </a:fillRef>
          <a:effectRef idx="0">
            <a:schemeClr val="accent1"/>
          </a:effectRef>
          <a:fontRef idx="minor">
            <a:schemeClr val="tx1"/>
          </a:fontRef>
        </p:style>
      </p:cxnSp>
      <p:sp>
        <p:nvSpPr>
          <p:cNvPr id="6" name="Text Placeholder 8"/>
          <p:cNvSpPr>
            <a:spLocks noGrp="1"/>
          </p:cNvSpPr>
          <p:nvPr>
            <p:ph type="body" sz="quarter" idx="11"/>
          </p:nvPr>
        </p:nvSpPr>
        <p:spPr>
          <a:xfrm>
            <a:off x="914400" y="1083609"/>
            <a:ext cx="7010400" cy="553463"/>
          </a:xfrm>
          <a:prstGeom prst="rect">
            <a:avLst/>
          </a:prstGeom>
        </p:spPr>
        <p:txBody>
          <a:bodyPr wrap="square" lIns="0" tIns="0" rIns="0" bIns="0">
            <a:spAutoFit/>
          </a:bodyPr>
          <a:lstStyle>
            <a:lvl1pPr marL="0" indent="0">
              <a:lnSpc>
                <a:spcPts val="4363"/>
              </a:lnSpc>
              <a:spcBef>
                <a:spcPts val="0"/>
              </a:spcBef>
              <a:buNone/>
              <a:defRPr sz="3400" b="1" spc="0" baseline="0">
                <a:solidFill>
                  <a:schemeClr val="bg1"/>
                </a:solidFill>
                <a:latin typeface="Arial" panose="020B0604020202020204" pitchFamily="34" charset="0"/>
                <a:cs typeface="Arial" panose="020B0604020202020204" pitchFamily="34" charset="0"/>
              </a:defRPr>
            </a:lvl1pPr>
          </a:lstStyle>
          <a:p>
            <a:pPr lvl="0"/>
            <a:r>
              <a:rPr lang="en-US" dirty="0"/>
              <a:t>Click to edit</a:t>
            </a:r>
          </a:p>
        </p:txBody>
      </p:sp>
      <p:sp>
        <p:nvSpPr>
          <p:cNvPr id="7" name="Text Placeholder 8"/>
          <p:cNvSpPr>
            <a:spLocks noGrp="1"/>
          </p:cNvSpPr>
          <p:nvPr>
            <p:ph type="body" sz="quarter" idx="12"/>
          </p:nvPr>
        </p:nvSpPr>
        <p:spPr>
          <a:xfrm>
            <a:off x="1752600" y="4342236"/>
            <a:ext cx="3962400" cy="229764"/>
          </a:xfrm>
          <a:prstGeom prst="rect">
            <a:avLst/>
          </a:prstGeom>
        </p:spPr>
        <p:txBody>
          <a:bodyPr wrap="square" lIns="0" tIns="0" rIns="0" bIns="45720">
            <a:spAutoFit/>
          </a:bodyPr>
          <a:lstStyle>
            <a:lvl1pPr marL="0" indent="0">
              <a:lnSpc>
                <a:spcPts val="1454"/>
              </a:lnSpc>
              <a:spcBef>
                <a:spcPts val="0"/>
              </a:spcBef>
              <a:buNone/>
              <a:defRPr sz="1100" spc="-9" baseline="0">
                <a:solidFill>
                  <a:schemeClr val="bg1"/>
                </a:solidFill>
                <a:latin typeface="Arial" panose="020B0604020202020204" pitchFamily="34" charset="0"/>
                <a:cs typeface="Arial" panose="020B0604020202020204" pitchFamily="34" charset="0"/>
              </a:defRPr>
            </a:lvl1pPr>
          </a:lstStyle>
          <a:p>
            <a:pPr lvl="0"/>
            <a:r>
              <a:rPr lang="en-US"/>
              <a:t>Click to edit</a:t>
            </a:r>
          </a:p>
        </p:txBody>
      </p:sp>
      <p:sp>
        <p:nvSpPr>
          <p:cNvPr id="9" name="Text Placeholder 8"/>
          <p:cNvSpPr>
            <a:spLocks noGrp="1"/>
          </p:cNvSpPr>
          <p:nvPr>
            <p:ph type="body" sz="quarter" idx="13"/>
          </p:nvPr>
        </p:nvSpPr>
        <p:spPr>
          <a:xfrm>
            <a:off x="1752600" y="4059331"/>
            <a:ext cx="3953741" cy="229764"/>
          </a:xfrm>
          <a:prstGeom prst="rect">
            <a:avLst/>
          </a:prstGeom>
        </p:spPr>
        <p:txBody>
          <a:bodyPr wrap="square" lIns="0" tIns="0" rIns="0" bIns="45720">
            <a:spAutoFit/>
          </a:bodyPr>
          <a:lstStyle>
            <a:lvl1pPr marL="0" indent="0">
              <a:lnSpc>
                <a:spcPts val="1454"/>
              </a:lnSpc>
              <a:spcBef>
                <a:spcPts val="0"/>
              </a:spcBef>
              <a:buNone/>
              <a:defRPr sz="1100" b="1" spc="-9" baseline="0">
                <a:solidFill>
                  <a:schemeClr val="bg1"/>
                </a:solidFill>
                <a:latin typeface="Arial" panose="020B0604020202020204" pitchFamily="34" charset="0"/>
                <a:cs typeface="Arial" panose="020B0604020202020204" pitchFamily="34" charset="0"/>
              </a:defRPr>
            </a:lvl1pPr>
          </a:lstStyle>
          <a:p>
            <a:pPr lvl="0"/>
            <a:r>
              <a:rPr lang="en-US"/>
              <a:t>Click to edit</a:t>
            </a:r>
          </a:p>
        </p:txBody>
      </p:sp>
      <p:sp>
        <p:nvSpPr>
          <p:cNvPr id="10" name="Text Placeholder 8"/>
          <p:cNvSpPr>
            <a:spLocks noGrp="1"/>
          </p:cNvSpPr>
          <p:nvPr>
            <p:ph type="body" sz="quarter" idx="14"/>
          </p:nvPr>
        </p:nvSpPr>
        <p:spPr>
          <a:xfrm>
            <a:off x="914400" y="5225177"/>
            <a:ext cx="7010400" cy="262515"/>
          </a:xfrm>
          <a:prstGeom prst="rect">
            <a:avLst/>
          </a:prstGeom>
        </p:spPr>
        <p:txBody>
          <a:bodyPr wrap="square" lIns="80678" tIns="40339" rIns="80678" bIns="40339">
            <a:spAutoFit/>
          </a:bodyPr>
          <a:lstStyle>
            <a:lvl1pPr marL="0" indent="0">
              <a:lnSpc>
                <a:spcPts val="1454"/>
              </a:lnSpc>
              <a:spcBef>
                <a:spcPts val="0"/>
              </a:spcBef>
              <a:buNone/>
              <a:defRPr sz="900" spc="0" baseline="0">
                <a:solidFill>
                  <a:schemeClr val="bg1"/>
                </a:solidFill>
                <a:latin typeface="Arial" panose="020B0604020202020204" pitchFamily="34" charset="0"/>
                <a:cs typeface="Arial" panose="020B0604020202020204" pitchFamily="34" charset="0"/>
              </a:defRPr>
            </a:lvl1pPr>
          </a:lstStyle>
          <a:p>
            <a:pPr lvl="0"/>
            <a:r>
              <a:rPr lang="en-US"/>
              <a:t>Click to edit</a:t>
            </a:r>
          </a:p>
        </p:txBody>
      </p:sp>
      <p:sp>
        <p:nvSpPr>
          <p:cNvPr id="13" name="Picture Placeholder 12"/>
          <p:cNvSpPr>
            <a:spLocks noGrp="1"/>
          </p:cNvSpPr>
          <p:nvPr>
            <p:ph type="pic" sz="quarter" idx="15" hasCustomPrompt="1"/>
          </p:nvPr>
        </p:nvSpPr>
        <p:spPr>
          <a:xfrm>
            <a:off x="912094" y="4059331"/>
            <a:ext cx="744682" cy="722779"/>
          </a:xfrm>
          <a:prstGeom prst="ellipse">
            <a:avLst/>
          </a:prstGeom>
        </p:spPr>
        <p:txBody>
          <a:bodyPr lIns="80678" tIns="40339" rIns="80678" bIns="40339" anchor="ctr"/>
          <a:lstStyle>
            <a:lvl1pPr marL="0" indent="0">
              <a:buNone/>
              <a:defRPr sz="1000" baseline="0">
                <a:solidFill>
                  <a:schemeClr val="bg1"/>
                </a:solidFill>
                <a:latin typeface="Arial" panose="020B0604020202020204" pitchFamily="34" charset="0"/>
                <a:cs typeface="Arial" panose="020B0604020202020204" pitchFamily="34" charset="0"/>
              </a:defRPr>
            </a:lvl1pPr>
          </a:lstStyle>
          <a:p>
            <a:r>
              <a:rPr lang="en-US"/>
              <a:t>Click to add image</a:t>
            </a:r>
          </a:p>
        </p:txBody>
      </p:sp>
    </p:spTree>
    <p:extLst>
      <p:ext uri="{BB962C8B-B14F-4D97-AF65-F5344CB8AC3E}">
        <p14:creationId xmlns:p14="http://schemas.microsoft.com/office/powerpoint/2010/main" val="35223970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 Column Knock Out with Photo">
    <p:bg>
      <p:bgPr>
        <a:solidFill>
          <a:srgbClr val="083050"/>
        </a:solidFill>
        <a:effectLst/>
      </p:bgPr>
    </p:bg>
    <p:spTree>
      <p:nvGrpSpPr>
        <p:cNvPr id="1" name=""/>
        <p:cNvGrpSpPr/>
        <p:nvPr/>
      </p:nvGrpSpPr>
      <p:grpSpPr>
        <a:xfrm>
          <a:off x="0" y="0"/>
          <a:ext cx="0" cy="0"/>
          <a:chOff x="0" y="0"/>
          <a:chExt cx="0" cy="0"/>
        </a:xfrm>
      </p:grpSpPr>
      <p:sp>
        <p:nvSpPr>
          <p:cNvPr id="12" name="Picture Placeholder 11"/>
          <p:cNvSpPr>
            <a:spLocks noGrp="1"/>
          </p:cNvSpPr>
          <p:nvPr>
            <p:ph type="pic" sz="quarter" idx="14" hasCustomPrompt="1"/>
          </p:nvPr>
        </p:nvSpPr>
        <p:spPr>
          <a:xfrm>
            <a:off x="4806467" y="2172214"/>
            <a:ext cx="3943833" cy="3871958"/>
          </a:xfrm>
          <a:prstGeom prst="ellipse">
            <a:avLst/>
          </a:prstGeom>
          <a:ln>
            <a:noFill/>
          </a:ln>
        </p:spPr>
        <p:txBody>
          <a:bodyPr lIns="80678" tIns="40339" rIns="80678" bIns="40339"/>
          <a:lstStyle>
            <a:lvl1pPr marL="0" indent="0">
              <a:buNone/>
              <a:defRPr baseline="0">
                <a:solidFill>
                  <a:schemeClr val="bg1"/>
                </a:solidFill>
                <a:latin typeface="Arial" panose="020B0604020202020204" pitchFamily="34" charset="0"/>
                <a:cs typeface="Arial" panose="020B0604020202020204" pitchFamily="34" charset="0"/>
              </a:defRPr>
            </a:lvl1pPr>
          </a:lstStyle>
          <a:p>
            <a:r>
              <a:rPr lang="en-US"/>
              <a:t>Click to add image</a:t>
            </a:r>
          </a:p>
        </p:txBody>
      </p:sp>
      <p:sp>
        <p:nvSpPr>
          <p:cNvPr id="9" name="Text Placeholder 11"/>
          <p:cNvSpPr>
            <a:spLocks noGrp="1"/>
          </p:cNvSpPr>
          <p:nvPr>
            <p:ph type="body" sz="quarter" idx="12"/>
          </p:nvPr>
        </p:nvSpPr>
        <p:spPr>
          <a:xfrm>
            <a:off x="407988" y="2172214"/>
            <a:ext cx="3937249" cy="473976"/>
          </a:xfrm>
          <a:prstGeom prst="rect">
            <a:avLst/>
          </a:prstGeom>
        </p:spPr>
        <p:txBody>
          <a:bodyPr wrap="square" lIns="0" tIns="0" rIns="0" bIns="0">
            <a:spAutoFit/>
          </a:bodyPr>
          <a:lstStyle>
            <a:lvl1pPr marL="0" indent="0">
              <a:lnSpc>
                <a:spcPct val="110000"/>
              </a:lnSpc>
              <a:spcBef>
                <a:spcPts val="0"/>
              </a:spcBef>
              <a:buClr>
                <a:srgbClr val="F15B55"/>
              </a:buClr>
              <a:buFont typeface="Arial" panose="020B0604020202020204" pitchFamily="34" charset="0"/>
              <a:buNone/>
              <a:defRPr lang="en-US" sz="2800" b="0" i="0" spc="0" smtClean="0">
                <a:solidFill>
                  <a:schemeClr val="bg1"/>
                </a:solidFill>
                <a:effectLst/>
                <a:latin typeface="Arial" panose="020B0604020202020204" pitchFamily="34" charset="0"/>
                <a:cs typeface="Arial" panose="020B0604020202020204" pitchFamily="34" charset="0"/>
              </a:defRPr>
            </a:lvl1pPr>
          </a:lstStyle>
          <a:p>
            <a:pPr lvl="0"/>
            <a:r>
              <a:rPr lang="en-US"/>
              <a:t>Click to edit</a:t>
            </a:r>
          </a:p>
        </p:txBody>
      </p:sp>
      <p:sp>
        <p:nvSpPr>
          <p:cNvPr id="2" name="Title 1"/>
          <p:cNvSpPr>
            <a:spLocks noGrp="1"/>
          </p:cNvSpPr>
          <p:nvPr>
            <p:ph type="title"/>
          </p:nvPr>
        </p:nvSpPr>
        <p:spPr>
          <a:xfrm>
            <a:off x="407988" y="739191"/>
            <a:ext cx="7886700" cy="1104949"/>
          </a:xfrm>
          <a:prstGeom prst="rect">
            <a:avLst/>
          </a:prstGeom>
        </p:spPr>
        <p:txBody>
          <a:bodyPr vert="horz" lIns="0" tIns="45720" rIns="91440" bIns="45720" rtlCol="0" anchor="t">
            <a:normAutofit/>
          </a:bodyPr>
          <a:lstStyle>
            <a:lvl1pPr>
              <a:defRPr lang="en-US" sz="4200" b="1" kern="4000" spc="-64" baseline="0" dirty="0">
                <a:solidFill>
                  <a:schemeClr val="bg1"/>
                </a:solidFill>
                <a:latin typeface="Arial" panose="020B0604020202020204" pitchFamily="34" charset="0"/>
                <a:ea typeface="+mn-ea"/>
                <a:cs typeface="Arial" panose="020B0604020202020204" pitchFamily="34" charset="0"/>
              </a:defRPr>
            </a:lvl1pPr>
          </a:lstStyle>
          <a:p>
            <a:pPr lvl="0"/>
            <a:r>
              <a:rPr lang="en-US" dirty="0"/>
              <a:t>Click to edit Master title style</a:t>
            </a:r>
          </a:p>
        </p:txBody>
      </p:sp>
    </p:spTree>
    <p:extLst>
      <p:ext uri="{BB962C8B-B14F-4D97-AF65-F5344CB8AC3E}">
        <p14:creationId xmlns:p14="http://schemas.microsoft.com/office/powerpoint/2010/main" val="3559458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English About Slide">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10" name="Text Placeholder 8"/>
          <p:cNvSpPr>
            <a:spLocks noGrp="1"/>
          </p:cNvSpPr>
          <p:nvPr>
            <p:ph type="body" sz="quarter" idx="13"/>
          </p:nvPr>
        </p:nvSpPr>
        <p:spPr>
          <a:xfrm>
            <a:off x="1118320" y="5456651"/>
            <a:ext cx="3226668" cy="166712"/>
          </a:xfrm>
          <a:prstGeom prst="rect">
            <a:avLst/>
          </a:prstGeom>
        </p:spPr>
        <p:txBody>
          <a:bodyPr wrap="square" lIns="0" tIns="0" rIns="0" bIns="0">
            <a:spAutoFit/>
          </a:bodyPr>
          <a:lstStyle>
            <a:lvl1pPr marL="0" indent="0">
              <a:lnSpc>
                <a:spcPts val="1272"/>
              </a:lnSpc>
              <a:spcBef>
                <a:spcPts val="0"/>
              </a:spcBef>
              <a:buNone/>
              <a:defRPr sz="900" spc="0" baseline="0">
                <a:solidFill>
                  <a:srgbClr val="083050"/>
                </a:solidFill>
                <a:latin typeface="Arial" panose="020B0604020202020204" pitchFamily="34" charset="0"/>
                <a:cs typeface="Arial" panose="020B0604020202020204" pitchFamily="34" charset="0"/>
              </a:defRPr>
            </a:lvl1pPr>
          </a:lstStyle>
          <a:p>
            <a:pPr lvl="0"/>
            <a:r>
              <a:rPr lang="en-US" dirty="0"/>
              <a:t>Click to edit</a:t>
            </a:r>
          </a:p>
        </p:txBody>
      </p:sp>
      <p:sp>
        <p:nvSpPr>
          <p:cNvPr id="11" name="Picture Placeholder 12"/>
          <p:cNvSpPr>
            <a:spLocks noGrp="1"/>
          </p:cNvSpPr>
          <p:nvPr>
            <p:ph type="pic" sz="quarter" idx="15" hasCustomPrompt="1"/>
          </p:nvPr>
        </p:nvSpPr>
        <p:spPr>
          <a:xfrm>
            <a:off x="468171" y="5338920"/>
            <a:ext cx="502227" cy="487456"/>
          </a:xfrm>
          <a:prstGeom prst="ellipse">
            <a:avLst/>
          </a:prstGeom>
        </p:spPr>
        <p:txBody>
          <a:bodyPr lIns="80678" tIns="40339" rIns="80678" bIns="40339" anchor="ctr"/>
          <a:lstStyle>
            <a:lvl1pPr marL="0" indent="0" algn="ctr">
              <a:buNone/>
              <a:defRPr sz="600" baseline="0">
                <a:solidFill>
                  <a:schemeClr val="bg1"/>
                </a:solidFill>
                <a:latin typeface="Arial" panose="020B0604020202020204" pitchFamily="34" charset="0"/>
              </a:defRPr>
            </a:lvl1pPr>
          </a:lstStyle>
          <a:p>
            <a:r>
              <a:rPr lang="en-US" dirty="0"/>
              <a:t>Click to add image</a:t>
            </a:r>
          </a:p>
        </p:txBody>
      </p:sp>
      <p:sp>
        <p:nvSpPr>
          <p:cNvPr id="12" name="Text Placeholder 8"/>
          <p:cNvSpPr>
            <a:spLocks noGrp="1"/>
          </p:cNvSpPr>
          <p:nvPr>
            <p:ph type="body" sz="quarter" idx="16"/>
          </p:nvPr>
        </p:nvSpPr>
        <p:spPr>
          <a:xfrm>
            <a:off x="6718004" y="5439842"/>
            <a:ext cx="1931598" cy="179536"/>
          </a:xfrm>
          <a:prstGeom prst="rect">
            <a:avLst/>
          </a:prstGeom>
        </p:spPr>
        <p:txBody>
          <a:bodyPr wrap="square" lIns="0" tIns="0" rIns="0" bIns="0">
            <a:spAutoFit/>
          </a:bodyPr>
          <a:lstStyle>
            <a:lvl1pPr marL="0" indent="0">
              <a:lnSpc>
                <a:spcPts val="1363"/>
              </a:lnSpc>
              <a:spcBef>
                <a:spcPts val="0"/>
              </a:spcBef>
              <a:buNone/>
              <a:defRPr sz="900" spc="0" baseline="0">
                <a:solidFill>
                  <a:srgbClr val="083050"/>
                </a:solidFill>
                <a:latin typeface="Arial" panose="020B0604020202020204" pitchFamily="34" charset="0"/>
                <a:cs typeface="Arial" panose="020B0604020202020204" pitchFamily="34" charset="0"/>
              </a:defRPr>
            </a:lvl1pPr>
          </a:lstStyle>
          <a:p>
            <a:pPr lvl="0"/>
            <a:r>
              <a:rPr lang="en-US"/>
              <a:t>Click to edit</a:t>
            </a:r>
          </a:p>
        </p:txBody>
      </p:sp>
      <p:sp>
        <p:nvSpPr>
          <p:cNvPr id="13" name="Text Placeholder 8"/>
          <p:cNvSpPr>
            <a:spLocks noGrp="1"/>
          </p:cNvSpPr>
          <p:nvPr>
            <p:ph type="body" sz="quarter" idx="17"/>
          </p:nvPr>
        </p:nvSpPr>
        <p:spPr>
          <a:xfrm>
            <a:off x="4588445" y="5448246"/>
            <a:ext cx="1911069" cy="179536"/>
          </a:xfrm>
          <a:prstGeom prst="rect">
            <a:avLst/>
          </a:prstGeom>
        </p:spPr>
        <p:txBody>
          <a:bodyPr lIns="0" tIns="0" rIns="0" bIns="0">
            <a:spAutoFit/>
          </a:bodyPr>
          <a:lstStyle>
            <a:lvl1pPr marL="0" indent="0" rtl="0">
              <a:lnSpc>
                <a:spcPts val="1363"/>
              </a:lnSpc>
              <a:spcBef>
                <a:spcPts val="0"/>
              </a:spcBef>
              <a:buNone/>
              <a:defRPr sz="900" spc="0" baseline="0">
                <a:solidFill>
                  <a:srgbClr val="083050"/>
                </a:solidFill>
                <a:latin typeface="Arial"/>
                <a:ea typeface="STHeiti" panose="02010600040101010101" pitchFamily="2" charset="-128"/>
                <a:cs typeface="Arial"/>
              </a:defRPr>
            </a:lvl1pPr>
          </a:lstStyle>
          <a:p>
            <a:pPr lvl="0"/>
            <a:r>
              <a:rPr lang="en-US" altLang="zh-CN" dirty="0"/>
              <a:t>Click to edit</a:t>
            </a:r>
            <a:endParaRPr lang="en-US" dirty="0"/>
          </a:p>
        </p:txBody>
      </p:sp>
      <p:sp>
        <p:nvSpPr>
          <p:cNvPr id="2" name="TextBox 1"/>
          <p:cNvSpPr txBox="1"/>
          <p:nvPr userDrawn="1"/>
        </p:nvSpPr>
        <p:spPr>
          <a:xfrm>
            <a:off x="1040356" y="1295400"/>
            <a:ext cx="6286598" cy="646331"/>
          </a:xfrm>
          <a:prstGeom prst="rect">
            <a:avLst/>
          </a:prstGeom>
          <a:noFill/>
        </p:spPr>
        <p:txBody>
          <a:bodyPr wrap="square" lIns="0" tIns="0" rIns="0" bIns="0" rtlCol="0">
            <a:spAutoFit/>
          </a:bodyPr>
          <a:lstStyle/>
          <a:p>
            <a:r>
              <a:rPr lang="en-US" sz="4200" b="1" dirty="0">
                <a:solidFill>
                  <a:srgbClr val="083050"/>
                </a:solidFill>
                <a:latin typeface="Arial"/>
                <a:cs typeface="Arial"/>
              </a:rPr>
              <a:t>About RAP</a:t>
            </a:r>
          </a:p>
        </p:txBody>
      </p:sp>
      <p:sp>
        <p:nvSpPr>
          <p:cNvPr id="5" name="TextBox 4"/>
          <p:cNvSpPr txBox="1"/>
          <p:nvPr userDrawn="1"/>
        </p:nvSpPr>
        <p:spPr>
          <a:xfrm>
            <a:off x="1040356" y="2040984"/>
            <a:ext cx="6621462" cy="1483996"/>
          </a:xfrm>
          <a:prstGeom prst="rect">
            <a:avLst/>
          </a:prstGeom>
          <a:noFill/>
        </p:spPr>
        <p:txBody>
          <a:bodyPr wrap="square" lIns="0" tIns="0" rIns="0" bIns="0" rtlCol="0">
            <a:spAutoFit/>
          </a:bodyPr>
          <a:lstStyle/>
          <a:p>
            <a:pPr>
              <a:lnSpc>
                <a:spcPct val="110000"/>
              </a:lnSpc>
            </a:pPr>
            <a:r>
              <a:rPr lang="en-US" sz="2200" dirty="0">
                <a:solidFill>
                  <a:srgbClr val="F15A4E"/>
                </a:solidFill>
                <a:latin typeface="Arial"/>
                <a:cs typeface="Arial"/>
              </a:rPr>
              <a:t>The Regulatory Assistance Project (RAP)</a:t>
            </a:r>
            <a:r>
              <a:rPr lang="en-US" sz="2200" baseline="30000" dirty="0">
                <a:solidFill>
                  <a:srgbClr val="F15A4E"/>
                </a:solidFill>
                <a:latin typeface="Arial"/>
                <a:cs typeface="Arial"/>
              </a:rPr>
              <a:t>®</a:t>
            </a:r>
            <a:r>
              <a:rPr lang="en-US" sz="2200" dirty="0">
                <a:solidFill>
                  <a:srgbClr val="F15A4E"/>
                </a:solidFill>
                <a:latin typeface="Arial"/>
                <a:cs typeface="Arial"/>
              </a:rPr>
              <a:t> is an</a:t>
            </a:r>
            <a:r>
              <a:rPr lang="en-US" sz="2200" baseline="0" dirty="0">
                <a:solidFill>
                  <a:srgbClr val="F15A4E"/>
                </a:solidFill>
                <a:latin typeface="Arial"/>
                <a:cs typeface="Arial"/>
              </a:rPr>
              <a:t> </a:t>
            </a:r>
            <a:r>
              <a:rPr lang="en-US" sz="2200" dirty="0">
                <a:solidFill>
                  <a:srgbClr val="F15A4E"/>
                </a:solidFill>
                <a:latin typeface="Arial"/>
                <a:cs typeface="Arial"/>
              </a:rPr>
              <a:t>independent, non-partisan, non-governmental</a:t>
            </a:r>
            <a:r>
              <a:rPr lang="en-US" sz="2200" baseline="0" dirty="0">
                <a:solidFill>
                  <a:srgbClr val="F15A4E"/>
                </a:solidFill>
                <a:latin typeface="Arial"/>
                <a:cs typeface="Arial"/>
              </a:rPr>
              <a:t> </a:t>
            </a:r>
            <a:r>
              <a:rPr lang="en-US" sz="2200" dirty="0">
                <a:solidFill>
                  <a:srgbClr val="F15A4E"/>
                </a:solidFill>
                <a:latin typeface="Arial"/>
                <a:cs typeface="Arial"/>
              </a:rPr>
              <a:t>organization dedicated to accelerating the transition</a:t>
            </a:r>
            <a:r>
              <a:rPr lang="en-US" sz="2200" baseline="0" dirty="0">
                <a:solidFill>
                  <a:srgbClr val="F15A4E"/>
                </a:solidFill>
                <a:latin typeface="Arial"/>
                <a:cs typeface="Arial"/>
              </a:rPr>
              <a:t> </a:t>
            </a:r>
            <a:r>
              <a:rPr lang="en-US" sz="2200" dirty="0">
                <a:solidFill>
                  <a:srgbClr val="F15A4E"/>
                </a:solidFill>
                <a:latin typeface="Arial"/>
                <a:cs typeface="Arial"/>
              </a:rPr>
              <a:t>to a clean, reliable, and efficient energy future.</a:t>
            </a:r>
          </a:p>
        </p:txBody>
      </p:sp>
      <p:sp>
        <p:nvSpPr>
          <p:cNvPr id="25" name="TextBox 24"/>
          <p:cNvSpPr txBox="1"/>
          <p:nvPr userDrawn="1"/>
        </p:nvSpPr>
        <p:spPr>
          <a:xfrm>
            <a:off x="1040356" y="3904980"/>
            <a:ext cx="6621462" cy="338554"/>
          </a:xfrm>
          <a:prstGeom prst="rect">
            <a:avLst/>
          </a:prstGeom>
          <a:noFill/>
        </p:spPr>
        <p:txBody>
          <a:bodyPr wrap="square" lIns="0" tIns="0" rIns="0" bIns="0" rtlCol="0">
            <a:spAutoFit/>
          </a:bodyPr>
          <a:lstStyle/>
          <a:p>
            <a:pPr marL="0" lvl="0" indent="0">
              <a:buNone/>
            </a:pPr>
            <a:r>
              <a:rPr lang="en-US" sz="2200" dirty="0">
                <a:solidFill>
                  <a:srgbClr val="083050"/>
                </a:solidFill>
                <a:latin typeface="Arial"/>
                <a:cs typeface="Arial"/>
              </a:rPr>
              <a:t>Learn more about our work at </a:t>
            </a:r>
            <a:r>
              <a:rPr lang="en-US" sz="2200" u="heavy" dirty="0">
                <a:solidFill>
                  <a:srgbClr val="083050"/>
                </a:solidFill>
                <a:uFill>
                  <a:solidFill>
                    <a:srgbClr val="F15B55"/>
                  </a:solidFill>
                </a:uFill>
                <a:latin typeface="Arial"/>
                <a:cs typeface="Arial"/>
                <a:hlinkClick r:id="rId3"/>
              </a:rPr>
              <a:t>raponline.org</a:t>
            </a:r>
            <a:endParaRPr lang="en-US" sz="2200" u="heavy" dirty="0">
              <a:solidFill>
                <a:srgbClr val="083050"/>
              </a:solidFill>
              <a:uFill>
                <a:solidFill>
                  <a:srgbClr val="F15B55"/>
                </a:solidFill>
              </a:uFill>
              <a:latin typeface="Arial"/>
              <a:cs typeface="Arial"/>
            </a:endParaRPr>
          </a:p>
        </p:txBody>
      </p:sp>
    </p:spTree>
    <p:extLst>
      <p:ext uri="{BB962C8B-B14F-4D97-AF65-F5344CB8AC3E}">
        <p14:creationId xmlns:p14="http://schemas.microsoft.com/office/powerpoint/2010/main" val="6945173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English About Slide Two Authors">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10" name="Text Placeholder 8"/>
          <p:cNvSpPr>
            <a:spLocks noGrp="1"/>
          </p:cNvSpPr>
          <p:nvPr>
            <p:ph type="body" sz="quarter" idx="13"/>
          </p:nvPr>
        </p:nvSpPr>
        <p:spPr>
          <a:xfrm>
            <a:off x="1118320" y="5456651"/>
            <a:ext cx="3226668" cy="499532"/>
          </a:xfrm>
          <a:prstGeom prst="rect">
            <a:avLst/>
          </a:prstGeom>
        </p:spPr>
        <p:txBody>
          <a:bodyPr wrap="square" lIns="0" tIns="0" rIns="0" bIns="0">
            <a:noAutofit/>
          </a:bodyPr>
          <a:lstStyle>
            <a:lvl1pPr marL="0" indent="0">
              <a:lnSpc>
                <a:spcPts val="1272"/>
              </a:lnSpc>
              <a:spcBef>
                <a:spcPts val="0"/>
              </a:spcBef>
              <a:buNone/>
              <a:defRPr sz="900" spc="0" baseline="0">
                <a:solidFill>
                  <a:srgbClr val="083050"/>
                </a:solidFill>
                <a:latin typeface="Arial" panose="020B0604020202020204" pitchFamily="34" charset="0"/>
                <a:cs typeface="Arial" panose="020B0604020202020204" pitchFamily="34" charset="0"/>
              </a:defRPr>
            </a:lvl1pPr>
          </a:lstStyle>
          <a:p>
            <a:pPr lvl="0"/>
            <a:r>
              <a:rPr lang="en-US"/>
              <a:t>Click to edit</a:t>
            </a:r>
          </a:p>
        </p:txBody>
      </p:sp>
      <p:sp>
        <p:nvSpPr>
          <p:cNvPr id="11" name="Picture Placeholder 12"/>
          <p:cNvSpPr>
            <a:spLocks noGrp="1"/>
          </p:cNvSpPr>
          <p:nvPr>
            <p:ph type="pic" sz="quarter" idx="15" hasCustomPrompt="1"/>
          </p:nvPr>
        </p:nvSpPr>
        <p:spPr>
          <a:xfrm>
            <a:off x="468171" y="5338920"/>
            <a:ext cx="502227" cy="487456"/>
          </a:xfrm>
          <a:prstGeom prst="ellipse">
            <a:avLst/>
          </a:prstGeom>
        </p:spPr>
        <p:txBody>
          <a:bodyPr lIns="80678" tIns="40339" rIns="80678" bIns="40339" anchor="ctr"/>
          <a:lstStyle>
            <a:lvl1pPr marL="0" indent="0" algn="ctr">
              <a:buNone/>
              <a:defRPr sz="600" baseline="0">
                <a:solidFill>
                  <a:schemeClr val="bg1"/>
                </a:solidFill>
                <a:latin typeface="Arial" panose="020B0604020202020204" pitchFamily="34" charset="0"/>
              </a:defRPr>
            </a:lvl1pPr>
          </a:lstStyle>
          <a:p>
            <a:r>
              <a:rPr lang="en-US"/>
              <a:t>Click to add image</a:t>
            </a:r>
          </a:p>
        </p:txBody>
      </p:sp>
      <p:cxnSp>
        <p:nvCxnSpPr>
          <p:cNvPr id="15" name="Straight Connector 14"/>
          <p:cNvCxnSpPr/>
          <p:nvPr userDrawn="1"/>
        </p:nvCxnSpPr>
        <p:spPr>
          <a:xfrm>
            <a:off x="1125682" y="5332601"/>
            <a:ext cx="3219306"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userDrawn="1"/>
        </p:nvSpPr>
        <p:spPr>
          <a:xfrm>
            <a:off x="1040356" y="1295400"/>
            <a:ext cx="6286598" cy="646331"/>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4200" b="1" i="0" u="none" strike="noStrike" kern="0" cap="none" spc="0" normalizeH="0" baseline="0" noProof="0" dirty="0">
                <a:ln>
                  <a:noFill/>
                </a:ln>
                <a:solidFill>
                  <a:srgbClr val="083050"/>
                </a:solidFill>
                <a:effectLst/>
                <a:uLnTx/>
                <a:uFillTx/>
                <a:latin typeface="Arial"/>
                <a:cs typeface="Arial"/>
              </a:rPr>
              <a:t>About RAP</a:t>
            </a:r>
          </a:p>
        </p:txBody>
      </p:sp>
      <p:sp>
        <p:nvSpPr>
          <p:cNvPr id="5" name="TextBox 4"/>
          <p:cNvSpPr txBox="1"/>
          <p:nvPr userDrawn="1"/>
        </p:nvSpPr>
        <p:spPr>
          <a:xfrm>
            <a:off x="1040356" y="2040984"/>
            <a:ext cx="6621462" cy="1483996"/>
          </a:xfrm>
          <a:prstGeom prst="rect">
            <a:avLst/>
          </a:prstGeom>
          <a:noFill/>
        </p:spPr>
        <p:txBody>
          <a:bodyPr wrap="square" lIns="0" tIns="0" rIns="0" bIns="0" rtlCol="0">
            <a:spAutoFit/>
          </a:bodyPr>
          <a:lstStyle/>
          <a:p>
            <a:pPr marL="0" marR="0" lvl="0" indent="0" defTabSz="914400" eaLnBrk="1" fontAlgn="auto" latinLnBrk="0" hangingPunct="1">
              <a:lnSpc>
                <a:spcPct val="110000"/>
              </a:lnSpc>
              <a:spcBef>
                <a:spcPts val="0"/>
              </a:spcBef>
              <a:spcAft>
                <a:spcPts val="0"/>
              </a:spcAft>
              <a:buClrTx/>
              <a:buSzTx/>
              <a:buFontTx/>
              <a:buNone/>
              <a:tabLst/>
              <a:defRPr/>
            </a:pPr>
            <a:r>
              <a:rPr kumimoji="0" lang="en-US" sz="2200" b="0" i="0" u="none" strike="noStrike" kern="0" cap="none" spc="0" normalizeH="0" baseline="0" noProof="0" dirty="0">
                <a:ln>
                  <a:noFill/>
                </a:ln>
                <a:solidFill>
                  <a:srgbClr val="F15A4E"/>
                </a:solidFill>
                <a:effectLst/>
                <a:uLnTx/>
                <a:uFillTx/>
                <a:latin typeface="Arial"/>
                <a:cs typeface="Arial"/>
              </a:rPr>
              <a:t>The Regulatory Assistance Project (RAP)</a:t>
            </a:r>
            <a:r>
              <a:rPr kumimoji="0" lang="en-US" sz="2200" b="0" i="0" u="none" strike="noStrike" kern="0" cap="none" spc="0" normalizeH="0" baseline="30000" noProof="0" dirty="0">
                <a:ln>
                  <a:noFill/>
                </a:ln>
                <a:solidFill>
                  <a:srgbClr val="F15A4E"/>
                </a:solidFill>
                <a:effectLst/>
                <a:uLnTx/>
                <a:uFillTx/>
                <a:latin typeface="Arial"/>
                <a:cs typeface="Arial"/>
              </a:rPr>
              <a:t>®</a:t>
            </a:r>
            <a:r>
              <a:rPr kumimoji="0" lang="en-US" sz="2200" b="0" i="0" u="none" strike="noStrike" kern="0" cap="none" spc="0" normalizeH="0" baseline="0" noProof="0" dirty="0">
                <a:ln>
                  <a:noFill/>
                </a:ln>
                <a:solidFill>
                  <a:srgbClr val="F15A4E"/>
                </a:solidFill>
                <a:effectLst/>
                <a:uLnTx/>
                <a:uFillTx/>
                <a:latin typeface="Arial"/>
                <a:cs typeface="Arial"/>
              </a:rPr>
              <a:t> is an independent, non-partisan, non-governmental organization dedicated to accelerating the transition to a clean, reliable, and efficient energy future.</a:t>
            </a:r>
          </a:p>
        </p:txBody>
      </p:sp>
      <p:sp>
        <p:nvSpPr>
          <p:cNvPr id="25" name="TextBox 24"/>
          <p:cNvSpPr txBox="1"/>
          <p:nvPr userDrawn="1"/>
        </p:nvSpPr>
        <p:spPr>
          <a:xfrm>
            <a:off x="1040356" y="3904980"/>
            <a:ext cx="6621462" cy="338554"/>
          </a:xfrm>
          <a:prstGeom prst="rect">
            <a:avLst/>
          </a:prstGeom>
          <a:noFill/>
        </p:spPr>
        <p:txBody>
          <a:bodyPr wrap="square" lIns="0" tIns="0" rIns="0" bIns="0"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200" b="0" i="0" u="none" strike="noStrike" kern="0" cap="none" spc="0" normalizeH="0" baseline="0" noProof="0" dirty="0">
                <a:ln>
                  <a:noFill/>
                </a:ln>
                <a:solidFill>
                  <a:srgbClr val="083050"/>
                </a:solidFill>
                <a:effectLst/>
                <a:uLnTx/>
                <a:uFillTx/>
                <a:latin typeface="Arial"/>
                <a:cs typeface="Arial"/>
              </a:rPr>
              <a:t>Learn more about our work at </a:t>
            </a:r>
            <a:r>
              <a:rPr kumimoji="0" lang="en-US" sz="2200" b="0" i="0" u="heavy" strike="noStrike" kern="0" cap="none" spc="0" normalizeH="0" baseline="0" noProof="0" dirty="0">
                <a:ln>
                  <a:noFill/>
                </a:ln>
                <a:solidFill>
                  <a:srgbClr val="083050"/>
                </a:solidFill>
                <a:effectLst/>
                <a:uLnTx/>
                <a:uFill>
                  <a:solidFill>
                    <a:srgbClr val="F15B55"/>
                  </a:solidFill>
                </a:uFill>
                <a:latin typeface="Arial"/>
                <a:cs typeface="Arial"/>
                <a:hlinkClick r:id="rId3"/>
              </a:rPr>
              <a:t>raponline.org</a:t>
            </a:r>
            <a:endParaRPr kumimoji="0" lang="en-US" sz="2200" b="0" i="0" u="heavy" strike="noStrike" kern="0" cap="none" spc="0" normalizeH="0" baseline="0" noProof="0" dirty="0">
              <a:ln>
                <a:noFill/>
              </a:ln>
              <a:solidFill>
                <a:srgbClr val="083050"/>
              </a:solidFill>
              <a:effectLst/>
              <a:uLnTx/>
              <a:uFill>
                <a:solidFill>
                  <a:srgbClr val="F15B55"/>
                </a:solidFill>
              </a:uFill>
              <a:latin typeface="Arial"/>
              <a:cs typeface="Arial"/>
            </a:endParaRPr>
          </a:p>
        </p:txBody>
      </p:sp>
      <p:cxnSp>
        <p:nvCxnSpPr>
          <p:cNvPr id="14" name="Straight Connector 13"/>
          <p:cNvCxnSpPr/>
          <p:nvPr userDrawn="1"/>
        </p:nvCxnSpPr>
        <p:spPr>
          <a:xfrm>
            <a:off x="5284798" y="5332601"/>
            <a:ext cx="3219306"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sp>
        <p:nvSpPr>
          <p:cNvPr id="17" name="Text Placeholder 8"/>
          <p:cNvSpPr>
            <a:spLocks noGrp="1"/>
          </p:cNvSpPr>
          <p:nvPr>
            <p:ph type="body" sz="quarter" idx="16"/>
          </p:nvPr>
        </p:nvSpPr>
        <p:spPr>
          <a:xfrm>
            <a:off x="5291833" y="5456651"/>
            <a:ext cx="3226668" cy="499532"/>
          </a:xfrm>
          <a:prstGeom prst="rect">
            <a:avLst/>
          </a:prstGeom>
        </p:spPr>
        <p:txBody>
          <a:bodyPr wrap="square" lIns="0" tIns="0" rIns="0" bIns="0">
            <a:noAutofit/>
          </a:bodyPr>
          <a:lstStyle>
            <a:lvl1pPr marL="0" indent="0">
              <a:lnSpc>
                <a:spcPts val="1272"/>
              </a:lnSpc>
              <a:spcBef>
                <a:spcPts val="0"/>
              </a:spcBef>
              <a:buNone/>
              <a:defRPr sz="900" spc="0" baseline="0">
                <a:solidFill>
                  <a:srgbClr val="083050"/>
                </a:solidFill>
                <a:latin typeface="Arial" panose="020B0604020202020204" pitchFamily="34" charset="0"/>
                <a:cs typeface="Arial" panose="020B0604020202020204" pitchFamily="34" charset="0"/>
              </a:defRPr>
            </a:lvl1pPr>
          </a:lstStyle>
          <a:p>
            <a:pPr lvl="0"/>
            <a:r>
              <a:rPr lang="en-US"/>
              <a:t>Click to edit</a:t>
            </a:r>
          </a:p>
        </p:txBody>
      </p:sp>
      <p:sp>
        <p:nvSpPr>
          <p:cNvPr id="19" name="Picture Placeholder 12"/>
          <p:cNvSpPr>
            <a:spLocks noGrp="1"/>
          </p:cNvSpPr>
          <p:nvPr>
            <p:ph type="pic" sz="quarter" idx="17" hasCustomPrompt="1"/>
          </p:nvPr>
        </p:nvSpPr>
        <p:spPr>
          <a:xfrm>
            <a:off x="4643931" y="5338920"/>
            <a:ext cx="502227" cy="487456"/>
          </a:xfrm>
          <a:prstGeom prst="ellipse">
            <a:avLst/>
          </a:prstGeom>
        </p:spPr>
        <p:txBody>
          <a:bodyPr lIns="80678" tIns="40339" rIns="80678" bIns="40339" anchor="ctr"/>
          <a:lstStyle>
            <a:lvl1pPr marL="0" indent="0" algn="ctr">
              <a:buNone/>
              <a:defRPr sz="600" baseline="0">
                <a:solidFill>
                  <a:schemeClr val="bg1"/>
                </a:solidFill>
                <a:latin typeface="Arial" panose="020B0604020202020204" pitchFamily="34" charset="0"/>
              </a:defRPr>
            </a:lvl1pPr>
          </a:lstStyle>
          <a:p>
            <a:r>
              <a:rPr lang="en-US"/>
              <a:t>Click to add image</a:t>
            </a:r>
          </a:p>
        </p:txBody>
      </p:sp>
    </p:spTree>
    <p:extLst>
      <p:ext uri="{BB962C8B-B14F-4D97-AF65-F5344CB8AC3E}">
        <p14:creationId xmlns:p14="http://schemas.microsoft.com/office/powerpoint/2010/main" val="19094271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hinese About Slide ">
    <p:bg>
      <p:bgPr>
        <a:solidFill>
          <a:schemeClr val="bg1"/>
        </a:solidFill>
        <a:effectLst/>
      </p:bgPr>
    </p:bg>
    <p:spTree>
      <p:nvGrpSpPr>
        <p:cNvPr id="1" name=""/>
        <p:cNvGrpSpPr/>
        <p:nvPr/>
      </p:nvGrpSpPr>
      <p:grpSpPr>
        <a:xfrm>
          <a:off x="0" y="0"/>
          <a:ext cx="0" cy="0"/>
          <a:chOff x="0" y="0"/>
          <a:chExt cx="0" cy="0"/>
        </a:xfrm>
      </p:grpSpPr>
      <p:sp>
        <p:nvSpPr>
          <p:cNvPr id="4" name="TextBox 3"/>
          <p:cNvSpPr txBox="1"/>
          <p:nvPr userDrawn="1"/>
        </p:nvSpPr>
        <p:spPr>
          <a:xfrm>
            <a:off x="1029866" y="2066256"/>
            <a:ext cx="7123533" cy="2601225"/>
          </a:xfrm>
          <a:prstGeom prst="rect">
            <a:avLst/>
          </a:prstGeom>
          <a:noFill/>
        </p:spPr>
        <p:txBody>
          <a:bodyPr wrap="square" lIns="0" tIns="0" rIns="0" bIns="0" rtlCol="0">
            <a:spAutoFit/>
          </a:bodyPr>
          <a:lstStyle/>
          <a:p>
            <a:pPr>
              <a:lnSpc>
                <a:spcPct val="110000"/>
              </a:lnSpc>
            </a:pPr>
            <a:r>
              <a:rPr lang="zh-TW" altLang="en-US" sz="2200" b="0" i="0" dirty="0">
                <a:solidFill>
                  <a:srgbClr val="F15A4E"/>
                </a:solidFill>
                <a:effectLst/>
                <a:latin typeface="Heiti SC Medium"/>
                <a:ea typeface="Heiti SC Medium"/>
                <a:cs typeface="Heiti SC Medium"/>
              </a:rPr>
              <a:t>睿博能源智库</a:t>
            </a:r>
            <a:r>
              <a:rPr lang="en-US" altLang="zh-TW" sz="2200" b="0" i="0" dirty="0">
                <a:solidFill>
                  <a:srgbClr val="F15A4E"/>
                </a:solidFill>
                <a:effectLst/>
                <a:latin typeface="Heiti SC Medium"/>
                <a:ea typeface="Heiti SC Medium"/>
                <a:cs typeface="Heiti SC Medium"/>
              </a:rPr>
              <a:t>(The Regulatory Assistance Project (RAP)</a:t>
            </a:r>
            <a:r>
              <a:rPr lang="en-US" altLang="zh-TW" sz="2200" b="0" i="0" baseline="30000" dirty="0">
                <a:solidFill>
                  <a:srgbClr val="F15A4E"/>
                </a:solidFill>
                <a:effectLst/>
                <a:latin typeface="Heiti SC Medium"/>
                <a:ea typeface="Heiti SC Medium"/>
                <a:cs typeface="Heiti SC Medium"/>
              </a:rPr>
              <a:t>®</a:t>
            </a:r>
            <a:r>
              <a:rPr lang="en-US" altLang="zh-TW" sz="2200" b="0" i="0" dirty="0">
                <a:solidFill>
                  <a:srgbClr val="F15A4E"/>
                </a:solidFill>
                <a:effectLst/>
                <a:latin typeface="Heiti SC Medium"/>
                <a:ea typeface="Heiti SC Medium"/>
                <a:cs typeface="Heiti SC Medium"/>
              </a:rPr>
              <a:t>)</a:t>
            </a:r>
            <a:r>
              <a:rPr lang="zh-TW" altLang="en-US" sz="2200" b="0" i="0" dirty="0">
                <a:solidFill>
                  <a:srgbClr val="F15A4E"/>
                </a:solidFill>
                <a:effectLst/>
                <a:latin typeface="Heiti SC Medium"/>
                <a:ea typeface="Heiti SC Medium"/>
                <a:cs typeface="Heiti SC Medium"/>
              </a:rPr>
              <a:t>是 一个全球性专家咨询机构， 长期致力于为欧洲、美国、中国、 印度等国的电力行业改革所面临的挑战提供解决方案。我们在 广泛的能源领域从事专业的技术和经济分析，特别是在电力行 业规划和市场设计、能效和电力需求侧管理、空气质量管理、 可再生能源并网、排放交易等方面有着资深的国际经验。 </a:t>
            </a:r>
          </a:p>
        </p:txBody>
      </p:sp>
      <p:sp>
        <p:nvSpPr>
          <p:cNvPr id="10" name="Text Placeholder 8"/>
          <p:cNvSpPr>
            <a:spLocks noGrp="1"/>
          </p:cNvSpPr>
          <p:nvPr>
            <p:ph type="body" sz="quarter" idx="13"/>
          </p:nvPr>
        </p:nvSpPr>
        <p:spPr>
          <a:xfrm>
            <a:off x="1118320" y="5573875"/>
            <a:ext cx="3226668" cy="166712"/>
          </a:xfrm>
          <a:prstGeom prst="rect">
            <a:avLst/>
          </a:prstGeom>
        </p:spPr>
        <p:txBody>
          <a:bodyPr wrap="square" lIns="0" tIns="0" rIns="0" bIns="0">
            <a:spAutoFit/>
          </a:bodyPr>
          <a:lstStyle>
            <a:lvl1pPr marL="0" indent="0">
              <a:lnSpc>
                <a:spcPts val="1272"/>
              </a:lnSpc>
              <a:spcBef>
                <a:spcPts val="0"/>
              </a:spcBef>
              <a:buNone/>
              <a:defRPr sz="900" spc="0" baseline="0">
                <a:solidFill>
                  <a:srgbClr val="083050"/>
                </a:solidFill>
                <a:latin typeface="Arial" panose="020B0604020202020204" pitchFamily="34" charset="0"/>
                <a:cs typeface="Arial" panose="020B0604020202020204" pitchFamily="34" charset="0"/>
              </a:defRPr>
            </a:lvl1pPr>
          </a:lstStyle>
          <a:p>
            <a:pPr lvl="0"/>
            <a:r>
              <a:rPr lang="en-US"/>
              <a:t>Click to edit</a:t>
            </a:r>
          </a:p>
        </p:txBody>
      </p:sp>
      <p:sp>
        <p:nvSpPr>
          <p:cNvPr id="11" name="Picture Placeholder 12"/>
          <p:cNvSpPr>
            <a:spLocks noGrp="1"/>
          </p:cNvSpPr>
          <p:nvPr>
            <p:ph type="pic" sz="quarter" idx="15" hasCustomPrompt="1"/>
          </p:nvPr>
        </p:nvSpPr>
        <p:spPr>
          <a:xfrm>
            <a:off x="468171" y="5456144"/>
            <a:ext cx="502227" cy="487456"/>
          </a:xfrm>
          <a:prstGeom prst="ellipse">
            <a:avLst/>
          </a:prstGeom>
        </p:spPr>
        <p:txBody>
          <a:bodyPr lIns="80678" tIns="40339" rIns="80678" bIns="40339" anchor="ctr"/>
          <a:lstStyle>
            <a:lvl1pPr marL="0" indent="0" algn="ctr">
              <a:buNone/>
              <a:defRPr sz="600" baseline="0">
                <a:solidFill>
                  <a:schemeClr val="bg1"/>
                </a:solidFill>
                <a:latin typeface="Arial" panose="020B0604020202020204" pitchFamily="34" charset="0"/>
              </a:defRPr>
            </a:lvl1pPr>
          </a:lstStyle>
          <a:p>
            <a:r>
              <a:rPr lang="en-US" dirty="0"/>
              <a:t>Click to add image</a:t>
            </a:r>
          </a:p>
        </p:txBody>
      </p:sp>
      <p:sp>
        <p:nvSpPr>
          <p:cNvPr id="12" name="Text Placeholder 8"/>
          <p:cNvSpPr>
            <a:spLocks noGrp="1"/>
          </p:cNvSpPr>
          <p:nvPr>
            <p:ph type="body" sz="quarter" idx="16"/>
          </p:nvPr>
        </p:nvSpPr>
        <p:spPr>
          <a:xfrm>
            <a:off x="6718004" y="5557066"/>
            <a:ext cx="1931598" cy="179536"/>
          </a:xfrm>
          <a:prstGeom prst="rect">
            <a:avLst/>
          </a:prstGeom>
        </p:spPr>
        <p:txBody>
          <a:bodyPr wrap="square" lIns="0" tIns="0" rIns="0" bIns="0">
            <a:spAutoFit/>
          </a:bodyPr>
          <a:lstStyle>
            <a:lvl1pPr marL="0" indent="0">
              <a:lnSpc>
                <a:spcPts val="1363"/>
              </a:lnSpc>
              <a:spcBef>
                <a:spcPts val="0"/>
              </a:spcBef>
              <a:buNone/>
              <a:defRPr sz="900" spc="0" baseline="0">
                <a:solidFill>
                  <a:srgbClr val="083050"/>
                </a:solidFill>
                <a:latin typeface="Arial" panose="020B0604020202020204" pitchFamily="34" charset="0"/>
                <a:cs typeface="Arial" panose="020B0604020202020204" pitchFamily="34" charset="0"/>
              </a:defRPr>
            </a:lvl1pPr>
          </a:lstStyle>
          <a:p>
            <a:pPr lvl="0"/>
            <a:r>
              <a:rPr lang="en-US"/>
              <a:t>Click to edit</a:t>
            </a:r>
          </a:p>
        </p:txBody>
      </p:sp>
      <p:sp>
        <p:nvSpPr>
          <p:cNvPr id="13" name="Text Placeholder 8"/>
          <p:cNvSpPr>
            <a:spLocks noGrp="1"/>
          </p:cNvSpPr>
          <p:nvPr>
            <p:ph type="body" sz="quarter" idx="17"/>
          </p:nvPr>
        </p:nvSpPr>
        <p:spPr>
          <a:xfrm>
            <a:off x="4588445" y="5565470"/>
            <a:ext cx="1911069" cy="179536"/>
          </a:xfrm>
          <a:prstGeom prst="rect">
            <a:avLst/>
          </a:prstGeom>
        </p:spPr>
        <p:txBody>
          <a:bodyPr lIns="0" tIns="0" rIns="0" bIns="0">
            <a:spAutoFit/>
          </a:bodyPr>
          <a:lstStyle>
            <a:lvl1pPr marL="0" indent="0" rtl="0">
              <a:lnSpc>
                <a:spcPts val="1363"/>
              </a:lnSpc>
              <a:spcBef>
                <a:spcPts val="0"/>
              </a:spcBef>
              <a:buNone/>
              <a:defRPr sz="900" spc="0" baseline="0">
                <a:solidFill>
                  <a:srgbClr val="083050"/>
                </a:solidFill>
                <a:latin typeface="Arial"/>
                <a:ea typeface="STHeiti" panose="02010600040101010101" pitchFamily="2" charset="-128"/>
                <a:cs typeface="Arial"/>
              </a:defRPr>
            </a:lvl1pPr>
          </a:lstStyle>
          <a:p>
            <a:pPr lvl="0"/>
            <a:r>
              <a:rPr lang="en-US" altLang="zh-CN"/>
              <a:t>Click to edit</a:t>
            </a:r>
            <a:endParaRPr lang="en-US"/>
          </a:p>
        </p:txBody>
      </p:sp>
      <p:cxnSp>
        <p:nvCxnSpPr>
          <p:cNvPr id="15" name="Straight Connector 14"/>
          <p:cNvCxnSpPr/>
          <p:nvPr userDrawn="1"/>
        </p:nvCxnSpPr>
        <p:spPr>
          <a:xfrm>
            <a:off x="1125682" y="5449825"/>
            <a:ext cx="3219306"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userDrawn="1"/>
        </p:nvCxnSpPr>
        <p:spPr>
          <a:xfrm>
            <a:off x="4572000" y="5449825"/>
            <a:ext cx="1923769"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userDrawn="1"/>
        </p:nvCxnSpPr>
        <p:spPr>
          <a:xfrm>
            <a:off x="6716140" y="5449825"/>
            <a:ext cx="1923769"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userDrawn="1"/>
        </p:nvSpPr>
        <p:spPr>
          <a:xfrm>
            <a:off x="1040356" y="1295400"/>
            <a:ext cx="6286598" cy="646331"/>
          </a:xfrm>
          <a:prstGeom prst="rect">
            <a:avLst/>
          </a:prstGeom>
          <a:noFill/>
        </p:spPr>
        <p:txBody>
          <a:bodyPr wrap="square" lIns="0" tIns="0" rIns="0" bIns="0" rtlCol="0">
            <a:spAutoFit/>
          </a:bodyPr>
          <a:lstStyle/>
          <a:p>
            <a:r>
              <a:rPr lang="en-US" sz="4200" b="1" dirty="0">
                <a:solidFill>
                  <a:srgbClr val="083050"/>
                </a:solidFill>
                <a:latin typeface="Arial"/>
                <a:cs typeface="Arial"/>
              </a:rPr>
              <a:t>About RAP</a:t>
            </a:r>
          </a:p>
        </p:txBody>
      </p:sp>
      <p:sp>
        <p:nvSpPr>
          <p:cNvPr id="25" name="TextBox 24"/>
          <p:cNvSpPr txBox="1"/>
          <p:nvPr userDrawn="1"/>
        </p:nvSpPr>
        <p:spPr>
          <a:xfrm>
            <a:off x="1040356" y="4766846"/>
            <a:ext cx="6621462" cy="343492"/>
          </a:xfrm>
          <a:prstGeom prst="rect">
            <a:avLst/>
          </a:prstGeom>
          <a:noFill/>
        </p:spPr>
        <p:txBody>
          <a:bodyPr wrap="square" lIns="0" tIns="0" rIns="0" bIns="0" rtlCol="0">
            <a:spAutoFit/>
          </a:bodyPr>
          <a:lstStyle/>
          <a:p>
            <a:pPr marL="0" marR="0" lvl="0" indent="0" algn="l" defTabSz="898908" rtl="0" eaLnBrk="1" fontAlgn="auto" latinLnBrk="0" hangingPunct="1">
              <a:lnSpc>
                <a:spcPct val="110000"/>
              </a:lnSpc>
              <a:spcBef>
                <a:spcPts val="0"/>
              </a:spcBef>
              <a:spcAft>
                <a:spcPts val="0"/>
              </a:spcAft>
              <a:buClrTx/>
              <a:buSzTx/>
              <a:buFontTx/>
              <a:buNone/>
              <a:tabLst/>
              <a:defRPr/>
            </a:pPr>
            <a:r>
              <a:rPr lang="zh-TW" altLang="en-US" sz="1800" b="0" i="0" kern="1200">
                <a:solidFill>
                  <a:srgbClr val="083050"/>
                </a:solidFill>
                <a:effectLst/>
                <a:latin typeface="Heiti SC Medium"/>
                <a:ea typeface="Heiti SC Medium"/>
                <a:cs typeface="Heiti SC Medium"/>
              </a:rPr>
              <a:t>欲了解更多我们的工作 </a:t>
            </a:r>
            <a:r>
              <a:rPr lang="en-US" sz="2200" b="0" i="0" u="sng">
                <a:solidFill>
                  <a:srgbClr val="083050"/>
                </a:solidFill>
                <a:uFill>
                  <a:solidFill>
                    <a:srgbClr val="F15B55"/>
                  </a:solidFill>
                </a:uFill>
                <a:latin typeface="Heiti SC Medium"/>
                <a:ea typeface="Heiti SC Medium"/>
                <a:cs typeface="Heiti SC Medium"/>
              </a:rPr>
              <a:t>raponline.org/china</a:t>
            </a:r>
          </a:p>
        </p:txBody>
      </p:sp>
      <p:pic>
        <p:nvPicPr>
          <p:cNvPr id="19" name="Picture 18"/>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659" y="-6317"/>
            <a:ext cx="3853947" cy="852288"/>
          </a:xfrm>
          <a:prstGeom prst="rect">
            <a:avLst/>
          </a:prstGeom>
        </p:spPr>
      </p:pic>
    </p:spTree>
    <p:extLst>
      <p:ext uri="{BB962C8B-B14F-4D97-AF65-F5344CB8AC3E}">
        <p14:creationId xmlns:p14="http://schemas.microsoft.com/office/powerpoint/2010/main" val="4145099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rsonalized English About Slide">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2" name="TextBox 1"/>
          <p:cNvSpPr txBox="1"/>
          <p:nvPr userDrawn="1"/>
        </p:nvSpPr>
        <p:spPr>
          <a:xfrm>
            <a:off x="1040356" y="1295400"/>
            <a:ext cx="6286598" cy="646331"/>
          </a:xfrm>
          <a:prstGeom prst="rect">
            <a:avLst/>
          </a:prstGeom>
          <a:noFill/>
        </p:spPr>
        <p:txBody>
          <a:bodyPr wrap="square" lIns="0" tIns="0" rIns="0" bIns="0" rtlCol="0">
            <a:spAutoFit/>
          </a:bodyPr>
          <a:lstStyle/>
          <a:p>
            <a:r>
              <a:rPr lang="en-US" sz="4200" b="1" dirty="0">
                <a:solidFill>
                  <a:srgbClr val="083050"/>
                </a:solidFill>
                <a:latin typeface="Arial"/>
                <a:cs typeface="Arial"/>
              </a:rPr>
              <a:t>About RAP</a:t>
            </a:r>
          </a:p>
        </p:txBody>
      </p:sp>
      <p:sp>
        <p:nvSpPr>
          <p:cNvPr id="5" name="TextBox 4"/>
          <p:cNvSpPr txBox="1"/>
          <p:nvPr userDrawn="1"/>
        </p:nvSpPr>
        <p:spPr>
          <a:xfrm>
            <a:off x="1040356" y="2040984"/>
            <a:ext cx="6621462" cy="1483996"/>
          </a:xfrm>
          <a:prstGeom prst="rect">
            <a:avLst/>
          </a:prstGeom>
          <a:noFill/>
        </p:spPr>
        <p:txBody>
          <a:bodyPr wrap="square" lIns="0" tIns="0" rIns="0" bIns="0" rtlCol="0">
            <a:spAutoFit/>
          </a:bodyPr>
          <a:lstStyle/>
          <a:p>
            <a:pPr>
              <a:lnSpc>
                <a:spcPct val="110000"/>
              </a:lnSpc>
            </a:pPr>
            <a:r>
              <a:rPr lang="en-US" sz="2200" dirty="0">
                <a:solidFill>
                  <a:srgbClr val="F15A4E"/>
                </a:solidFill>
                <a:latin typeface="Arial"/>
                <a:cs typeface="Arial"/>
              </a:rPr>
              <a:t>The Regulatory Assistance Project (RAP)</a:t>
            </a:r>
            <a:r>
              <a:rPr lang="en-US" sz="2200" baseline="30000" dirty="0">
                <a:solidFill>
                  <a:srgbClr val="F15A4E"/>
                </a:solidFill>
                <a:latin typeface="Arial"/>
                <a:cs typeface="Arial"/>
              </a:rPr>
              <a:t>®</a:t>
            </a:r>
            <a:r>
              <a:rPr lang="en-US" sz="2200" dirty="0">
                <a:solidFill>
                  <a:srgbClr val="F15A4E"/>
                </a:solidFill>
                <a:latin typeface="Arial"/>
                <a:cs typeface="Arial"/>
              </a:rPr>
              <a:t> is an</a:t>
            </a:r>
            <a:r>
              <a:rPr lang="en-US" sz="2200" baseline="0" dirty="0">
                <a:solidFill>
                  <a:srgbClr val="F15A4E"/>
                </a:solidFill>
                <a:latin typeface="Arial"/>
                <a:cs typeface="Arial"/>
              </a:rPr>
              <a:t> </a:t>
            </a:r>
            <a:r>
              <a:rPr lang="en-US" sz="2200" dirty="0">
                <a:solidFill>
                  <a:srgbClr val="F15A4E"/>
                </a:solidFill>
                <a:latin typeface="Arial"/>
                <a:cs typeface="Arial"/>
              </a:rPr>
              <a:t>independent, non-partisan, non-governmental</a:t>
            </a:r>
            <a:r>
              <a:rPr lang="en-US" sz="2200" baseline="0" dirty="0">
                <a:solidFill>
                  <a:srgbClr val="F15A4E"/>
                </a:solidFill>
                <a:latin typeface="Arial"/>
                <a:cs typeface="Arial"/>
              </a:rPr>
              <a:t> </a:t>
            </a:r>
            <a:r>
              <a:rPr lang="en-US" sz="2200" dirty="0">
                <a:solidFill>
                  <a:srgbClr val="F15A4E"/>
                </a:solidFill>
                <a:latin typeface="Arial"/>
                <a:cs typeface="Arial"/>
              </a:rPr>
              <a:t>organization dedicated to accelerating the transition</a:t>
            </a:r>
            <a:r>
              <a:rPr lang="en-US" sz="2200" baseline="0" dirty="0">
                <a:solidFill>
                  <a:srgbClr val="F15A4E"/>
                </a:solidFill>
                <a:latin typeface="Arial"/>
                <a:cs typeface="Arial"/>
              </a:rPr>
              <a:t> </a:t>
            </a:r>
            <a:r>
              <a:rPr lang="en-US" sz="2200" dirty="0">
                <a:solidFill>
                  <a:srgbClr val="F15A4E"/>
                </a:solidFill>
                <a:latin typeface="Arial"/>
                <a:cs typeface="Arial"/>
              </a:rPr>
              <a:t>to a clean, reliable, and efficient energy future.</a:t>
            </a:r>
          </a:p>
        </p:txBody>
      </p:sp>
      <p:sp>
        <p:nvSpPr>
          <p:cNvPr id="25" name="TextBox 24"/>
          <p:cNvSpPr txBox="1"/>
          <p:nvPr userDrawn="1"/>
        </p:nvSpPr>
        <p:spPr>
          <a:xfrm>
            <a:off x="1040356" y="3904980"/>
            <a:ext cx="6621462" cy="338554"/>
          </a:xfrm>
          <a:prstGeom prst="rect">
            <a:avLst/>
          </a:prstGeom>
          <a:noFill/>
        </p:spPr>
        <p:txBody>
          <a:bodyPr wrap="square" lIns="0" tIns="0" rIns="0" bIns="0" rtlCol="0">
            <a:spAutoFit/>
          </a:bodyPr>
          <a:lstStyle/>
          <a:p>
            <a:pPr marL="0" lvl="0" indent="0">
              <a:buNone/>
            </a:pPr>
            <a:r>
              <a:rPr lang="en-US" sz="2200" dirty="0">
                <a:solidFill>
                  <a:srgbClr val="083050"/>
                </a:solidFill>
                <a:latin typeface="Arial"/>
                <a:cs typeface="Arial"/>
              </a:rPr>
              <a:t>Learn more about our work at </a:t>
            </a:r>
            <a:r>
              <a:rPr lang="en-US" sz="2200" u="heavy" dirty="0">
                <a:solidFill>
                  <a:srgbClr val="083050"/>
                </a:solidFill>
                <a:uFill>
                  <a:solidFill>
                    <a:srgbClr val="F15B55"/>
                  </a:solidFill>
                </a:uFill>
                <a:latin typeface="Arial"/>
                <a:cs typeface="Arial"/>
                <a:hlinkClick r:id="rId3"/>
              </a:rPr>
              <a:t>raponline.org</a:t>
            </a:r>
            <a:endParaRPr lang="en-US" sz="2200" u="heavy" dirty="0">
              <a:solidFill>
                <a:srgbClr val="083050"/>
              </a:solidFill>
              <a:uFill>
                <a:solidFill>
                  <a:srgbClr val="F15B55"/>
                </a:solidFill>
              </a:uFill>
              <a:latin typeface="Arial"/>
              <a:cs typeface="Arial"/>
            </a:endParaRPr>
          </a:p>
        </p:txBody>
      </p:sp>
    </p:spTree>
    <p:extLst>
      <p:ext uri="{BB962C8B-B14F-4D97-AF65-F5344CB8AC3E}">
        <p14:creationId xmlns:p14="http://schemas.microsoft.com/office/powerpoint/2010/main" val="187933159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rsonalized Chinese About Slide ">
    <p:bg>
      <p:bgPr>
        <a:solidFill>
          <a:schemeClr val="bg1"/>
        </a:solidFill>
        <a:effectLst/>
      </p:bgPr>
    </p:bg>
    <p:spTree>
      <p:nvGrpSpPr>
        <p:cNvPr id="1" name=""/>
        <p:cNvGrpSpPr/>
        <p:nvPr/>
      </p:nvGrpSpPr>
      <p:grpSpPr>
        <a:xfrm>
          <a:off x="0" y="0"/>
          <a:ext cx="0" cy="0"/>
          <a:chOff x="0" y="0"/>
          <a:chExt cx="0" cy="0"/>
        </a:xfrm>
      </p:grpSpPr>
      <p:sp>
        <p:nvSpPr>
          <p:cNvPr id="4" name="TextBox 3"/>
          <p:cNvSpPr txBox="1"/>
          <p:nvPr userDrawn="1"/>
        </p:nvSpPr>
        <p:spPr>
          <a:xfrm>
            <a:off x="1029866" y="2066256"/>
            <a:ext cx="7123533" cy="2601225"/>
          </a:xfrm>
          <a:prstGeom prst="rect">
            <a:avLst/>
          </a:prstGeom>
          <a:noFill/>
        </p:spPr>
        <p:txBody>
          <a:bodyPr wrap="square" lIns="0" tIns="0" rIns="0" bIns="0" rtlCol="0">
            <a:spAutoFit/>
          </a:bodyPr>
          <a:lstStyle/>
          <a:p>
            <a:pPr>
              <a:lnSpc>
                <a:spcPct val="110000"/>
              </a:lnSpc>
            </a:pPr>
            <a:r>
              <a:rPr lang="zh-TW" altLang="en-US" sz="2200" b="0" i="0" dirty="0">
                <a:solidFill>
                  <a:srgbClr val="F15A4E"/>
                </a:solidFill>
                <a:effectLst/>
                <a:latin typeface="Heiti SC Medium"/>
                <a:ea typeface="Heiti SC Medium"/>
                <a:cs typeface="Heiti SC Medium"/>
              </a:rPr>
              <a:t>睿博能源智库</a:t>
            </a:r>
            <a:r>
              <a:rPr lang="en-US" altLang="zh-TW" sz="2200" b="0" i="0" dirty="0">
                <a:solidFill>
                  <a:srgbClr val="F15A4E"/>
                </a:solidFill>
                <a:effectLst/>
                <a:latin typeface="Heiti SC Medium"/>
                <a:ea typeface="Heiti SC Medium"/>
                <a:cs typeface="Heiti SC Medium"/>
              </a:rPr>
              <a:t>(The Regulatory Assistance Project (RAP)</a:t>
            </a:r>
            <a:r>
              <a:rPr lang="en-US" altLang="zh-TW" sz="2200" b="0" i="0" baseline="30000" dirty="0">
                <a:solidFill>
                  <a:srgbClr val="F15A4E"/>
                </a:solidFill>
                <a:effectLst/>
                <a:latin typeface="Heiti SC Medium"/>
                <a:ea typeface="Heiti SC Medium"/>
                <a:cs typeface="Heiti SC Medium"/>
              </a:rPr>
              <a:t>®</a:t>
            </a:r>
            <a:r>
              <a:rPr lang="en-US" altLang="zh-TW" sz="2200" b="0" i="0" dirty="0">
                <a:solidFill>
                  <a:srgbClr val="F15A4E"/>
                </a:solidFill>
                <a:effectLst/>
                <a:latin typeface="Heiti SC Medium"/>
                <a:ea typeface="Heiti SC Medium"/>
                <a:cs typeface="Heiti SC Medium"/>
              </a:rPr>
              <a:t>)</a:t>
            </a:r>
            <a:r>
              <a:rPr lang="zh-TW" altLang="en-US" sz="2200" b="0" i="0" dirty="0">
                <a:solidFill>
                  <a:srgbClr val="F15A4E"/>
                </a:solidFill>
                <a:effectLst/>
                <a:latin typeface="Heiti SC Medium"/>
                <a:ea typeface="Heiti SC Medium"/>
                <a:cs typeface="Heiti SC Medium"/>
              </a:rPr>
              <a:t>是 一个全球性专家咨询机构， 长期致力于为欧洲、美国、中国、 印度等国的电力行业改革所面临的挑战提供解决方案。我们在 广泛的能源领域从事专业的技术和经济分析，特别是在电力行 业规划和市场设计、能效和电力需求侧管理、空气质量管理、 可再生能源并网、排放交易等方面有着资深的国际经验。 </a:t>
            </a:r>
          </a:p>
        </p:txBody>
      </p:sp>
      <p:sp>
        <p:nvSpPr>
          <p:cNvPr id="2" name="TextBox 1"/>
          <p:cNvSpPr txBox="1"/>
          <p:nvPr userDrawn="1"/>
        </p:nvSpPr>
        <p:spPr>
          <a:xfrm>
            <a:off x="1040356" y="1295400"/>
            <a:ext cx="6286598" cy="646331"/>
          </a:xfrm>
          <a:prstGeom prst="rect">
            <a:avLst/>
          </a:prstGeom>
          <a:noFill/>
        </p:spPr>
        <p:txBody>
          <a:bodyPr wrap="square" lIns="0" tIns="0" rIns="0" bIns="0" rtlCol="0">
            <a:spAutoFit/>
          </a:bodyPr>
          <a:lstStyle/>
          <a:p>
            <a:r>
              <a:rPr lang="en-US" sz="4200" b="1" dirty="0">
                <a:solidFill>
                  <a:srgbClr val="083050"/>
                </a:solidFill>
                <a:latin typeface="Arial"/>
                <a:cs typeface="Arial"/>
              </a:rPr>
              <a:t>About RAP</a:t>
            </a:r>
          </a:p>
        </p:txBody>
      </p:sp>
      <p:sp>
        <p:nvSpPr>
          <p:cNvPr id="25" name="TextBox 24"/>
          <p:cNvSpPr txBox="1"/>
          <p:nvPr userDrawn="1"/>
        </p:nvSpPr>
        <p:spPr>
          <a:xfrm>
            <a:off x="1040356" y="4766846"/>
            <a:ext cx="6621462" cy="343492"/>
          </a:xfrm>
          <a:prstGeom prst="rect">
            <a:avLst/>
          </a:prstGeom>
          <a:noFill/>
        </p:spPr>
        <p:txBody>
          <a:bodyPr wrap="square" lIns="0" tIns="0" rIns="0" bIns="0" rtlCol="0">
            <a:spAutoFit/>
          </a:bodyPr>
          <a:lstStyle/>
          <a:p>
            <a:pPr marL="0" marR="0" lvl="0" indent="0" algn="l" defTabSz="898908" rtl="0" eaLnBrk="1" fontAlgn="auto" latinLnBrk="0" hangingPunct="1">
              <a:lnSpc>
                <a:spcPct val="110000"/>
              </a:lnSpc>
              <a:spcBef>
                <a:spcPts val="0"/>
              </a:spcBef>
              <a:spcAft>
                <a:spcPts val="0"/>
              </a:spcAft>
              <a:buClrTx/>
              <a:buSzTx/>
              <a:buFontTx/>
              <a:buNone/>
              <a:tabLst/>
              <a:defRPr/>
            </a:pPr>
            <a:r>
              <a:rPr lang="zh-TW" altLang="en-US" sz="1800" b="0" i="0" kern="1200">
                <a:solidFill>
                  <a:srgbClr val="083050"/>
                </a:solidFill>
                <a:effectLst/>
                <a:latin typeface="Heiti SC Medium"/>
                <a:ea typeface="Heiti SC Medium"/>
                <a:cs typeface="Heiti SC Medium"/>
              </a:rPr>
              <a:t>欲了解更多我们的工作 </a:t>
            </a:r>
            <a:r>
              <a:rPr lang="en-US" sz="2200" b="0" i="0" u="sng">
                <a:solidFill>
                  <a:srgbClr val="083050"/>
                </a:solidFill>
                <a:uFill>
                  <a:solidFill>
                    <a:srgbClr val="F15B55"/>
                  </a:solidFill>
                </a:uFill>
                <a:latin typeface="Heiti SC Medium"/>
                <a:ea typeface="Heiti SC Medium"/>
                <a:cs typeface="Heiti SC Medium"/>
              </a:rPr>
              <a:t>raponline.org/china</a:t>
            </a:r>
          </a:p>
        </p:txBody>
      </p:sp>
      <p:pic>
        <p:nvPicPr>
          <p:cNvPr id="19" name="Picture 18"/>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659" y="-6317"/>
            <a:ext cx="3853947" cy="852288"/>
          </a:xfrm>
          <a:prstGeom prst="rect">
            <a:avLst/>
          </a:prstGeom>
        </p:spPr>
      </p:pic>
    </p:spTree>
    <p:extLst>
      <p:ext uri="{BB962C8B-B14F-4D97-AF65-F5344CB8AC3E}">
        <p14:creationId xmlns:p14="http://schemas.microsoft.com/office/powerpoint/2010/main" val="15462308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Personalized English About Slide">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2" name="TextBox 1"/>
          <p:cNvSpPr txBox="1"/>
          <p:nvPr userDrawn="1"/>
        </p:nvSpPr>
        <p:spPr>
          <a:xfrm>
            <a:off x="1040356" y="1295400"/>
            <a:ext cx="6286598" cy="646331"/>
          </a:xfrm>
          <a:prstGeom prst="rect">
            <a:avLst/>
          </a:prstGeom>
          <a:noFill/>
        </p:spPr>
        <p:txBody>
          <a:bodyPr wrap="square" lIns="0" tIns="0" rIns="0" bIns="0" rtlCol="0">
            <a:spAutoFit/>
          </a:bodyPr>
          <a:lstStyle/>
          <a:p>
            <a:r>
              <a:rPr lang="en-US" sz="4200" b="1" dirty="0">
                <a:solidFill>
                  <a:srgbClr val="083050"/>
                </a:solidFill>
                <a:latin typeface="Arial"/>
                <a:cs typeface="Arial"/>
              </a:rPr>
              <a:t>About RAP</a:t>
            </a:r>
          </a:p>
        </p:txBody>
      </p:sp>
      <p:sp>
        <p:nvSpPr>
          <p:cNvPr id="5" name="TextBox 4"/>
          <p:cNvSpPr txBox="1"/>
          <p:nvPr userDrawn="1"/>
        </p:nvSpPr>
        <p:spPr>
          <a:xfrm>
            <a:off x="1040356" y="2040984"/>
            <a:ext cx="6621462" cy="1483996"/>
          </a:xfrm>
          <a:prstGeom prst="rect">
            <a:avLst/>
          </a:prstGeom>
          <a:noFill/>
        </p:spPr>
        <p:txBody>
          <a:bodyPr wrap="square" lIns="0" tIns="0" rIns="0" bIns="0" rtlCol="0">
            <a:spAutoFit/>
          </a:bodyPr>
          <a:lstStyle/>
          <a:p>
            <a:pPr>
              <a:lnSpc>
                <a:spcPct val="110000"/>
              </a:lnSpc>
            </a:pPr>
            <a:r>
              <a:rPr lang="en-US" sz="2200" dirty="0">
                <a:solidFill>
                  <a:srgbClr val="F15A4E"/>
                </a:solidFill>
                <a:latin typeface="Arial"/>
                <a:cs typeface="Arial"/>
              </a:rPr>
              <a:t>The Regulatory Assistance Project (RAP)</a:t>
            </a:r>
            <a:r>
              <a:rPr lang="en-US" sz="2200" baseline="30000" dirty="0">
                <a:solidFill>
                  <a:srgbClr val="F15A4E"/>
                </a:solidFill>
                <a:latin typeface="Arial"/>
                <a:cs typeface="Arial"/>
              </a:rPr>
              <a:t>®</a:t>
            </a:r>
            <a:r>
              <a:rPr lang="en-US" sz="2200" dirty="0">
                <a:solidFill>
                  <a:srgbClr val="F15A4E"/>
                </a:solidFill>
                <a:latin typeface="Arial"/>
                <a:cs typeface="Arial"/>
              </a:rPr>
              <a:t> is an</a:t>
            </a:r>
            <a:r>
              <a:rPr lang="en-US" sz="2200" baseline="0" dirty="0">
                <a:solidFill>
                  <a:srgbClr val="F15A4E"/>
                </a:solidFill>
                <a:latin typeface="Arial"/>
                <a:cs typeface="Arial"/>
              </a:rPr>
              <a:t> </a:t>
            </a:r>
            <a:r>
              <a:rPr lang="en-US" sz="2200" dirty="0">
                <a:solidFill>
                  <a:srgbClr val="F15A4E"/>
                </a:solidFill>
                <a:latin typeface="Arial"/>
                <a:cs typeface="Arial"/>
              </a:rPr>
              <a:t>independent, non-partisan, non-governmental</a:t>
            </a:r>
            <a:r>
              <a:rPr lang="en-US" sz="2200" baseline="0" dirty="0">
                <a:solidFill>
                  <a:srgbClr val="F15A4E"/>
                </a:solidFill>
                <a:latin typeface="Arial"/>
                <a:cs typeface="Arial"/>
              </a:rPr>
              <a:t> </a:t>
            </a:r>
            <a:r>
              <a:rPr lang="en-US" sz="2200" dirty="0">
                <a:solidFill>
                  <a:srgbClr val="F15A4E"/>
                </a:solidFill>
                <a:latin typeface="Arial"/>
                <a:cs typeface="Arial"/>
              </a:rPr>
              <a:t>organization dedicated to accelerating the transition</a:t>
            </a:r>
            <a:r>
              <a:rPr lang="en-US" sz="2200" baseline="0" dirty="0">
                <a:solidFill>
                  <a:srgbClr val="F15A4E"/>
                </a:solidFill>
                <a:latin typeface="Arial"/>
                <a:cs typeface="Arial"/>
              </a:rPr>
              <a:t> </a:t>
            </a:r>
            <a:r>
              <a:rPr lang="en-US" sz="2200" dirty="0">
                <a:solidFill>
                  <a:srgbClr val="F15A4E"/>
                </a:solidFill>
                <a:latin typeface="Arial"/>
                <a:cs typeface="Arial"/>
              </a:rPr>
              <a:t>to a clean, reliable, and efficient energy future.</a:t>
            </a:r>
          </a:p>
        </p:txBody>
      </p:sp>
      <p:sp>
        <p:nvSpPr>
          <p:cNvPr id="25" name="TextBox 24"/>
          <p:cNvSpPr txBox="1"/>
          <p:nvPr userDrawn="1"/>
        </p:nvSpPr>
        <p:spPr>
          <a:xfrm>
            <a:off x="1040356" y="3904980"/>
            <a:ext cx="6621462" cy="338554"/>
          </a:xfrm>
          <a:prstGeom prst="rect">
            <a:avLst/>
          </a:prstGeom>
          <a:noFill/>
        </p:spPr>
        <p:txBody>
          <a:bodyPr wrap="square" lIns="0" tIns="0" rIns="0" bIns="0" rtlCol="0">
            <a:spAutoFit/>
          </a:bodyPr>
          <a:lstStyle/>
          <a:p>
            <a:pPr marL="0" lvl="0" indent="0">
              <a:buNone/>
            </a:pPr>
            <a:r>
              <a:rPr lang="en-US" sz="2200" dirty="0">
                <a:solidFill>
                  <a:srgbClr val="083050"/>
                </a:solidFill>
                <a:latin typeface="Arial"/>
                <a:cs typeface="Arial"/>
              </a:rPr>
              <a:t>Learn more about our work at </a:t>
            </a:r>
            <a:r>
              <a:rPr lang="en-US" sz="2200" u="heavy" dirty="0">
                <a:solidFill>
                  <a:srgbClr val="083050"/>
                </a:solidFill>
                <a:uFill>
                  <a:solidFill>
                    <a:srgbClr val="F15B55"/>
                  </a:solidFill>
                </a:uFill>
                <a:latin typeface="Arial"/>
                <a:cs typeface="Arial"/>
                <a:hlinkClick r:id="rId3"/>
              </a:rPr>
              <a:t>raponline.org</a:t>
            </a:r>
            <a:endParaRPr lang="en-US" sz="2200" u="heavy" dirty="0">
              <a:solidFill>
                <a:srgbClr val="083050"/>
              </a:solidFill>
              <a:uFill>
                <a:solidFill>
                  <a:srgbClr val="F15B55"/>
                </a:solidFill>
              </a:uFill>
              <a:latin typeface="Arial"/>
              <a:cs typeface="Arial"/>
            </a:endParaRPr>
          </a:p>
        </p:txBody>
      </p:sp>
    </p:spTree>
    <p:extLst>
      <p:ext uri="{BB962C8B-B14F-4D97-AF65-F5344CB8AC3E}">
        <p14:creationId xmlns:p14="http://schemas.microsoft.com/office/powerpoint/2010/main" val="17876536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ersonalized Chinese About Slide ">
    <p:bg>
      <p:bgPr>
        <a:solidFill>
          <a:schemeClr val="bg1"/>
        </a:solidFill>
        <a:effectLst/>
      </p:bgPr>
    </p:bg>
    <p:spTree>
      <p:nvGrpSpPr>
        <p:cNvPr id="1" name=""/>
        <p:cNvGrpSpPr/>
        <p:nvPr/>
      </p:nvGrpSpPr>
      <p:grpSpPr>
        <a:xfrm>
          <a:off x="0" y="0"/>
          <a:ext cx="0" cy="0"/>
          <a:chOff x="0" y="0"/>
          <a:chExt cx="0" cy="0"/>
        </a:xfrm>
      </p:grpSpPr>
      <p:sp>
        <p:nvSpPr>
          <p:cNvPr id="4" name="TextBox 3"/>
          <p:cNvSpPr txBox="1"/>
          <p:nvPr userDrawn="1"/>
        </p:nvSpPr>
        <p:spPr>
          <a:xfrm>
            <a:off x="1029866" y="2066256"/>
            <a:ext cx="7123533" cy="2601225"/>
          </a:xfrm>
          <a:prstGeom prst="rect">
            <a:avLst/>
          </a:prstGeom>
          <a:noFill/>
        </p:spPr>
        <p:txBody>
          <a:bodyPr wrap="square" lIns="0" tIns="0" rIns="0" bIns="0" rtlCol="0">
            <a:spAutoFit/>
          </a:bodyPr>
          <a:lstStyle/>
          <a:p>
            <a:pPr>
              <a:lnSpc>
                <a:spcPct val="110000"/>
              </a:lnSpc>
            </a:pPr>
            <a:r>
              <a:rPr lang="zh-TW" altLang="en-US" sz="2200" b="0" i="0" dirty="0">
                <a:solidFill>
                  <a:srgbClr val="F15A4E"/>
                </a:solidFill>
                <a:effectLst/>
                <a:latin typeface="Heiti SC Medium"/>
                <a:ea typeface="Heiti SC Medium"/>
                <a:cs typeface="Heiti SC Medium"/>
              </a:rPr>
              <a:t>睿博能源智库</a:t>
            </a:r>
            <a:r>
              <a:rPr lang="en-US" altLang="zh-TW" sz="2200" b="0" i="0" dirty="0">
                <a:solidFill>
                  <a:srgbClr val="F15A4E"/>
                </a:solidFill>
                <a:effectLst/>
                <a:latin typeface="Heiti SC Medium"/>
                <a:ea typeface="Heiti SC Medium"/>
                <a:cs typeface="Heiti SC Medium"/>
              </a:rPr>
              <a:t>(The Regulatory Assistance Project (RAP)</a:t>
            </a:r>
            <a:r>
              <a:rPr lang="en-US" altLang="zh-TW" sz="2200" b="0" i="0" baseline="30000" dirty="0">
                <a:solidFill>
                  <a:srgbClr val="F15A4E"/>
                </a:solidFill>
                <a:effectLst/>
                <a:latin typeface="Heiti SC Medium"/>
                <a:ea typeface="Heiti SC Medium"/>
                <a:cs typeface="Heiti SC Medium"/>
              </a:rPr>
              <a:t>®</a:t>
            </a:r>
            <a:r>
              <a:rPr lang="en-US" altLang="zh-TW" sz="2200" b="0" i="0" dirty="0">
                <a:solidFill>
                  <a:srgbClr val="F15A4E"/>
                </a:solidFill>
                <a:effectLst/>
                <a:latin typeface="Heiti SC Medium"/>
                <a:ea typeface="Heiti SC Medium"/>
                <a:cs typeface="Heiti SC Medium"/>
              </a:rPr>
              <a:t>)</a:t>
            </a:r>
            <a:r>
              <a:rPr lang="zh-TW" altLang="en-US" sz="2200" b="0" i="0" dirty="0">
                <a:solidFill>
                  <a:srgbClr val="F15A4E"/>
                </a:solidFill>
                <a:effectLst/>
                <a:latin typeface="Heiti SC Medium"/>
                <a:ea typeface="Heiti SC Medium"/>
                <a:cs typeface="Heiti SC Medium"/>
              </a:rPr>
              <a:t>是 一个全球性专家咨询机构， 长期致力于为欧洲、美国、中国、 印度等国的电力行业改革所面临的挑战提供解决方案。我们在 广泛的能源领域从事专业的技术和经济分析，特别是在电力行 业规划和市场设计、能效和电力需求侧管理、空气质量管理、 可再生能源并网、排放交易等方面有着资深的国际经验。 </a:t>
            </a:r>
          </a:p>
        </p:txBody>
      </p:sp>
      <p:sp>
        <p:nvSpPr>
          <p:cNvPr id="2" name="TextBox 1"/>
          <p:cNvSpPr txBox="1"/>
          <p:nvPr userDrawn="1"/>
        </p:nvSpPr>
        <p:spPr>
          <a:xfrm>
            <a:off x="1040356" y="1295400"/>
            <a:ext cx="6286598" cy="646331"/>
          </a:xfrm>
          <a:prstGeom prst="rect">
            <a:avLst/>
          </a:prstGeom>
          <a:noFill/>
        </p:spPr>
        <p:txBody>
          <a:bodyPr wrap="square" lIns="0" tIns="0" rIns="0" bIns="0" rtlCol="0">
            <a:spAutoFit/>
          </a:bodyPr>
          <a:lstStyle/>
          <a:p>
            <a:r>
              <a:rPr lang="en-US" sz="4200" b="1" dirty="0">
                <a:solidFill>
                  <a:srgbClr val="083050"/>
                </a:solidFill>
                <a:latin typeface="Arial"/>
                <a:cs typeface="Arial"/>
              </a:rPr>
              <a:t>About RAP</a:t>
            </a:r>
          </a:p>
        </p:txBody>
      </p:sp>
      <p:sp>
        <p:nvSpPr>
          <p:cNvPr id="25" name="TextBox 24"/>
          <p:cNvSpPr txBox="1"/>
          <p:nvPr userDrawn="1"/>
        </p:nvSpPr>
        <p:spPr>
          <a:xfrm>
            <a:off x="1040356" y="4766846"/>
            <a:ext cx="6621462" cy="343492"/>
          </a:xfrm>
          <a:prstGeom prst="rect">
            <a:avLst/>
          </a:prstGeom>
          <a:noFill/>
        </p:spPr>
        <p:txBody>
          <a:bodyPr wrap="square" lIns="0" tIns="0" rIns="0" bIns="0" rtlCol="0">
            <a:spAutoFit/>
          </a:bodyPr>
          <a:lstStyle/>
          <a:p>
            <a:pPr marL="0" marR="0" lvl="0" indent="0" algn="l" defTabSz="898908" rtl="0" eaLnBrk="1" fontAlgn="auto" latinLnBrk="0" hangingPunct="1">
              <a:lnSpc>
                <a:spcPct val="110000"/>
              </a:lnSpc>
              <a:spcBef>
                <a:spcPts val="0"/>
              </a:spcBef>
              <a:spcAft>
                <a:spcPts val="0"/>
              </a:spcAft>
              <a:buClrTx/>
              <a:buSzTx/>
              <a:buFontTx/>
              <a:buNone/>
              <a:tabLst/>
              <a:defRPr/>
            </a:pPr>
            <a:r>
              <a:rPr lang="zh-TW" altLang="en-US" sz="1800" b="0" i="0" kern="1200">
                <a:solidFill>
                  <a:srgbClr val="083050"/>
                </a:solidFill>
                <a:effectLst/>
                <a:latin typeface="Heiti SC Medium"/>
                <a:ea typeface="Heiti SC Medium"/>
                <a:cs typeface="Heiti SC Medium"/>
              </a:rPr>
              <a:t>欲了解更多我们的工作 </a:t>
            </a:r>
            <a:r>
              <a:rPr lang="en-US" sz="2200" b="0" i="0" u="sng">
                <a:solidFill>
                  <a:srgbClr val="083050"/>
                </a:solidFill>
                <a:uFill>
                  <a:solidFill>
                    <a:srgbClr val="F15B55"/>
                  </a:solidFill>
                </a:uFill>
                <a:latin typeface="Heiti SC Medium"/>
                <a:ea typeface="Heiti SC Medium"/>
                <a:cs typeface="Heiti SC Medium"/>
              </a:rPr>
              <a:t>raponline.org/china</a:t>
            </a:r>
          </a:p>
        </p:txBody>
      </p:sp>
      <p:pic>
        <p:nvPicPr>
          <p:cNvPr id="19" name="Picture 18"/>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659" y="-6317"/>
            <a:ext cx="3853947" cy="852288"/>
          </a:xfrm>
          <a:prstGeom prst="rect">
            <a:avLst/>
          </a:prstGeom>
        </p:spPr>
      </p:pic>
    </p:spTree>
    <p:extLst>
      <p:ext uri="{BB962C8B-B14F-4D97-AF65-F5344CB8AC3E}">
        <p14:creationId xmlns:p14="http://schemas.microsoft.com/office/powerpoint/2010/main" val="380240953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 Id="rId6"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4" Type="http://schemas.openxmlformats.org/officeDocument/2006/relationships/slideLayout" Target="../slideLayouts/slideLayout8.xml"/><Relationship Id="rId5" Type="http://schemas.openxmlformats.org/officeDocument/2006/relationships/theme" Target="../theme/theme2.xml"/><Relationship Id="rId6" Type="http://schemas.openxmlformats.org/officeDocument/2006/relationships/image" Target="../media/image1.jpeg"/><Relationship Id="rId7" Type="http://schemas.openxmlformats.org/officeDocument/2006/relationships/image" Target="../media/image2.png"/><Relationship Id="rId1" Type="http://schemas.openxmlformats.org/officeDocument/2006/relationships/slideLayout" Target="../slideLayouts/slideLayout5.xml"/><Relationship Id="rId2"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4" Type="http://schemas.openxmlformats.org/officeDocument/2006/relationships/slideLayout" Target="../slideLayouts/slideLayout12.xml"/><Relationship Id="rId5" Type="http://schemas.openxmlformats.org/officeDocument/2006/relationships/theme" Target="../theme/theme3.xml"/><Relationship Id="rId6" Type="http://schemas.openxmlformats.org/officeDocument/2006/relationships/image" Target="../media/image1.jpeg"/><Relationship Id="rId7" Type="http://schemas.openxmlformats.org/officeDocument/2006/relationships/image" Target="../media/image2.png"/><Relationship Id="rId1" Type="http://schemas.openxmlformats.org/officeDocument/2006/relationships/slideLayout" Target="../slideLayouts/slideLayout9.xml"/><Relationship Id="rId2"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4" Type="http://schemas.openxmlformats.org/officeDocument/2006/relationships/image" Target="../media/image1.jpeg"/><Relationship Id="rId1" Type="http://schemas.openxmlformats.org/officeDocument/2006/relationships/slideLayout" Target="../slideLayouts/slideLayout13.xml"/><Relationship Id="rId2"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25.xml"/><Relationship Id="rId12" Type="http://schemas.openxmlformats.org/officeDocument/2006/relationships/slideLayout" Target="../slideLayouts/slideLayout26.xml"/><Relationship Id="rId13" Type="http://schemas.openxmlformats.org/officeDocument/2006/relationships/slideLayout" Target="../slideLayouts/slideLayout27.xml"/><Relationship Id="rId14" Type="http://schemas.openxmlformats.org/officeDocument/2006/relationships/slideLayout" Target="../slideLayouts/slideLayout28.xml"/><Relationship Id="rId15" Type="http://schemas.openxmlformats.org/officeDocument/2006/relationships/slideLayout" Target="../slideLayouts/slideLayout29.xml"/><Relationship Id="rId16" Type="http://schemas.openxmlformats.org/officeDocument/2006/relationships/slideLayout" Target="../slideLayouts/slideLayout30.xml"/><Relationship Id="rId17" Type="http://schemas.openxmlformats.org/officeDocument/2006/relationships/theme" Target="../theme/theme5.xml"/><Relationship Id="rId1" Type="http://schemas.openxmlformats.org/officeDocument/2006/relationships/slideLayout" Target="../slideLayouts/slideLayout15.xml"/><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 Id="rId9" Type="http://schemas.openxmlformats.org/officeDocument/2006/relationships/slideLayout" Target="../slideLayouts/slideLayout23.xml"/><Relationship Id="rId10" Type="http://schemas.openxmlformats.org/officeDocument/2006/relationships/slideLayout" Target="../slideLayouts/slideLayout24.xml"/></Relationships>
</file>

<file path=ppt/slideMasters/_rels/slideMaster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slideLayout" Target="../slideLayouts/slideLayout33.xml"/><Relationship Id="rId3" Type="http://schemas.openxmlformats.org/officeDocument/2006/relationships/theme" Target="../theme/theme7.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36.xml"/><Relationship Id="rId4" Type="http://schemas.openxmlformats.org/officeDocument/2006/relationships/theme" Target="../theme/theme8.xml"/><Relationship Id="rId1" Type="http://schemas.openxmlformats.org/officeDocument/2006/relationships/slideLayout" Target="../slideLayouts/slideLayout34.xml"/><Relationship Id="rId2" Type="http://schemas.openxmlformats.org/officeDocument/2006/relationships/slideLayout" Target="../slideLayouts/slideLayout35.xml"/></Relationships>
</file>

<file path=ppt/slideMasters/_rels/slideMaster9.xml.rels><?xml version="1.0" encoding="UTF-8" standalone="yes"?>
<Relationships xmlns="http://schemas.openxmlformats.org/package/2006/relationships"><Relationship Id="rId3" Type="http://schemas.openxmlformats.org/officeDocument/2006/relationships/theme" Target="../theme/theme9.xml"/><Relationship Id="rId4" Type="http://schemas.openxmlformats.org/officeDocument/2006/relationships/image" Target="../media/image11.jpeg"/><Relationship Id="rId1" Type="http://schemas.openxmlformats.org/officeDocument/2006/relationships/slideLayout" Target="../slideLayouts/slideLayout37.xml"/><Relationship Id="rId2" Type="http://schemas.openxmlformats.org/officeDocument/2006/relationships/slideLayout" Target="../slideLayouts/slideLayout38.xml"/></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4" Type="http://schemas.openxmlformats.org/officeDocument/2006/relationships/image" Target="../media/image11.jpeg"/><Relationship Id="rId1" Type="http://schemas.openxmlformats.org/officeDocument/2006/relationships/slideLayout" Target="../slideLayouts/slideLayout39.xml"/><Relationship Id="rId2"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0" y="1374123"/>
            <a:ext cx="8026977" cy="4710672"/>
          </a:xfrm>
          <a:prstGeom prst="rect">
            <a:avLst/>
          </a:prstGeom>
          <a:solidFill>
            <a:schemeClr val="bg1">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cxnSp>
        <p:nvCxnSpPr>
          <p:cNvPr id="4" name="Straight Connector 3"/>
          <p:cNvCxnSpPr/>
          <p:nvPr userDrawn="1"/>
        </p:nvCxnSpPr>
        <p:spPr>
          <a:xfrm>
            <a:off x="419609" y="5038445"/>
            <a:ext cx="2743200"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3446672" y="5038445"/>
            <a:ext cx="1920239"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userDrawn="1"/>
        </p:nvCxnSpPr>
        <p:spPr>
          <a:xfrm>
            <a:off x="5632366" y="5038445"/>
            <a:ext cx="1920239"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27429"/>
      </p:ext>
    </p:extLst>
  </p:cSld>
  <p:clrMap bg1="lt1" tx1="dk1" bg2="lt2" tx2="dk2" accent1="accent1" accent2="accent2" accent3="accent3" accent4="accent4" accent5="accent5" accent6="accent6" hlink="hlink" folHlink="folHlink"/>
  <p:sldLayoutIdLst>
    <p:sldLayoutId id="2147483724" r:id="rId1"/>
    <p:sldLayoutId id="2147483686" r:id="rId2"/>
    <p:sldLayoutId id="2147483687" r:id="rId3"/>
    <p:sldLayoutId id="2147483688" r:id="rId4"/>
  </p:sldLayoutIdLst>
  <p:hf hdr="0" ftr="0" dt="0"/>
  <p:txStyles>
    <p:titleStyle>
      <a:lvl1pPr algn="l" defTabSz="91431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3" name="Rectangle 2"/>
          <p:cNvSpPr/>
          <p:nvPr userDrawn="1"/>
        </p:nvSpPr>
        <p:spPr>
          <a:xfrm>
            <a:off x="0" y="1374123"/>
            <a:ext cx="8026977" cy="4710672"/>
          </a:xfrm>
          <a:prstGeom prst="rect">
            <a:avLst/>
          </a:prstGeom>
          <a:solidFill>
            <a:schemeClr val="bg1">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cxnSp>
        <p:nvCxnSpPr>
          <p:cNvPr id="4" name="Straight Connector 3"/>
          <p:cNvCxnSpPr/>
          <p:nvPr userDrawn="1"/>
        </p:nvCxnSpPr>
        <p:spPr>
          <a:xfrm>
            <a:off x="419609" y="5038445"/>
            <a:ext cx="2743200"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3446672" y="5038445"/>
            <a:ext cx="1920239"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userDrawn="1"/>
        </p:nvCxnSpPr>
        <p:spPr>
          <a:xfrm>
            <a:off x="5632366" y="5038445"/>
            <a:ext cx="1920239"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sp>
        <p:nvSpPr>
          <p:cNvPr id="7" name="Text Placeholder 25"/>
          <p:cNvSpPr txBox="1">
            <a:spLocks/>
          </p:cNvSpPr>
          <p:nvPr userDrawn="1"/>
        </p:nvSpPr>
        <p:spPr>
          <a:xfrm>
            <a:off x="419609" y="5132300"/>
            <a:ext cx="2743200" cy="497252"/>
          </a:xfrm>
          <a:prstGeom prst="rect">
            <a:avLst/>
          </a:prstGeom>
        </p:spPr>
        <p:txBody>
          <a:bodyPr lIns="0" tIns="0" rIns="0" bIns="0">
            <a:spAutoFit/>
          </a:bodyPr>
          <a:lstStyle>
            <a:lvl1pPr marL="0" indent="0" algn="l" defTabSz="914319" rtl="0" eaLnBrk="1" latinLnBrk="0" hangingPunct="1">
              <a:lnSpc>
                <a:spcPct val="50000"/>
              </a:lnSpc>
              <a:spcBef>
                <a:spcPts val="1000"/>
              </a:spcBef>
              <a:buFont typeface="Arial" panose="020B0604020202020204" pitchFamily="34" charset="0"/>
              <a:buNone/>
              <a:defRPr sz="1000" kern="1200">
                <a:solidFill>
                  <a:srgbClr val="0B2F4E"/>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Frederick</a:t>
            </a:r>
            <a:r>
              <a:rPr lang="en-US" baseline="0" dirty="0"/>
              <a:t> Weston</a:t>
            </a:r>
            <a:endParaRPr lang="en-US" dirty="0"/>
          </a:p>
          <a:p>
            <a:r>
              <a:rPr lang="en-US" dirty="0"/>
              <a:t>Principal</a:t>
            </a:r>
          </a:p>
          <a:p>
            <a:r>
              <a:rPr lang="en-US" dirty="0"/>
              <a:t>The Regulatory Assistance Project (RAP)</a:t>
            </a:r>
            <a:r>
              <a:rPr lang="en-US" baseline="30000" dirty="0"/>
              <a:t>®</a:t>
            </a:r>
          </a:p>
        </p:txBody>
      </p:sp>
      <p:sp>
        <p:nvSpPr>
          <p:cNvPr id="8" name="Text Placeholder 25"/>
          <p:cNvSpPr txBox="1">
            <a:spLocks/>
          </p:cNvSpPr>
          <p:nvPr userDrawn="1"/>
        </p:nvSpPr>
        <p:spPr>
          <a:xfrm>
            <a:off x="3446673" y="5132300"/>
            <a:ext cx="1920239" cy="89768"/>
          </a:xfrm>
          <a:prstGeom prst="rect">
            <a:avLst/>
          </a:prstGeom>
        </p:spPr>
        <p:txBody>
          <a:bodyPr lIns="0" tIns="0" rIns="0" bIns="0">
            <a:noAutofit/>
          </a:bodyPr>
          <a:lstStyle>
            <a:lvl1pPr marL="0" indent="0" algn="l" defTabSz="914319" rtl="0" eaLnBrk="1" latinLnBrk="0" hangingPunct="1">
              <a:lnSpc>
                <a:spcPct val="50000"/>
              </a:lnSpc>
              <a:spcBef>
                <a:spcPts val="1000"/>
              </a:spcBef>
              <a:buFont typeface="Arial" panose="020B0604020202020204" pitchFamily="34" charset="0"/>
              <a:buNone/>
              <a:defRPr sz="1000" kern="1200">
                <a:solidFill>
                  <a:srgbClr val="0B2F4E"/>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
        <p:nvSpPr>
          <p:cNvPr id="9" name="Text Placeholder 25"/>
          <p:cNvSpPr txBox="1">
            <a:spLocks/>
          </p:cNvSpPr>
          <p:nvPr userDrawn="1"/>
        </p:nvSpPr>
        <p:spPr>
          <a:xfrm>
            <a:off x="5635824" y="5132297"/>
            <a:ext cx="1920239" cy="487313"/>
          </a:xfrm>
          <a:prstGeom prst="rect">
            <a:avLst/>
          </a:prstGeom>
        </p:spPr>
        <p:txBody>
          <a:bodyPr wrap="square" lIns="0" tIns="0" rIns="0" bIns="0">
            <a:spAutoFit/>
          </a:bodyPr>
          <a:lstStyle>
            <a:lvl1pPr marL="0" indent="0" algn="l" defTabSz="914319" rtl="0" eaLnBrk="1" latinLnBrk="0" hangingPunct="1">
              <a:lnSpc>
                <a:spcPct val="50000"/>
              </a:lnSpc>
              <a:spcBef>
                <a:spcPts val="1000"/>
              </a:spcBef>
              <a:buFont typeface="Arial" panose="020B0604020202020204" pitchFamily="34" charset="0"/>
              <a:buNone/>
              <a:defRPr sz="1000" kern="1200">
                <a:solidFill>
                  <a:srgbClr val="0B2F4E"/>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aseline="0" dirty="0"/>
              <a:t>+86 10 8526 2241</a:t>
            </a:r>
          </a:p>
          <a:p>
            <a:r>
              <a:rPr lang="en-US" baseline="0" dirty="0"/>
              <a:t>rweston@raponline.org</a:t>
            </a:r>
          </a:p>
          <a:p>
            <a:r>
              <a:rPr lang="en-US" baseline="0" dirty="0"/>
              <a:t>raponline.org</a:t>
            </a:r>
            <a:endParaRPr lang="en-US" dirty="0"/>
          </a:p>
        </p:txBody>
      </p:sp>
      <p:sp>
        <p:nvSpPr>
          <p:cNvPr id="10" name="Text Placeholder 25"/>
          <p:cNvSpPr txBox="1">
            <a:spLocks/>
          </p:cNvSpPr>
          <p:nvPr userDrawn="1"/>
        </p:nvSpPr>
        <p:spPr>
          <a:xfrm>
            <a:off x="3439197" y="5172432"/>
            <a:ext cx="1920239" cy="89768"/>
          </a:xfrm>
          <a:prstGeom prst="rect">
            <a:avLst/>
          </a:prstGeom>
        </p:spPr>
        <p:txBody>
          <a:bodyPr lIns="0" tIns="0" rIns="0" bIns="0">
            <a:noAutofit/>
          </a:bodyPr>
          <a:lstStyle>
            <a:lvl1pPr marL="0" indent="0" algn="l" defTabSz="914319" rtl="0" eaLnBrk="1" latinLnBrk="0" hangingPunct="1">
              <a:lnSpc>
                <a:spcPct val="50000"/>
              </a:lnSpc>
              <a:spcBef>
                <a:spcPts val="1000"/>
              </a:spcBef>
              <a:buFont typeface="Arial" panose="020B0604020202020204" pitchFamily="34" charset="0"/>
              <a:buNone/>
              <a:defRPr sz="1000" kern="1200">
                <a:solidFill>
                  <a:srgbClr val="0B2F4E"/>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1000" kern="1200" dirty="0">
              <a:solidFill>
                <a:srgbClr val="0B2F4E"/>
              </a:solidFill>
              <a:latin typeface="Arial" panose="020B0604020202020204" pitchFamily="34" charset="0"/>
              <a:ea typeface="+mn-ea"/>
              <a:cs typeface="Arial" panose="020B0604020202020204" pitchFamily="34" charset="0"/>
            </a:endParaRPr>
          </a:p>
        </p:txBody>
      </p:sp>
      <p:sp>
        <p:nvSpPr>
          <p:cNvPr id="12" name="Text Placeholder 25"/>
          <p:cNvSpPr txBox="1">
            <a:spLocks/>
          </p:cNvSpPr>
          <p:nvPr userDrawn="1"/>
        </p:nvSpPr>
        <p:spPr>
          <a:xfrm>
            <a:off x="3454149" y="5127547"/>
            <a:ext cx="1920239" cy="439043"/>
          </a:xfrm>
          <a:prstGeom prst="rect">
            <a:avLst/>
          </a:prstGeom>
        </p:spPr>
        <p:txBody>
          <a:bodyPr lIns="0" tIns="0" rIns="0" bIns="0">
            <a:noAutofit/>
          </a:bodyPr>
          <a:lstStyle>
            <a:lvl1pPr marL="0" indent="0" algn="l" defTabSz="914319" rtl="0" eaLnBrk="1" latinLnBrk="0" hangingPunct="1">
              <a:lnSpc>
                <a:spcPct val="50000"/>
              </a:lnSpc>
              <a:spcBef>
                <a:spcPts val="1000"/>
              </a:spcBef>
              <a:buFont typeface="Arial" panose="020B0604020202020204" pitchFamily="34" charset="0"/>
              <a:buNone/>
              <a:defRPr sz="1000" kern="1200">
                <a:solidFill>
                  <a:srgbClr val="0B2F4E"/>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t>CITIC Building,</a:t>
            </a:r>
            <a:r>
              <a:rPr lang="en-US" altLang="zh-CN" baseline="0" dirty="0"/>
              <a:t> Room 2504</a:t>
            </a:r>
          </a:p>
          <a:p>
            <a:r>
              <a:rPr lang="en-US" baseline="0" dirty="0"/>
              <a:t>No. 19 </a:t>
            </a:r>
            <a:r>
              <a:rPr lang="en-US" baseline="0" dirty="0" err="1"/>
              <a:t>Jianguomenwai</a:t>
            </a:r>
            <a:r>
              <a:rPr lang="en-US" baseline="0" dirty="0"/>
              <a:t> </a:t>
            </a:r>
            <a:r>
              <a:rPr lang="en-US" baseline="0" dirty="0" err="1"/>
              <a:t>Dajie</a:t>
            </a:r>
            <a:endParaRPr lang="en-US" baseline="0" dirty="0"/>
          </a:p>
          <a:p>
            <a:r>
              <a:rPr lang="en-US" baseline="0" dirty="0"/>
              <a:t>Beijing, 100004</a:t>
            </a:r>
            <a:endParaRPr lang="en-US" dirty="0"/>
          </a:p>
        </p:txBody>
      </p:sp>
    </p:spTree>
    <p:extLst>
      <p:ext uri="{BB962C8B-B14F-4D97-AF65-F5344CB8AC3E}">
        <p14:creationId xmlns:p14="http://schemas.microsoft.com/office/powerpoint/2010/main" val="73774858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Lst>
  <p:hf hdr="0" ftr="0" dt="0"/>
  <p:txStyles>
    <p:titleStyle>
      <a:lvl1pPr algn="l" defTabSz="91431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6"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4" y="7"/>
            <a:ext cx="1840057" cy="845971"/>
          </a:xfrm>
          <a:prstGeom prst="rect">
            <a:avLst/>
          </a:prstGeom>
        </p:spPr>
      </p:pic>
      <p:sp>
        <p:nvSpPr>
          <p:cNvPr id="3" name="Rectangle 2"/>
          <p:cNvSpPr/>
          <p:nvPr userDrawn="1"/>
        </p:nvSpPr>
        <p:spPr>
          <a:xfrm>
            <a:off x="0" y="1374123"/>
            <a:ext cx="8026977" cy="4710672"/>
          </a:xfrm>
          <a:prstGeom prst="rect">
            <a:avLst/>
          </a:prstGeom>
          <a:solidFill>
            <a:schemeClr val="bg1">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cxnSp>
        <p:nvCxnSpPr>
          <p:cNvPr id="4" name="Straight Connector 3"/>
          <p:cNvCxnSpPr/>
          <p:nvPr userDrawn="1"/>
        </p:nvCxnSpPr>
        <p:spPr>
          <a:xfrm>
            <a:off x="419609" y="5038445"/>
            <a:ext cx="2743200"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3446672" y="5038445"/>
            <a:ext cx="1920239"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userDrawn="1"/>
        </p:nvCxnSpPr>
        <p:spPr>
          <a:xfrm>
            <a:off x="5632366" y="5038445"/>
            <a:ext cx="1920239" cy="0"/>
          </a:xfrm>
          <a:prstGeom prst="line">
            <a:avLst/>
          </a:prstGeom>
          <a:ln>
            <a:solidFill>
              <a:srgbClr val="0B2F4E"/>
            </a:solidFill>
          </a:ln>
        </p:spPr>
        <p:style>
          <a:lnRef idx="1">
            <a:schemeClr val="accent1"/>
          </a:lnRef>
          <a:fillRef idx="0">
            <a:schemeClr val="accent1"/>
          </a:fillRef>
          <a:effectRef idx="0">
            <a:schemeClr val="accent1"/>
          </a:effectRef>
          <a:fontRef idx="minor">
            <a:schemeClr val="tx1"/>
          </a:fontRef>
        </p:style>
      </p:cxnSp>
      <p:sp>
        <p:nvSpPr>
          <p:cNvPr id="7" name="Text Placeholder 25"/>
          <p:cNvSpPr txBox="1">
            <a:spLocks/>
          </p:cNvSpPr>
          <p:nvPr userDrawn="1"/>
        </p:nvSpPr>
        <p:spPr>
          <a:xfrm>
            <a:off x="419609" y="5132300"/>
            <a:ext cx="2743200" cy="487313"/>
          </a:xfrm>
          <a:prstGeom prst="rect">
            <a:avLst/>
          </a:prstGeom>
        </p:spPr>
        <p:txBody>
          <a:bodyPr lIns="0" tIns="0" rIns="0" bIns="0">
            <a:spAutoFit/>
          </a:bodyPr>
          <a:lstStyle>
            <a:lvl1pPr marL="0" indent="0" algn="l" defTabSz="914319" rtl="0" eaLnBrk="1" latinLnBrk="0" hangingPunct="1">
              <a:lnSpc>
                <a:spcPct val="50000"/>
              </a:lnSpc>
              <a:spcBef>
                <a:spcPts val="1000"/>
              </a:spcBef>
              <a:buFont typeface="Arial" panose="020B0604020202020204" pitchFamily="34" charset="0"/>
              <a:buNone/>
              <a:defRPr sz="1000" kern="1200">
                <a:solidFill>
                  <a:srgbClr val="0B2F4E"/>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Frederick Weston</a:t>
            </a:r>
          </a:p>
          <a:p>
            <a:r>
              <a:rPr lang="en-US" dirty="0"/>
              <a:t>China Program</a:t>
            </a:r>
            <a:r>
              <a:rPr lang="en-US" baseline="0" dirty="0"/>
              <a:t> Director</a:t>
            </a:r>
            <a:endParaRPr lang="en-US" dirty="0"/>
          </a:p>
          <a:p>
            <a:r>
              <a:rPr lang="en-US" dirty="0"/>
              <a:t>The Regulatory Assistance Project (RAP)</a:t>
            </a:r>
            <a:r>
              <a:rPr lang="en-US" baseline="30000" dirty="0"/>
              <a:t>®</a:t>
            </a:r>
          </a:p>
        </p:txBody>
      </p:sp>
      <p:sp>
        <p:nvSpPr>
          <p:cNvPr id="8" name="Text Placeholder 25"/>
          <p:cNvSpPr txBox="1">
            <a:spLocks/>
          </p:cNvSpPr>
          <p:nvPr userDrawn="1"/>
        </p:nvSpPr>
        <p:spPr>
          <a:xfrm>
            <a:off x="3446673" y="5132300"/>
            <a:ext cx="1920239" cy="89768"/>
          </a:xfrm>
          <a:prstGeom prst="rect">
            <a:avLst/>
          </a:prstGeom>
        </p:spPr>
        <p:txBody>
          <a:bodyPr lIns="0" tIns="0" rIns="0" bIns="0">
            <a:noAutofit/>
          </a:bodyPr>
          <a:lstStyle>
            <a:lvl1pPr marL="0" indent="0" algn="l" defTabSz="914319" rtl="0" eaLnBrk="1" latinLnBrk="0" hangingPunct="1">
              <a:lnSpc>
                <a:spcPct val="50000"/>
              </a:lnSpc>
              <a:spcBef>
                <a:spcPts val="1000"/>
              </a:spcBef>
              <a:buFont typeface="Arial" panose="020B0604020202020204" pitchFamily="34" charset="0"/>
              <a:buNone/>
              <a:defRPr sz="1000" kern="1200">
                <a:solidFill>
                  <a:srgbClr val="0B2F4E"/>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50 State Street, Suite 3</a:t>
            </a:r>
          </a:p>
          <a:p>
            <a:r>
              <a:rPr lang="en-US" dirty="0"/>
              <a:t>Montpelier, Vermont</a:t>
            </a:r>
          </a:p>
          <a:p>
            <a:r>
              <a:rPr lang="en-US" dirty="0"/>
              <a:t>United States</a:t>
            </a:r>
          </a:p>
        </p:txBody>
      </p:sp>
      <p:sp>
        <p:nvSpPr>
          <p:cNvPr id="9" name="Text Placeholder 25"/>
          <p:cNvSpPr txBox="1">
            <a:spLocks/>
          </p:cNvSpPr>
          <p:nvPr userDrawn="1"/>
        </p:nvSpPr>
        <p:spPr>
          <a:xfrm>
            <a:off x="5635824" y="5132297"/>
            <a:ext cx="1920239" cy="487313"/>
          </a:xfrm>
          <a:prstGeom prst="rect">
            <a:avLst/>
          </a:prstGeom>
        </p:spPr>
        <p:txBody>
          <a:bodyPr wrap="square" lIns="0" tIns="0" rIns="0" bIns="0">
            <a:spAutoFit/>
          </a:bodyPr>
          <a:lstStyle>
            <a:lvl1pPr marL="0" indent="0" algn="l" defTabSz="914319" rtl="0" eaLnBrk="1" latinLnBrk="0" hangingPunct="1">
              <a:lnSpc>
                <a:spcPct val="50000"/>
              </a:lnSpc>
              <a:spcBef>
                <a:spcPts val="1000"/>
              </a:spcBef>
              <a:buFont typeface="Arial" panose="020B0604020202020204" pitchFamily="34" charset="0"/>
              <a:buNone/>
              <a:defRPr sz="1000" kern="1200">
                <a:solidFill>
                  <a:srgbClr val="0B2F4E"/>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aseline="0" dirty="0"/>
              <a:t>+1 802 498 0711</a:t>
            </a:r>
          </a:p>
          <a:p>
            <a:r>
              <a:rPr lang="en-US" baseline="0" dirty="0"/>
              <a:t>rweston@raponline.org</a:t>
            </a:r>
          </a:p>
          <a:p>
            <a:r>
              <a:rPr lang="en-US" baseline="0" dirty="0"/>
              <a:t>raponline.org</a:t>
            </a:r>
            <a:endParaRPr lang="en-US" dirty="0"/>
          </a:p>
        </p:txBody>
      </p:sp>
    </p:spTree>
    <p:extLst>
      <p:ext uri="{BB962C8B-B14F-4D97-AF65-F5344CB8AC3E}">
        <p14:creationId xmlns:p14="http://schemas.microsoft.com/office/powerpoint/2010/main" val="4293353388"/>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hf hdr="0" ftr="0" dt="0"/>
  <p:txStyles>
    <p:titleStyle>
      <a:lvl1pPr algn="l" defTabSz="91431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4" cstate="screen">
            <a:extLst>
              <a:ext uri="{28A0092B-C50C-407E-A947-70E740481C1C}">
                <a14:useLocalDpi xmlns:a14="http://schemas.microsoft.com/office/drawing/2010/main"/>
              </a:ext>
            </a:extLst>
          </a:blip>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77545136"/>
      </p:ext>
    </p:extLst>
  </p:cSld>
  <p:clrMap bg1="lt1" tx1="dk1" bg2="lt2" tx2="dk2" accent1="accent1" accent2="accent2" accent3="accent3" accent4="accent4" accent5="accent5" accent6="accent6" hlink="hlink" folHlink="folHlink"/>
  <p:sldLayoutIdLst>
    <p:sldLayoutId id="2147483695" r:id="rId1"/>
    <p:sldLayoutId id="2147483696" r:id="rId2"/>
  </p:sldLayoutIdLst>
  <p:hf hdr="0" ftr="0" dt="0"/>
  <p:txStyles>
    <p:titleStyle>
      <a:lvl1pPr algn="l" defTabSz="91431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7" name="Straight Connector 6"/>
          <p:cNvCxnSpPr/>
          <p:nvPr userDrawn="1"/>
        </p:nvCxnSpPr>
        <p:spPr>
          <a:xfrm>
            <a:off x="411311" y="6286079"/>
            <a:ext cx="6894801" cy="0"/>
          </a:xfrm>
          <a:prstGeom prst="line">
            <a:avLst/>
          </a:prstGeom>
          <a:ln w="12700">
            <a:solidFill>
              <a:srgbClr val="6A6A6A"/>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userDrawn="1"/>
        </p:nvCxnSpPr>
        <p:spPr>
          <a:xfrm>
            <a:off x="7518255" y="6286079"/>
            <a:ext cx="1207944" cy="0"/>
          </a:xfrm>
          <a:prstGeom prst="line">
            <a:avLst/>
          </a:prstGeom>
          <a:ln w="12700">
            <a:solidFill>
              <a:srgbClr val="6A6A6A"/>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userDrawn="1"/>
        </p:nvSpPr>
        <p:spPr>
          <a:xfrm>
            <a:off x="420576" y="6400800"/>
            <a:ext cx="2534227" cy="153888"/>
          </a:xfrm>
          <a:prstGeom prst="rect">
            <a:avLst/>
          </a:prstGeom>
          <a:noFill/>
        </p:spPr>
        <p:txBody>
          <a:bodyPr wrap="square" lIns="0" tIns="0" rIns="0" bIns="0" rtlCol="0">
            <a:spAutoFit/>
          </a:bodyPr>
          <a:lstStyle/>
          <a:p>
            <a:r>
              <a:rPr lang="en-US" sz="1000">
                <a:solidFill>
                  <a:srgbClr val="6A6A6A"/>
                </a:solidFill>
                <a:latin typeface="Arial" panose="020B0604020202020204" pitchFamily="34" charset="0"/>
                <a:cs typeface="Arial" panose="020B0604020202020204" pitchFamily="34" charset="0"/>
              </a:rPr>
              <a:t>Regulatory Assistance Project (RAP)</a:t>
            </a:r>
            <a:r>
              <a:rPr lang="en-US" sz="1000" baseline="30000">
                <a:solidFill>
                  <a:srgbClr val="6A6A6A"/>
                </a:solidFill>
                <a:latin typeface="Arial" panose="020B0604020202020204" pitchFamily="34" charset="0"/>
                <a:cs typeface="Arial" panose="020B0604020202020204" pitchFamily="34" charset="0"/>
              </a:rPr>
              <a:t>®</a:t>
            </a:r>
            <a:r>
              <a:rPr lang="en-US" sz="1000">
                <a:solidFill>
                  <a:srgbClr val="6A6A6A"/>
                </a:solidFill>
                <a:latin typeface="Arial" panose="020B0604020202020204" pitchFamily="34" charset="0"/>
                <a:cs typeface="Arial" panose="020B0604020202020204" pitchFamily="34" charset="0"/>
              </a:rPr>
              <a:t> </a:t>
            </a:r>
          </a:p>
        </p:txBody>
      </p:sp>
      <p:cxnSp>
        <p:nvCxnSpPr>
          <p:cNvPr id="12" name="Straight Connector 11"/>
          <p:cNvCxnSpPr/>
          <p:nvPr userDrawn="1"/>
        </p:nvCxnSpPr>
        <p:spPr>
          <a:xfrm>
            <a:off x="410416" y="403079"/>
            <a:ext cx="766329" cy="0"/>
          </a:xfrm>
          <a:prstGeom prst="line">
            <a:avLst/>
          </a:prstGeom>
          <a:ln w="28575">
            <a:solidFill>
              <a:srgbClr val="F15A4E"/>
            </a:solidFill>
          </a:ln>
        </p:spPr>
        <p:style>
          <a:lnRef idx="1">
            <a:schemeClr val="accent1"/>
          </a:lnRef>
          <a:fillRef idx="0">
            <a:schemeClr val="accent1"/>
          </a:fillRef>
          <a:effectRef idx="0">
            <a:schemeClr val="accent1"/>
          </a:effectRef>
          <a:fontRef idx="minor">
            <a:schemeClr val="tx1"/>
          </a:fontRef>
        </p:style>
      </p:cxnSp>
      <p:sp>
        <p:nvSpPr>
          <p:cNvPr id="3" name="Title Placeholder 2"/>
          <p:cNvSpPr>
            <a:spLocks noGrp="1"/>
          </p:cNvSpPr>
          <p:nvPr>
            <p:ph type="title"/>
          </p:nvPr>
        </p:nvSpPr>
        <p:spPr>
          <a:xfrm>
            <a:off x="410415" y="685800"/>
            <a:ext cx="8315783" cy="1325563"/>
          </a:xfrm>
          <a:prstGeom prst="rect">
            <a:avLst/>
          </a:prstGeom>
        </p:spPr>
        <p:txBody>
          <a:bodyPr vert="horz" lIns="0" tIns="45720" rIns="91440" bIns="45720" rtlCol="0" anchor="t">
            <a:normAutofit/>
          </a:bodyPr>
          <a:lstStyle/>
          <a:p>
            <a:r>
              <a:rPr lang="en-US" dirty="0"/>
              <a:t>Click to edit Master title style</a:t>
            </a:r>
          </a:p>
        </p:txBody>
      </p:sp>
      <p:sp>
        <p:nvSpPr>
          <p:cNvPr id="10"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lumMod val="50000"/>
                    <a:lumOff val="50000"/>
                  </a:schemeClr>
                </a:solidFill>
                <a:latin typeface="Arial" panose="020B0604020202020204" pitchFamily="34" charset="0"/>
                <a:cs typeface="Arial" panose="020B0604020202020204" pitchFamily="34" charset="0"/>
              </a:defRPr>
            </a:lvl1pPr>
          </a:lstStyle>
          <a:p>
            <a:fld id="{334C938C-6556-4F1B-B842-1F8A1118CFA1}" type="slidenum">
              <a:rPr lang="en-US" smtClean="0"/>
              <a:pPr/>
              <a:t>‹#›</a:t>
            </a:fld>
            <a:endParaRPr lang="en-US" dirty="0"/>
          </a:p>
        </p:txBody>
      </p:sp>
    </p:spTree>
    <p:extLst>
      <p:ext uri="{BB962C8B-B14F-4D97-AF65-F5344CB8AC3E}">
        <p14:creationId xmlns:p14="http://schemas.microsoft.com/office/powerpoint/2010/main" val="1240262903"/>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33" r:id="rId15"/>
    <p:sldLayoutId id="2147483734" r:id="rId16"/>
  </p:sldLayoutIdLst>
  <p:hf hdr="0" ftr="0" dt="0"/>
  <p:txStyles>
    <p:titleStyle>
      <a:lvl1pPr algn="l" defTabSz="914319" rtl="0" eaLnBrk="1" latinLnBrk="0" hangingPunct="1">
        <a:lnSpc>
          <a:spcPct val="90000"/>
        </a:lnSpc>
        <a:spcBef>
          <a:spcPct val="0"/>
        </a:spcBef>
        <a:buNone/>
        <a:defRPr lang="en-US" sz="4200" b="1" kern="4000" spc="-64" baseline="0" smtClean="0">
          <a:solidFill>
            <a:srgbClr val="083050"/>
          </a:solidFill>
          <a:latin typeface="Arial" panose="020B0604020202020204" pitchFamily="34" charset="0"/>
          <a:ea typeface="+mn-ea"/>
          <a:cs typeface="Arial" panose="020B0604020202020204" pitchFamily="34" charset="0"/>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Tree>
    <p:extLst>
      <p:ext uri="{BB962C8B-B14F-4D97-AF65-F5344CB8AC3E}">
        <p14:creationId xmlns:p14="http://schemas.microsoft.com/office/powerpoint/2010/main" val="477090251"/>
      </p:ext>
    </p:extLst>
  </p:cSld>
  <p:clrMap bg1="lt1" tx1="dk1" bg2="lt2" tx2="dk2" accent1="accent1" accent2="accent2" accent3="accent3" accent4="accent4" accent5="accent5" accent6="accent6" hlink="hlink" folHlink="folHlink"/>
  <p:sldLayoutIdLst>
    <p:sldLayoutId id="2147483713"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rgbClr val="083050"/>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bg1"/>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dirty="0"/>
          </a:p>
        </p:txBody>
      </p:sp>
    </p:spTree>
    <p:extLst>
      <p:ext uri="{BB962C8B-B14F-4D97-AF65-F5344CB8AC3E}">
        <p14:creationId xmlns:p14="http://schemas.microsoft.com/office/powerpoint/2010/main" val="1203753776"/>
      </p:ext>
    </p:extLst>
  </p:cSld>
  <p:clrMap bg1="lt1" tx1="dk1" bg2="lt2" tx2="dk2" accent1="accent1" accent2="accent2" accent3="accent3" accent4="accent4" accent5="accent5" accent6="accent6" hlink="hlink" folHlink="folHlink"/>
  <p:sldLayoutIdLst>
    <p:sldLayoutId id="2147483715" r:id="rId1"/>
    <p:sldLayoutId id="2147483716" r:id="rId2"/>
  </p:sldLayoutIdLst>
  <p:hf hdr="0" ftr="0" dt="0"/>
  <p:txStyles>
    <p:titleStyle>
      <a:lvl1pPr algn="l" defTabSz="91431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ectangle 1"/>
          <p:cNvSpPr/>
          <p:nvPr userDrawn="1"/>
        </p:nvSpPr>
        <p:spPr>
          <a:xfrm>
            <a:off x="220811" y="215713"/>
            <a:ext cx="8702387" cy="6398559"/>
          </a:xfrm>
          <a:prstGeom prst="rect">
            <a:avLst/>
          </a:prstGeom>
          <a:solidFill>
            <a:srgbClr val="E1F4FD"/>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sp>
        <p:nvSpPr>
          <p:cNvPr id="3"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Tree>
    <p:extLst>
      <p:ext uri="{BB962C8B-B14F-4D97-AF65-F5344CB8AC3E}">
        <p14:creationId xmlns:p14="http://schemas.microsoft.com/office/powerpoint/2010/main" val="713665363"/>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Lst>
  <p:hf hdr="0" ftr="0" dt="0"/>
  <p:txStyles>
    <p:titleStyle>
      <a:lvl1pPr algn="l" defTabSz="91431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ectangle 1"/>
          <p:cNvSpPr/>
          <p:nvPr userDrawn="1"/>
        </p:nvSpPr>
        <p:spPr>
          <a:xfrm>
            <a:off x="220806" y="280915"/>
            <a:ext cx="8702387" cy="6398559"/>
          </a:xfrm>
          <a:prstGeom prst="rect">
            <a:avLst/>
          </a:prstGeom>
          <a:solidFill>
            <a:srgbClr val="E1F4FD"/>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sp>
        <p:nvSpPr>
          <p:cNvPr id="3"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4" name="Text Placeholder 8"/>
          <p:cNvSpPr txBox="1">
            <a:spLocks/>
          </p:cNvSpPr>
          <p:nvPr userDrawn="1"/>
        </p:nvSpPr>
        <p:spPr>
          <a:xfrm>
            <a:off x="1118320" y="5456651"/>
            <a:ext cx="3226668" cy="500137"/>
          </a:xfrm>
          <a:prstGeom prst="rect">
            <a:avLst/>
          </a:prstGeom>
        </p:spPr>
        <p:txBody>
          <a:bodyPr wrap="square" lIns="0" tIns="0" rIns="0" bIns="0">
            <a:spAutoFit/>
          </a:bodyPr>
          <a:lstStyle>
            <a:lvl1pPr marL="0" indent="0" algn="l" defTabSz="914319" rtl="0" eaLnBrk="1" latinLnBrk="0" hangingPunct="1">
              <a:lnSpc>
                <a:spcPts val="1272"/>
              </a:lnSpc>
              <a:spcBef>
                <a:spcPts val="0"/>
              </a:spcBef>
              <a:buFont typeface="Arial" panose="020B0604020202020204" pitchFamily="34" charset="0"/>
              <a:buNone/>
              <a:defRPr sz="900" kern="1200" spc="0" baseline="0">
                <a:solidFill>
                  <a:srgbClr val="083050"/>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Frederick Weston</a:t>
            </a:r>
          </a:p>
          <a:p>
            <a:r>
              <a:rPr lang="en-US" baseline="0" dirty="0"/>
              <a:t>China Program Director</a:t>
            </a:r>
          </a:p>
          <a:p>
            <a:pPr marL="0" marR="0" lvl="0" indent="0" algn="l" defTabSz="914319" rtl="0" eaLnBrk="1" fontAlgn="auto" latinLnBrk="0" hangingPunct="1">
              <a:lnSpc>
                <a:spcPts val="1272"/>
              </a:lnSpc>
              <a:spcBef>
                <a:spcPts val="0"/>
              </a:spcBef>
              <a:spcAft>
                <a:spcPts val="0"/>
              </a:spcAft>
              <a:buClrTx/>
              <a:buSzTx/>
              <a:buFont typeface="Arial" panose="020B0604020202020204" pitchFamily="34" charset="0"/>
              <a:buNone/>
              <a:tabLst/>
              <a:defRPr/>
            </a:pPr>
            <a:r>
              <a:rPr lang="en-US" dirty="0"/>
              <a:t>The Regulatory Assistance Project (RAP)</a:t>
            </a:r>
            <a:r>
              <a:rPr lang="en-US" baseline="30000" dirty="0"/>
              <a:t>®</a:t>
            </a:r>
          </a:p>
        </p:txBody>
      </p:sp>
      <p:sp>
        <p:nvSpPr>
          <p:cNvPr id="6" name="Text Placeholder 8"/>
          <p:cNvSpPr txBox="1">
            <a:spLocks/>
          </p:cNvSpPr>
          <p:nvPr userDrawn="1"/>
        </p:nvSpPr>
        <p:spPr>
          <a:xfrm>
            <a:off x="6718004" y="5439842"/>
            <a:ext cx="1931598" cy="519951"/>
          </a:xfrm>
          <a:prstGeom prst="rect">
            <a:avLst/>
          </a:prstGeom>
        </p:spPr>
        <p:txBody>
          <a:bodyPr wrap="square" lIns="0" tIns="0" rIns="0" bIns="0">
            <a:spAutoFit/>
          </a:bodyPr>
          <a:lstStyle>
            <a:lvl1pPr marL="0" indent="0" algn="l" defTabSz="914319" rtl="0" eaLnBrk="1" latinLnBrk="0" hangingPunct="1">
              <a:lnSpc>
                <a:spcPts val="1363"/>
              </a:lnSpc>
              <a:spcBef>
                <a:spcPts val="0"/>
              </a:spcBef>
              <a:buFont typeface="Arial" panose="020B0604020202020204" pitchFamily="34" charset="0"/>
              <a:buNone/>
              <a:defRPr sz="900" kern="1200" spc="0" baseline="0">
                <a:solidFill>
                  <a:srgbClr val="083050"/>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aseline="0" dirty="0"/>
              <a:t>+86 10 8526 2241</a:t>
            </a:r>
          </a:p>
          <a:p>
            <a:r>
              <a:rPr lang="en-US" baseline="0" dirty="0"/>
              <a:t>rweston@raponline.org</a:t>
            </a:r>
          </a:p>
          <a:p>
            <a:r>
              <a:rPr lang="en-US" baseline="0" dirty="0"/>
              <a:t>raponline.org</a:t>
            </a:r>
            <a:endParaRPr lang="en-US" dirty="0"/>
          </a:p>
        </p:txBody>
      </p:sp>
      <p:sp>
        <p:nvSpPr>
          <p:cNvPr id="7" name="Text Placeholder 8"/>
          <p:cNvSpPr txBox="1">
            <a:spLocks/>
          </p:cNvSpPr>
          <p:nvPr userDrawn="1"/>
        </p:nvSpPr>
        <p:spPr>
          <a:xfrm>
            <a:off x="4588445" y="5448246"/>
            <a:ext cx="1911069" cy="538609"/>
          </a:xfrm>
          <a:prstGeom prst="rect">
            <a:avLst/>
          </a:prstGeom>
        </p:spPr>
        <p:txBody>
          <a:bodyPr lIns="0" tIns="0" rIns="0" bIns="0">
            <a:spAutoFit/>
          </a:bodyPr>
          <a:lstStyle>
            <a:lvl1pPr marL="0" indent="0" algn="l" defTabSz="914319" rtl="0" eaLnBrk="1" latinLnBrk="0" hangingPunct="1">
              <a:lnSpc>
                <a:spcPts val="1363"/>
              </a:lnSpc>
              <a:spcBef>
                <a:spcPts val="0"/>
              </a:spcBef>
              <a:buFont typeface="Arial" panose="020B0604020202020204" pitchFamily="34" charset="0"/>
              <a:buNone/>
              <a:defRPr sz="900" kern="1200" spc="0" baseline="0">
                <a:solidFill>
                  <a:srgbClr val="083050"/>
                </a:solidFill>
                <a:latin typeface="Arial"/>
                <a:ea typeface="STHeiti" panose="02010600040101010101" pitchFamily="2" charset="-128"/>
                <a:cs typeface="Arial"/>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a:t>中国北京市建国门外大街</a:t>
            </a:r>
            <a:r>
              <a:rPr lang="en-US" altLang="zh-CN" dirty="0"/>
              <a:t>19</a:t>
            </a:r>
            <a:r>
              <a:rPr lang="zh-CN" altLang="en-US" dirty="0"/>
              <a:t>号</a:t>
            </a:r>
            <a:endParaRPr lang="en-US" altLang="zh-CN" dirty="0"/>
          </a:p>
          <a:p>
            <a:r>
              <a:rPr lang="ja-JP" altLang="en-US" dirty="0"/>
              <a:t>国际大厦</a:t>
            </a:r>
            <a:r>
              <a:rPr lang="en-US" altLang="ja-JP" dirty="0"/>
              <a:t>2504</a:t>
            </a:r>
            <a:r>
              <a:rPr lang="ja-JP" altLang="en-US" dirty="0"/>
              <a:t>室</a:t>
            </a:r>
            <a:endParaRPr lang="en-US" altLang="ja-JP" dirty="0"/>
          </a:p>
          <a:p>
            <a:r>
              <a:rPr lang="ja-JP" altLang="en-US" dirty="0"/>
              <a:t>邮编：</a:t>
            </a:r>
            <a:r>
              <a:rPr lang="en-US" altLang="ja-JP" dirty="0"/>
              <a:t>100004</a:t>
            </a:r>
            <a:endParaRPr lang="en-US" dirty="0"/>
          </a:p>
        </p:txBody>
      </p:sp>
      <p:cxnSp>
        <p:nvCxnSpPr>
          <p:cNvPr id="8" name="Straight Connector 7"/>
          <p:cNvCxnSpPr/>
          <p:nvPr userDrawn="1"/>
        </p:nvCxnSpPr>
        <p:spPr>
          <a:xfrm>
            <a:off x="1125682" y="5332601"/>
            <a:ext cx="3219306"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4572000" y="5332601"/>
            <a:ext cx="1923769"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6716140" y="5332601"/>
            <a:ext cx="1923769"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sp>
        <p:nvSpPr>
          <p:cNvPr id="11" name="Picture Placeholder 12"/>
          <p:cNvSpPr txBox="1">
            <a:spLocks noChangeAspect="1"/>
          </p:cNvSpPr>
          <p:nvPr userDrawn="1"/>
        </p:nvSpPr>
        <p:spPr>
          <a:xfrm>
            <a:off x="431326" y="5387262"/>
            <a:ext cx="565266" cy="548640"/>
          </a:xfrm>
          <a:prstGeom prst="ellipse">
            <a:avLst/>
          </a:prstGeom>
          <a:blipFill>
            <a:blip r:embed="rId4" cstate="screen">
              <a:extLst>
                <a:ext uri="{28A0092B-C50C-407E-A947-70E740481C1C}">
                  <a14:useLocalDpi xmlns:a14="http://schemas.microsoft.com/office/drawing/2010/main"/>
                </a:ext>
              </a:extLst>
            </a:blip>
            <a:stretch>
              <a:fillRect/>
            </a:stretch>
          </a:blipFill>
        </p:spPr>
        <p:txBody>
          <a:bodyPr lIns="80678" tIns="40339" rIns="80678" bIns="40339" anchor="ctr"/>
          <a:lstStyle>
            <a:lvl1pPr marL="0" indent="0" algn="l" defTabSz="914319" rtl="0" eaLnBrk="1" latinLnBrk="0" hangingPunct="1">
              <a:lnSpc>
                <a:spcPct val="90000"/>
              </a:lnSpc>
              <a:spcBef>
                <a:spcPts val="1000"/>
              </a:spcBef>
              <a:buFont typeface="Arial" panose="020B0604020202020204" pitchFamily="34" charset="0"/>
              <a:buNone/>
              <a:defRPr sz="1000" kern="1200" baseline="0">
                <a:solidFill>
                  <a:schemeClr val="bg1"/>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1270711316"/>
      </p:ext>
    </p:extLst>
  </p:cSld>
  <p:clrMap bg1="lt1" tx1="dk1" bg2="lt2" tx2="dk2" accent1="accent1" accent2="accent2" accent3="accent3" accent4="accent4" accent5="accent5" accent6="accent6" hlink="hlink" folHlink="folHlink"/>
  <p:sldLayoutIdLst>
    <p:sldLayoutId id="2147483722" r:id="rId1"/>
    <p:sldLayoutId id="2147483723" r:id="rId2"/>
  </p:sldLayoutIdLst>
  <p:hf hdr="0" ftr="0" dt="0"/>
  <p:txStyles>
    <p:titleStyle>
      <a:lvl1pPr algn="l" defTabSz="91431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ectangle 1"/>
          <p:cNvSpPr/>
          <p:nvPr userDrawn="1"/>
        </p:nvSpPr>
        <p:spPr>
          <a:xfrm>
            <a:off x="220806" y="280915"/>
            <a:ext cx="8702387" cy="6398559"/>
          </a:xfrm>
          <a:prstGeom prst="rect">
            <a:avLst/>
          </a:prstGeom>
          <a:solidFill>
            <a:srgbClr val="E1F4FD"/>
          </a:solidFill>
          <a:ln>
            <a:noFill/>
          </a:ln>
        </p:spPr>
        <p:style>
          <a:lnRef idx="2">
            <a:schemeClr val="accent1">
              <a:shade val="50000"/>
            </a:schemeClr>
          </a:lnRef>
          <a:fillRef idx="1">
            <a:schemeClr val="accent1"/>
          </a:fillRef>
          <a:effectRef idx="0">
            <a:schemeClr val="accent1"/>
          </a:effectRef>
          <a:fontRef idx="minor">
            <a:schemeClr val="lt1"/>
          </a:fontRef>
        </p:style>
        <p:txBody>
          <a:bodyPr lIns="80678" tIns="40339" rIns="80678" bIns="40339" rtlCol="0" anchor="ctr"/>
          <a:lstStyle/>
          <a:p>
            <a:pPr algn="ctr"/>
            <a:endParaRPr lang="en-US" sz="1800"/>
          </a:p>
        </p:txBody>
      </p:sp>
      <p:sp>
        <p:nvSpPr>
          <p:cNvPr id="3" name="Slide Number Placeholder 1"/>
          <p:cNvSpPr>
            <a:spLocks noGrp="1"/>
          </p:cNvSpPr>
          <p:nvPr>
            <p:ph type="sldNum" sz="quarter" idx="4"/>
          </p:nvPr>
        </p:nvSpPr>
        <p:spPr>
          <a:xfrm>
            <a:off x="8455605" y="6322728"/>
            <a:ext cx="361518" cy="230832"/>
          </a:xfrm>
          <a:prstGeom prst="rect">
            <a:avLst/>
          </a:prstGeom>
        </p:spPr>
        <p:txBody>
          <a:bodyPr vert="horz" lIns="80678" tIns="40339" rIns="80678" bIns="40339" rtlCol="0" anchor="ctr"/>
          <a:lstStyle>
            <a:lvl1pPr algn="r">
              <a:defRPr sz="1000">
                <a:solidFill>
                  <a:schemeClr val="tx1">
                    <a:tint val="75000"/>
                  </a:schemeClr>
                </a:solidFill>
                <a:latin typeface="Arial" panose="020B0604020202020204" pitchFamily="34" charset="0"/>
                <a:cs typeface="Arial" panose="020B0604020202020204" pitchFamily="34" charset="0"/>
              </a:defRPr>
            </a:lvl1pPr>
          </a:lstStyle>
          <a:p>
            <a:fld id="{796CB93B-C569-4802-AF22-9A2B7C1E12CA}" type="slidenum">
              <a:rPr lang="en-US" smtClean="0"/>
              <a:pPr/>
              <a:t>‹#›</a:t>
            </a:fld>
            <a:endParaRPr lang="en-US"/>
          </a:p>
        </p:txBody>
      </p:sp>
      <p:sp>
        <p:nvSpPr>
          <p:cNvPr id="4" name="Text Placeholder 8"/>
          <p:cNvSpPr txBox="1">
            <a:spLocks/>
          </p:cNvSpPr>
          <p:nvPr userDrawn="1"/>
        </p:nvSpPr>
        <p:spPr>
          <a:xfrm>
            <a:off x="1118320" y="5456651"/>
            <a:ext cx="3226668" cy="500137"/>
          </a:xfrm>
          <a:prstGeom prst="rect">
            <a:avLst/>
          </a:prstGeom>
        </p:spPr>
        <p:txBody>
          <a:bodyPr wrap="square" lIns="0" tIns="0" rIns="0" bIns="0">
            <a:spAutoFit/>
          </a:bodyPr>
          <a:lstStyle>
            <a:lvl1pPr marL="0" indent="0" algn="l" defTabSz="914319" rtl="0" eaLnBrk="1" latinLnBrk="0" hangingPunct="1">
              <a:lnSpc>
                <a:spcPts val="1272"/>
              </a:lnSpc>
              <a:spcBef>
                <a:spcPts val="0"/>
              </a:spcBef>
              <a:buFont typeface="Arial" panose="020B0604020202020204" pitchFamily="34" charset="0"/>
              <a:buNone/>
              <a:defRPr sz="900" kern="1200" spc="0" baseline="0">
                <a:solidFill>
                  <a:srgbClr val="083050"/>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Frederick Weston</a:t>
            </a:r>
          </a:p>
          <a:p>
            <a:r>
              <a:rPr lang="en-US" baseline="0" dirty="0"/>
              <a:t>China Program Director</a:t>
            </a:r>
          </a:p>
          <a:p>
            <a:pPr marL="0" marR="0" lvl="0" indent="0" algn="l" defTabSz="914319" rtl="0" eaLnBrk="1" fontAlgn="auto" latinLnBrk="0" hangingPunct="1">
              <a:lnSpc>
                <a:spcPts val="1272"/>
              </a:lnSpc>
              <a:spcBef>
                <a:spcPts val="0"/>
              </a:spcBef>
              <a:spcAft>
                <a:spcPts val="0"/>
              </a:spcAft>
              <a:buClrTx/>
              <a:buSzTx/>
              <a:buFont typeface="Arial" panose="020B0604020202020204" pitchFamily="34" charset="0"/>
              <a:buNone/>
              <a:tabLst/>
              <a:defRPr/>
            </a:pPr>
            <a:r>
              <a:rPr lang="en-US" dirty="0"/>
              <a:t>The Regulatory Assistance Project (RAP)</a:t>
            </a:r>
            <a:r>
              <a:rPr lang="en-US" baseline="30000" dirty="0"/>
              <a:t>®</a:t>
            </a:r>
          </a:p>
        </p:txBody>
      </p:sp>
      <p:sp>
        <p:nvSpPr>
          <p:cNvPr id="6" name="Text Placeholder 8"/>
          <p:cNvSpPr txBox="1">
            <a:spLocks/>
          </p:cNvSpPr>
          <p:nvPr userDrawn="1"/>
        </p:nvSpPr>
        <p:spPr>
          <a:xfrm>
            <a:off x="6718004" y="5439842"/>
            <a:ext cx="1931598" cy="538609"/>
          </a:xfrm>
          <a:prstGeom prst="rect">
            <a:avLst/>
          </a:prstGeom>
        </p:spPr>
        <p:txBody>
          <a:bodyPr wrap="square" lIns="0" tIns="0" rIns="0" bIns="0">
            <a:spAutoFit/>
          </a:bodyPr>
          <a:lstStyle>
            <a:lvl1pPr marL="0" indent="0" algn="l" defTabSz="914319" rtl="0" eaLnBrk="1" latinLnBrk="0" hangingPunct="1">
              <a:lnSpc>
                <a:spcPts val="1363"/>
              </a:lnSpc>
              <a:spcBef>
                <a:spcPts val="0"/>
              </a:spcBef>
              <a:buFont typeface="Arial" panose="020B0604020202020204" pitchFamily="34" charset="0"/>
              <a:buNone/>
              <a:defRPr sz="900" kern="1200" spc="0" baseline="0">
                <a:solidFill>
                  <a:srgbClr val="083050"/>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+1 802 498 0711</a:t>
            </a:r>
          </a:p>
          <a:p>
            <a:r>
              <a:rPr lang="en-US" dirty="0"/>
              <a:t>rweston@raponline.org</a:t>
            </a:r>
          </a:p>
          <a:p>
            <a:r>
              <a:rPr lang="en-US" dirty="0"/>
              <a:t>raponline.org</a:t>
            </a:r>
          </a:p>
        </p:txBody>
      </p:sp>
      <p:sp>
        <p:nvSpPr>
          <p:cNvPr id="7" name="Text Placeholder 8"/>
          <p:cNvSpPr txBox="1">
            <a:spLocks/>
          </p:cNvSpPr>
          <p:nvPr userDrawn="1"/>
        </p:nvSpPr>
        <p:spPr>
          <a:xfrm>
            <a:off x="4588445" y="5448246"/>
            <a:ext cx="1911069" cy="538609"/>
          </a:xfrm>
          <a:prstGeom prst="rect">
            <a:avLst/>
          </a:prstGeom>
        </p:spPr>
        <p:txBody>
          <a:bodyPr lIns="0" tIns="0" rIns="0" bIns="0">
            <a:spAutoFit/>
          </a:bodyPr>
          <a:lstStyle>
            <a:lvl1pPr marL="0" indent="0" algn="l" defTabSz="914319" rtl="0" eaLnBrk="1" latinLnBrk="0" hangingPunct="1">
              <a:lnSpc>
                <a:spcPts val="1363"/>
              </a:lnSpc>
              <a:spcBef>
                <a:spcPts val="0"/>
              </a:spcBef>
              <a:buFont typeface="Arial" panose="020B0604020202020204" pitchFamily="34" charset="0"/>
              <a:buNone/>
              <a:defRPr sz="900" kern="1200" spc="0" baseline="0">
                <a:solidFill>
                  <a:srgbClr val="083050"/>
                </a:solidFill>
                <a:latin typeface="Arial"/>
                <a:ea typeface="STHeiti" panose="02010600040101010101" pitchFamily="2" charset="-128"/>
                <a:cs typeface="Arial"/>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50 State</a:t>
            </a:r>
            <a:r>
              <a:rPr lang="en-US" baseline="0" dirty="0"/>
              <a:t> Street, Suite 3</a:t>
            </a:r>
          </a:p>
          <a:p>
            <a:r>
              <a:rPr lang="en-US" baseline="0" dirty="0"/>
              <a:t>Montpelier, Vermont</a:t>
            </a:r>
            <a:endParaRPr lang="en-US" dirty="0"/>
          </a:p>
          <a:p>
            <a:r>
              <a:rPr lang="en-US" dirty="0"/>
              <a:t>United States</a:t>
            </a:r>
          </a:p>
        </p:txBody>
      </p:sp>
      <p:cxnSp>
        <p:nvCxnSpPr>
          <p:cNvPr id="8" name="Straight Connector 7"/>
          <p:cNvCxnSpPr/>
          <p:nvPr userDrawn="1"/>
        </p:nvCxnSpPr>
        <p:spPr>
          <a:xfrm>
            <a:off x="1125682" y="5332601"/>
            <a:ext cx="3219306"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userDrawn="1"/>
        </p:nvCxnSpPr>
        <p:spPr>
          <a:xfrm>
            <a:off x="4572000" y="5332601"/>
            <a:ext cx="1923769"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6716140" y="5332601"/>
            <a:ext cx="1923769" cy="0"/>
          </a:xfrm>
          <a:prstGeom prst="line">
            <a:avLst/>
          </a:prstGeom>
          <a:ln>
            <a:solidFill>
              <a:srgbClr val="9BADBB"/>
            </a:solidFill>
          </a:ln>
        </p:spPr>
        <p:style>
          <a:lnRef idx="1">
            <a:schemeClr val="accent1"/>
          </a:lnRef>
          <a:fillRef idx="0">
            <a:schemeClr val="accent1"/>
          </a:fillRef>
          <a:effectRef idx="0">
            <a:schemeClr val="accent1"/>
          </a:effectRef>
          <a:fontRef idx="minor">
            <a:schemeClr val="tx1"/>
          </a:fontRef>
        </p:style>
      </p:cxnSp>
      <p:sp>
        <p:nvSpPr>
          <p:cNvPr id="11" name="Picture Placeholder 12"/>
          <p:cNvSpPr txBox="1">
            <a:spLocks noChangeAspect="1"/>
          </p:cNvSpPr>
          <p:nvPr userDrawn="1"/>
        </p:nvSpPr>
        <p:spPr>
          <a:xfrm>
            <a:off x="431326" y="5345058"/>
            <a:ext cx="565266" cy="548640"/>
          </a:xfrm>
          <a:prstGeom prst="ellipse">
            <a:avLst/>
          </a:prstGeom>
          <a:blipFill>
            <a:blip r:embed="rId4" cstate="screen">
              <a:extLst>
                <a:ext uri="{28A0092B-C50C-407E-A947-70E740481C1C}">
                  <a14:useLocalDpi xmlns:a14="http://schemas.microsoft.com/office/drawing/2010/main"/>
                </a:ext>
              </a:extLst>
            </a:blip>
            <a:stretch>
              <a:fillRect/>
            </a:stretch>
          </a:blipFill>
        </p:spPr>
        <p:txBody>
          <a:bodyPr lIns="80678" tIns="40339" rIns="80678" bIns="40339" anchor="ctr"/>
          <a:lstStyle>
            <a:lvl1pPr marL="0" indent="0" algn="l" defTabSz="914319" rtl="0" eaLnBrk="1" latinLnBrk="0" hangingPunct="1">
              <a:lnSpc>
                <a:spcPct val="90000"/>
              </a:lnSpc>
              <a:spcBef>
                <a:spcPts val="1000"/>
              </a:spcBef>
              <a:buFont typeface="Arial" panose="020B0604020202020204" pitchFamily="34" charset="0"/>
              <a:buNone/>
              <a:defRPr sz="1000" kern="1200" baseline="0">
                <a:solidFill>
                  <a:schemeClr val="bg1"/>
                </a:solidFill>
                <a:latin typeface="Arial" panose="020B0604020202020204" pitchFamily="34" charset="0"/>
                <a:ea typeface="+mn-ea"/>
                <a:cs typeface="Arial" panose="020B0604020202020204" pitchFamily="34" charset="0"/>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spTree>
    <p:extLst>
      <p:ext uri="{BB962C8B-B14F-4D97-AF65-F5344CB8AC3E}">
        <p14:creationId xmlns:p14="http://schemas.microsoft.com/office/powerpoint/2010/main" val="2238714546"/>
      </p:ext>
    </p:extLst>
  </p:cSld>
  <p:clrMap bg1="lt1" tx1="dk1" bg2="lt2" tx2="dk2" accent1="accent1" accent2="accent2" accent3="accent3" accent4="accent4" accent5="accent5" accent6="accent6" hlink="hlink" folHlink="folHlink"/>
  <p:sldLayoutIdLst>
    <p:sldLayoutId id="2147483731" r:id="rId1"/>
    <p:sldLayoutId id="2147483732" r:id="rId2"/>
  </p:sldLayoutIdLst>
  <p:hf hdr="0" ftr="0" dt="0"/>
  <p:txStyles>
    <p:titleStyle>
      <a:lvl1pPr algn="l" defTabSz="914319"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79" indent="-228579" algn="l" defTabSz="914319"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39" indent="-228579" algn="l" defTabSz="914319"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898" indent="-228579" algn="l" defTabSz="914319"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057"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216"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375"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3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94"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52" indent="-228579" algn="l" defTabSz="91431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19" rtl="0" eaLnBrk="1" latinLnBrk="0" hangingPunct="1">
        <a:defRPr sz="1800" kern="1200">
          <a:solidFill>
            <a:schemeClr val="tx1"/>
          </a:solidFill>
          <a:latin typeface="+mn-lt"/>
          <a:ea typeface="+mn-ea"/>
          <a:cs typeface="+mn-cs"/>
        </a:defRPr>
      </a:lvl1pPr>
      <a:lvl2pPr marL="457159" algn="l" defTabSz="914319" rtl="0" eaLnBrk="1" latinLnBrk="0" hangingPunct="1">
        <a:defRPr sz="1800" kern="1200">
          <a:solidFill>
            <a:schemeClr val="tx1"/>
          </a:solidFill>
          <a:latin typeface="+mn-lt"/>
          <a:ea typeface="+mn-ea"/>
          <a:cs typeface="+mn-cs"/>
        </a:defRPr>
      </a:lvl2pPr>
      <a:lvl3pPr marL="914319" algn="l" defTabSz="914319" rtl="0" eaLnBrk="1" latinLnBrk="0" hangingPunct="1">
        <a:defRPr sz="1800" kern="1200">
          <a:solidFill>
            <a:schemeClr val="tx1"/>
          </a:solidFill>
          <a:latin typeface="+mn-lt"/>
          <a:ea typeface="+mn-ea"/>
          <a:cs typeface="+mn-cs"/>
        </a:defRPr>
      </a:lvl3pPr>
      <a:lvl4pPr marL="1371477" algn="l" defTabSz="914319" rtl="0" eaLnBrk="1" latinLnBrk="0" hangingPunct="1">
        <a:defRPr sz="1800" kern="1200">
          <a:solidFill>
            <a:schemeClr val="tx1"/>
          </a:solidFill>
          <a:latin typeface="+mn-lt"/>
          <a:ea typeface="+mn-ea"/>
          <a:cs typeface="+mn-cs"/>
        </a:defRPr>
      </a:lvl4pPr>
      <a:lvl5pPr marL="1828636" algn="l" defTabSz="914319" rtl="0" eaLnBrk="1" latinLnBrk="0" hangingPunct="1">
        <a:defRPr sz="1800" kern="1200">
          <a:solidFill>
            <a:schemeClr val="tx1"/>
          </a:solidFill>
          <a:latin typeface="+mn-lt"/>
          <a:ea typeface="+mn-ea"/>
          <a:cs typeface="+mn-cs"/>
        </a:defRPr>
      </a:lvl5pPr>
      <a:lvl6pPr marL="2285796" algn="l" defTabSz="914319" rtl="0" eaLnBrk="1" latinLnBrk="0" hangingPunct="1">
        <a:defRPr sz="1800" kern="1200">
          <a:solidFill>
            <a:schemeClr val="tx1"/>
          </a:solidFill>
          <a:latin typeface="+mn-lt"/>
          <a:ea typeface="+mn-ea"/>
          <a:cs typeface="+mn-cs"/>
        </a:defRPr>
      </a:lvl6pPr>
      <a:lvl7pPr marL="2742955" algn="l" defTabSz="914319" rtl="0" eaLnBrk="1" latinLnBrk="0" hangingPunct="1">
        <a:defRPr sz="1800" kern="1200">
          <a:solidFill>
            <a:schemeClr val="tx1"/>
          </a:solidFill>
          <a:latin typeface="+mn-lt"/>
          <a:ea typeface="+mn-ea"/>
          <a:cs typeface="+mn-cs"/>
        </a:defRPr>
      </a:lvl7pPr>
      <a:lvl8pPr marL="3200114" algn="l" defTabSz="914319" rtl="0" eaLnBrk="1" latinLnBrk="0" hangingPunct="1">
        <a:defRPr sz="1800" kern="1200">
          <a:solidFill>
            <a:schemeClr val="tx1"/>
          </a:solidFill>
          <a:latin typeface="+mn-lt"/>
          <a:ea typeface="+mn-ea"/>
          <a:cs typeface="+mn-cs"/>
        </a:defRPr>
      </a:lvl8pPr>
      <a:lvl9pPr marL="3657273" algn="l" defTabSz="914319"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xml"/><Relationship Id="rId3"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xml"/><Relationship Id="rId3" Type="http://schemas.openxmlformats.org/officeDocument/2006/relationships/image" Target="../media/image12.tif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6.xml"/><Relationship Id="rId3"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14.png"/><Relationship Id="rId3" Type="http://schemas.microsoft.com/office/2007/relationships/hdphoto" Target="../media/hdphoto1.wdp"/></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7.xml"/><Relationship Id="rId3" Type="http://schemas.openxmlformats.org/officeDocument/2006/relationships/image" Target="../media/image1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image" Target="../media/image20.png"/><Relationship Id="rId8" Type="http://schemas.openxmlformats.org/officeDocument/2006/relationships/image" Target="../media/image21.jpeg"/><Relationship Id="rId1" Type="http://schemas.openxmlformats.org/officeDocument/2006/relationships/slideLayout" Target="../slideLayouts/slideLayout17.xml"/><Relationship Id="rId2" Type="http://schemas.openxmlformats.org/officeDocument/2006/relationships/notesSlide" Target="../notesSlides/notesSlide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2.tiff"/></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12</a:t>
            </a:r>
            <a:r>
              <a:rPr lang="en-US" dirty="0" smtClean="0"/>
              <a:t> </a:t>
            </a:r>
            <a:r>
              <a:rPr lang="en-US" dirty="0"/>
              <a:t>SEPTEMBER 2017</a:t>
            </a:r>
          </a:p>
        </p:txBody>
      </p:sp>
      <p:sp>
        <p:nvSpPr>
          <p:cNvPr id="3" name="Text Placeholder 2"/>
          <p:cNvSpPr>
            <a:spLocks noGrp="1"/>
          </p:cNvSpPr>
          <p:nvPr>
            <p:ph type="body" sz="quarter" idx="17"/>
          </p:nvPr>
        </p:nvSpPr>
        <p:spPr/>
        <p:txBody>
          <a:bodyPr/>
          <a:lstStyle/>
          <a:p>
            <a:pPr marL="0" indent="0">
              <a:buNone/>
            </a:pPr>
            <a:r>
              <a:rPr lang="en-US" dirty="0" smtClean="0"/>
              <a:t>Vermont Public Utility Commission</a:t>
            </a:r>
            <a:endParaRPr lang="en-US" dirty="0"/>
          </a:p>
        </p:txBody>
      </p:sp>
      <p:sp>
        <p:nvSpPr>
          <p:cNvPr id="13" name="Title 12"/>
          <p:cNvSpPr>
            <a:spLocks noGrp="1"/>
          </p:cNvSpPr>
          <p:nvPr>
            <p:ph type="title"/>
          </p:nvPr>
        </p:nvSpPr>
        <p:spPr/>
        <p:txBody>
          <a:bodyPr/>
          <a:lstStyle/>
          <a:p>
            <a:r>
              <a:rPr lang="en-US" sz="4000" dirty="0" smtClean="0"/>
              <a:t>Non-Traditional Regulation:</a:t>
            </a:r>
            <a:br>
              <a:rPr lang="en-US" sz="4000" dirty="0" smtClean="0"/>
            </a:br>
            <a:r>
              <a:rPr lang="en-US" sz="4000" dirty="0" smtClean="0"/>
              <a:t>A Survey</a:t>
            </a:r>
            <a:endParaRPr lang="en-US" sz="4000" dirty="0"/>
          </a:p>
        </p:txBody>
      </p:sp>
    </p:spTree>
    <p:extLst>
      <p:ext uri="{BB962C8B-B14F-4D97-AF65-F5344CB8AC3E}">
        <p14:creationId xmlns:p14="http://schemas.microsoft.com/office/powerpoint/2010/main" val="32186668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1</a:t>
            </a:r>
            <a:endParaRPr lang="en-US" dirty="0"/>
          </a:p>
        </p:txBody>
      </p:sp>
      <p:sp>
        <p:nvSpPr>
          <p:cNvPr id="4" name="Text Placeholder 3"/>
          <p:cNvSpPr>
            <a:spLocks noGrp="1"/>
          </p:cNvSpPr>
          <p:nvPr>
            <p:ph type="body" sz="quarter" idx="12"/>
          </p:nvPr>
        </p:nvSpPr>
        <p:spPr>
          <a:xfrm>
            <a:off x="1699592" y="1805059"/>
            <a:ext cx="6805929" cy="298864"/>
          </a:xfrm>
        </p:spPr>
        <p:txBody>
          <a:bodyPr/>
          <a:lstStyle/>
          <a:p>
            <a:r>
              <a:rPr lang="en-US" dirty="0" smtClean="0"/>
              <a:t>Aligning the private interest with the public interest</a:t>
            </a:r>
            <a:endParaRPr lang="en-US" dirty="0"/>
          </a:p>
        </p:txBody>
      </p:sp>
      <p:sp>
        <p:nvSpPr>
          <p:cNvPr id="7" name="Title 6"/>
          <p:cNvSpPr>
            <a:spLocks noGrp="1"/>
          </p:cNvSpPr>
          <p:nvPr>
            <p:ph type="title"/>
          </p:nvPr>
        </p:nvSpPr>
        <p:spPr/>
        <p:txBody>
          <a:bodyPr/>
          <a:lstStyle/>
          <a:p>
            <a:r>
              <a:rPr lang="en-US" dirty="0" smtClean="0"/>
              <a:t>Stage-Setting: The Challenge</a:t>
            </a:r>
            <a:endParaRPr lang="en-US" dirty="0"/>
          </a:p>
        </p:txBody>
      </p:sp>
    </p:spTree>
    <p:extLst>
      <p:ext uri="{BB962C8B-B14F-4D97-AF65-F5344CB8AC3E}">
        <p14:creationId xmlns:p14="http://schemas.microsoft.com/office/powerpoint/2010/main" val="1369448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479985"/>
            <a:ext cx="8332975" cy="518701"/>
          </a:xfrm>
        </p:spPr>
        <p:txBody>
          <a:bodyPr/>
          <a:lstStyle/>
          <a:p>
            <a:r>
              <a:rPr lang="en-US" dirty="0" smtClean="0"/>
              <a:t>The trick is to understand how the incentives work</a:t>
            </a:r>
          </a:p>
        </p:txBody>
      </p:sp>
      <p:sp>
        <p:nvSpPr>
          <p:cNvPr id="3" name="Slide Number Placeholder 2"/>
          <p:cNvSpPr>
            <a:spLocks noGrp="1"/>
          </p:cNvSpPr>
          <p:nvPr>
            <p:ph type="sldNum" sz="quarter" idx="4"/>
          </p:nvPr>
        </p:nvSpPr>
        <p:spPr/>
        <p:txBody>
          <a:bodyPr/>
          <a:lstStyle/>
          <a:p>
            <a:fld id="{796CB93B-C569-4802-AF22-9A2B7C1E12CA}" type="slidenum">
              <a:rPr lang="en-US" smtClean="0"/>
              <a:pPr/>
              <a:t>3</a:t>
            </a:fld>
            <a:endParaRPr lang="en-US"/>
          </a:p>
        </p:txBody>
      </p:sp>
      <p:sp>
        <p:nvSpPr>
          <p:cNvPr id="4" name="Title 3"/>
          <p:cNvSpPr>
            <a:spLocks noGrp="1"/>
          </p:cNvSpPr>
          <p:nvPr>
            <p:ph type="title"/>
          </p:nvPr>
        </p:nvSpPr>
        <p:spPr/>
        <p:txBody>
          <a:bodyPr/>
          <a:lstStyle/>
          <a:p>
            <a:pPr algn="ctr"/>
            <a:r>
              <a:rPr lang="en-US" dirty="0" smtClean="0"/>
              <a:t>“All regulation is incentive regulation.”*</a:t>
            </a:r>
            <a:endParaRPr lang="en-US" dirty="0"/>
          </a:p>
        </p:txBody>
      </p:sp>
      <p:sp>
        <p:nvSpPr>
          <p:cNvPr id="8" name="TextBox 7"/>
          <p:cNvSpPr txBox="1"/>
          <p:nvPr/>
        </p:nvSpPr>
        <p:spPr>
          <a:xfrm>
            <a:off x="1301851" y="5098942"/>
            <a:ext cx="6881247" cy="553998"/>
          </a:xfrm>
          <a:prstGeom prst="rect">
            <a:avLst/>
          </a:prstGeom>
        </p:spPr>
        <p:txBody>
          <a:bodyPr wrap="square" lIns="0" tIns="0" rIns="0" bIns="0" rtlCol="0">
            <a:spAutoFit/>
          </a:bodyPr>
          <a:lstStyle/>
          <a:p>
            <a:r>
              <a:rPr lang="en-US" dirty="0" smtClean="0"/>
              <a:t>*Bradford</a:t>
            </a:r>
            <a:r>
              <a:rPr lang="en-US" dirty="0"/>
              <a:t>, P. (1989). </a:t>
            </a:r>
            <a:r>
              <a:rPr lang="en-US" dirty="0" smtClean="0"/>
              <a:t>“Incentive </a:t>
            </a:r>
            <a:r>
              <a:rPr lang="en-US" dirty="0"/>
              <a:t>Regulation from a State Commission Perspective</a:t>
            </a:r>
            <a:r>
              <a:rPr lang="en-US" dirty="0" smtClean="0"/>
              <a:t>.” </a:t>
            </a:r>
            <a:r>
              <a:rPr lang="en-US" dirty="0"/>
              <a:t>Remarks to the Chief Executive’s Forum.</a:t>
            </a:r>
            <a:r>
              <a:rPr lang="en-US" dirty="0"/>
              <a:t> </a:t>
            </a:r>
            <a:endParaRPr lang="en-US" b="1" dirty="0" smtClean="0"/>
          </a:p>
        </p:txBody>
      </p:sp>
    </p:spTree>
    <p:extLst>
      <p:ext uri="{BB962C8B-B14F-4D97-AF65-F5344CB8AC3E}">
        <p14:creationId xmlns:p14="http://schemas.microsoft.com/office/powerpoint/2010/main" val="12658470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108033"/>
            <a:ext cx="8332975" cy="4075791"/>
          </a:xfrm>
        </p:spPr>
        <p:txBody>
          <a:bodyPr>
            <a:normAutofit fontScale="77500" lnSpcReduction="20000"/>
          </a:bodyPr>
          <a:lstStyle/>
          <a:p>
            <a:r>
              <a:rPr lang="en-US" dirty="0" smtClean="0"/>
              <a:t>A rate case produces a “revenue requirement”, which is then divided by sales (billing determinants) to determine prices</a:t>
            </a:r>
          </a:p>
          <a:p>
            <a:r>
              <a:rPr lang="en-US" dirty="0" smtClean="0"/>
              <a:t>The actual revenue a utility receives is a function of sales</a:t>
            </a:r>
          </a:p>
          <a:p>
            <a:pPr lvl="1"/>
            <a:r>
              <a:rPr lang="en-US" dirty="0" smtClean="0"/>
              <a:t>Revenue = Sales * price</a:t>
            </a:r>
          </a:p>
          <a:p>
            <a:r>
              <a:rPr lang="en-US" dirty="0" smtClean="0"/>
              <a:t>Two powerful incentives:</a:t>
            </a:r>
          </a:p>
          <a:p>
            <a:pPr lvl="1"/>
            <a:r>
              <a:rPr lang="en-US" dirty="0" smtClean="0"/>
              <a:t>To reduce costs</a:t>
            </a:r>
          </a:p>
          <a:p>
            <a:pPr lvl="1"/>
            <a:r>
              <a:rPr lang="en-US" dirty="0" smtClean="0"/>
              <a:t>To increase sales, even when societally uneconomic (because marginal cost is almost always less than average cost, esp. for network delivery service)</a:t>
            </a:r>
          </a:p>
          <a:p>
            <a:pPr lvl="2"/>
            <a:r>
              <a:rPr lang="en-US" dirty="0" smtClean="0"/>
              <a:t>This is the “throughput” incentive</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4</a:t>
            </a:fld>
            <a:endParaRPr lang="en-US"/>
          </a:p>
        </p:txBody>
      </p:sp>
      <p:sp>
        <p:nvSpPr>
          <p:cNvPr id="4" name="Title 3"/>
          <p:cNvSpPr>
            <a:spLocks noGrp="1"/>
          </p:cNvSpPr>
          <p:nvPr>
            <p:ph type="title"/>
          </p:nvPr>
        </p:nvSpPr>
        <p:spPr/>
        <p:txBody>
          <a:bodyPr/>
          <a:lstStyle/>
          <a:p>
            <a:r>
              <a:rPr lang="en-US" dirty="0" smtClean="0"/>
              <a:t>Traditional Regulation: a price-setting exercise only</a:t>
            </a:r>
            <a:endParaRPr lang="en-US" dirty="0"/>
          </a:p>
        </p:txBody>
      </p:sp>
    </p:spTree>
    <p:extLst>
      <p:ext uri="{BB962C8B-B14F-4D97-AF65-F5344CB8AC3E}">
        <p14:creationId xmlns:p14="http://schemas.microsoft.com/office/powerpoint/2010/main" val="631118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108033"/>
            <a:ext cx="8332975" cy="3998299"/>
          </a:xfrm>
        </p:spPr>
        <p:txBody>
          <a:bodyPr>
            <a:normAutofit fontScale="92500" lnSpcReduction="20000"/>
          </a:bodyPr>
          <a:lstStyle/>
          <a:p>
            <a:r>
              <a:rPr lang="en-US" dirty="0" smtClean="0"/>
              <a:t>Revenue regulation (or “decoupling”):</a:t>
            </a:r>
          </a:p>
          <a:p>
            <a:pPr lvl="1"/>
            <a:r>
              <a:rPr lang="en-US" dirty="0" smtClean="0"/>
              <a:t>Breaks the link between sales and revenues</a:t>
            </a:r>
          </a:p>
          <a:p>
            <a:pPr lvl="2"/>
            <a:r>
              <a:rPr lang="en-US" dirty="0" smtClean="0"/>
              <a:t>This is about </a:t>
            </a:r>
            <a:r>
              <a:rPr lang="en-US" b="1" dirty="0" smtClean="0"/>
              <a:t>revenues</a:t>
            </a:r>
            <a:r>
              <a:rPr lang="en-US" dirty="0" smtClean="0"/>
              <a:t>, </a:t>
            </a:r>
            <a:r>
              <a:rPr lang="en-US" i="1" dirty="0" smtClean="0"/>
              <a:t>not</a:t>
            </a:r>
            <a:r>
              <a:rPr lang="en-US" dirty="0" smtClean="0"/>
              <a:t> earnings</a:t>
            </a:r>
          </a:p>
          <a:p>
            <a:pPr lvl="3"/>
            <a:r>
              <a:rPr lang="en-US" dirty="0" smtClean="0"/>
              <a:t>An important program design distinction</a:t>
            </a:r>
          </a:p>
          <a:p>
            <a:pPr lvl="1"/>
            <a:r>
              <a:rPr lang="en-US" dirty="0" smtClean="0"/>
              <a:t>One incentive now: </a:t>
            </a:r>
            <a:r>
              <a:rPr lang="en-US" b="1" dirty="0" smtClean="0"/>
              <a:t>reduce costs</a:t>
            </a:r>
          </a:p>
          <a:p>
            <a:pPr lvl="2"/>
            <a:r>
              <a:rPr lang="en-US" dirty="0" smtClean="0"/>
              <a:t>Lower costs = higher net income</a:t>
            </a:r>
          </a:p>
          <a:p>
            <a:pPr lvl="1"/>
            <a:r>
              <a:rPr lang="en-US" dirty="0" smtClean="0"/>
              <a:t>Indifference to sales levels, lower or higher</a:t>
            </a:r>
          </a:p>
          <a:p>
            <a:pPr lvl="2"/>
            <a:r>
              <a:rPr lang="en-US" dirty="0" smtClean="0"/>
              <a:t>Whatever the cause: weather, economic factors, programmatic EE, other DER, etc.</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5</a:t>
            </a:fld>
            <a:endParaRPr lang="en-US"/>
          </a:p>
        </p:txBody>
      </p:sp>
      <p:sp>
        <p:nvSpPr>
          <p:cNvPr id="4" name="Title 3"/>
          <p:cNvSpPr>
            <a:spLocks noGrp="1"/>
          </p:cNvSpPr>
          <p:nvPr>
            <p:ph type="title"/>
          </p:nvPr>
        </p:nvSpPr>
        <p:spPr/>
        <p:txBody>
          <a:bodyPr/>
          <a:lstStyle/>
          <a:p>
            <a:r>
              <a:rPr lang="en-US" dirty="0" smtClean="0"/>
              <a:t>Tackling the Throughput Incentive: Revenue Regulation </a:t>
            </a:r>
            <a:endParaRPr lang="en-US" dirty="0"/>
          </a:p>
        </p:txBody>
      </p:sp>
    </p:spTree>
    <p:extLst>
      <p:ext uri="{BB962C8B-B14F-4D97-AF65-F5344CB8AC3E}">
        <p14:creationId xmlns:p14="http://schemas.microsoft.com/office/powerpoint/2010/main" val="1908460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108033"/>
            <a:ext cx="8332975" cy="4064167"/>
          </a:xfrm>
        </p:spPr>
        <p:txBody>
          <a:bodyPr>
            <a:normAutofit lnSpcReduction="10000"/>
          </a:bodyPr>
          <a:lstStyle/>
          <a:p>
            <a:r>
              <a:rPr lang="en-US" dirty="0" smtClean="0"/>
              <a:t>Financial rewards and penalties (PIMs) associated with the achievement of specified outputs and outcomes</a:t>
            </a:r>
          </a:p>
          <a:p>
            <a:pPr lvl="1"/>
            <a:r>
              <a:rPr lang="en-US" dirty="0" smtClean="0"/>
              <a:t>Generally agnostic to means of achievement</a:t>
            </a:r>
          </a:p>
          <a:p>
            <a:r>
              <a:rPr lang="en-US" dirty="0" smtClean="0"/>
              <a:t>Typically overlaid on revenue-based regulatory regimes</a:t>
            </a:r>
          </a:p>
          <a:p>
            <a:pPr lvl="1"/>
            <a:r>
              <a:rPr lang="en-US" dirty="0" smtClean="0"/>
              <a:t>The rewards and penalties affect total “allowed” (or “target” or “authorized”) revenues</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6</a:t>
            </a:fld>
            <a:endParaRPr lang="en-US"/>
          </a:p>
        </p:txBody>
      </p:sp>
      <p:sp>
        <p:nvSpPr>
          <p:cNvPr id="4" name="Title 3"/>
          <p:cNvSpPr>
            <a:spLocks noGrp="1"/>
          </p:cNvSpPr>
          <p:nvPr>
            <p:ph type="title"/>
          </p:nvPr>
        </p:nvSpPr>
        <p:spPr/>
        <p:txBody>
          <a:bodyPr>
            <a:normAutofit fontScale="90000"/>
          </a:bodyPr>
          <a:lstStyle/>
          <a:p>
            <a:r>
              <a:rPr lang="en-US" dirty="0" smtClean="0"/>
              <a:t>Driving Preferred </a:t>
            </a:r>
            <a:r>
              <a:rPr lang="en-US" dirty="0"/>
              <a:t>O</a:t>
            </a:r>
            <a:r>
              <a:rPr lang="en-US" dirty="0" smtClean="0"/>
              <a:t>utcomes: Performance Incentive Mechanisms</a:t>
            </a:r>
            <a:endParaRPr lang="en-US" dirty="0"/>
          </a:p>
        </p:txBody>
      </p:sp>
    </p:spTree>
    <p:extLst>
      <p:ext uri="{BB962C8B-B14F-4D97-AF65-F5344CB8AC3E}">
        <p14:creationId xmlns:p14="http://schemas.microsoft.com/office/powerpoint/2010/main" val="371424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796CB93B-C569-4802-AF22-9A2B7C1E12CA}" type="slidenum">
              <a:rPr lang="en-US" smtClean="0"/>
              <a:pPr/>
              <a:t>7</a:t>
            </a:fld>
            <a:endParaRPr lang="en-US"/>
          </a:p>
        </p:txBody>
      </p:sp>
      <p:sp>
        <p:nvSpPr>
          <p:cNvPr id="4" name="Text Placeholder 3"/>
          <p:cNvSpPr>
            <a:spLocks noGrp="1"/>
          </p:cNvSpPr>
          <p:nvPr>
            <p:ph type="body" sz="quarter" idx="12"/>
          </p:nvPr>
        </p:nvSpPr>
        <p:spPr>
          <a:xfrm>
            <a:off x="407739" y="1800217"/>
            <a:ext cx="3937249" cy="4739759"/>
          </a:xfrm>
        </p:spPr>
        <p:txBody>
          <a:bodyPr/>
          <a:lstStyle/>
          <a:p>
            <a:pPr marL="514350" indent="-514350">
              <a:buFont typeface="Arial" charset="0"/>
              <a:buChar char="•"/>
            </a:pPr>
            <a:r>
              <a:rPr lang="en-US" dirty="0"/>
              <a:t>Reliability</a:t>
            </a:r>
          </a:p>
          <a:p>
            <a:pPr marL="514350" indent="-514350">
              <a:buFont typeface="Arial" charset="0"/>
              <a:buChar char="•"/>
            </a:pPr>
            <a:r>
              <a:rPr lang="en-US" dirty="0"/>
              <a:t>Customer service</a:t>
            </a:r>
          </a:p>
          <a:p>
            <a:pPr marL="514350" indent="-514350">
              <a:buFont typeface="Arial" charset="0"/>
              <a:buChar char="•"/>
            </a:pPr>
            <a:r>
              <a:rPr lang="en-US" dirty="0"/>
              <a:t>Power plant performance</a:t>
            </a:r>
          </a:p>
          <a:p>
            <a:pPr marL="514350" indent="-514350">
              <a:buFont typeface="Arial" charset="0"/>
              <a:buChar char="•"/>
            </a:pPr>
            <a:r>
              <a:rPr lang="en-US" dirty="0"/>
              <a:t>Safety</a:t>
            </a:r>
          </a:p>
          <a:p>
            <a:pPr marL="514350" indent="-514350">
              <a:buFont typeface="Arial" charset="0"/>
              <a:buChar char="•"/>
            </a:pPr>
            <a:r>
              <a:rPr lang="en-US" dirty="0"/>
              <a:t>Energy </a:t>
            </a:r>
            <a:r>
              <a:rPr lang="en-US" dirty="0" smtClean="0"/>
              <a:t>efficiency</a:t>
            </a:r>
          </a:p>
          <a:p>
            <a:pPr marL="514350" indent="-514350">
              <a:buFont typeface="Arial" charset="0"/>
              <a:buChar char="•"/>
            </a:pPr>
            <a:r>
              <a:rPr lang="en-US" dirty="0" smtClean="0"/>
              <a:t>Environmental achievements</a:t>
            </a:r>
          </a:p>
          <a:p>
            <a:pPr marL="514350" indent="-514350">
              <a:buFont typeface="Arial" charset="0"/>
              <a:buChar char="•"/>
            </a:pPr>
            <a:r>
              <a:rPr lang="en-US" dirty="0" smtClean="0"/>
              <a:t>Other?</a:t>
            </a:r>
            <a:endParaRPr lang="en-US" dirty="0"/>
          </a:p>
          <a:p>
            <a:pPr marL="514350" indent="-514350">
              <a:buAutoNum type="arabicPeriod"/>
            </a:pPr>
            <a:endParaRPr lang="en-US" dirty="0"/>
          </a:p>
        </p:txBody>
      </p:sp>
      <p:sp>
        <p:nvSpPr>
          <p:cNvPr id="5" name="Title 4"/>
          <p:cNvSpPr>
            <a:spLocks noGrp="1"/>
          </p:cNvSpPr>
          <p:nvPr>
            <p:ph type="title"/>
          </p:nvPr>
        </p:nvSpPr>
        <p:spPr>
          <a:xfrm>
            <a:off x="410415" y="650569"/>
            <a:ext cx="8315783" cy="1016592"/>
          </a:xfrm>
        </p:spPr>
        <p:txBody>
          <a:bodyPr/>
          <a:lstStyle/>
          <a:p>
            <a:r>
              <a:rPr lang="en-US" sz="4000" dirty="0" smtClean="0"/>
              <a:t>Some Performance Metrics</a:t>
            </a:r>
            <a:endParaRPr lang="en-US" dirty="0"/>
          </a:p>
        </p:txBody>
      </p:sp>
      <p:pic>
        <p:nvPicPr>
          <p:cNvPr id="6" name="Picture Placeholder 5"/>
          <p:cNvPicPr>
            <a:picLocks noGrp="1" noChangeAspect="1"/>
          </p:cNvPicPr>
          <p:nvPr>
            <p:ph type="pic" sz="quarter" idx="14"/>
          </p:nvPr>
        </p:nvPicPr>
        <p:blipFill>
          <a:blip r:embed="rId3" cstate="email">
            <a:extLst>
              <a:ext uri="{28A0092B-C50C-407E-A947-70E740481C1C}">
                <a14:useLocalDpi xmlns:a14="http://schemas.microsoft.com/office/drawing/2010/main"/>
              </a:ext>
            </a:extLst>
          </a:blip>
          <a:srcRect/>
          <a:stretch>
            <a:fillRect/>
          </a:stretch>
        </p:blipFill>
        <p:spPr>
          <a:xfrm>
            <a:off x="4779963" y="1800216"/>
            <a:ext cx="3946525" cy="3875088"/>
          </a:xfrm>
          <a:prstGeom prst="rect">
            <a:avLst/>
          </a:prstGeom>
        </p:spPr>
      </p:pic>
    </p:spTree>
    <p:extLst>
      <p:ext uri="{BB962C8B-B14F-4D97-AF65-F5344CB8AC3E}">
        <p14:creationId xmlns:p14="http://schemas.microsoft.com/office/powerpoint/2010/main" val="35690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108033"/>
            <a:ext cx="8332975" cy="2706855"/>
          </a:xfrm>
        </p:spPr>
        <p:txBody>
          <a:bodyPr>
            <a:normAutofit fontScale="85000" lnSpcReduction="20000"/>
          </a:bodyPr>
          <a:lstStyle/>
          <a:p>
            <a:r>
              <a:rPr lang="en-US" dirty="0" smtClean="0"/>
              <a:t>How is the utility business model changing?</a:t>
            </a:r>
          </a:p>
          <a:p>
            <a:pPr lvl="1"/>
            <a:r>
              <a:rPr lang="en-US" dirty="0" smtClean="0"/>
              <a:t>Drivers?</a:t>
            </a:r>
          </a:p>
          <a:p>
            <a:pPr lvl="1"/>
            <a:r>
              <a:rPr lang="en-US" dirty="0" smtClean="0"/>
              <a:t>Disruptive technology?</a:t>
            </a:r>
          </a:p>
          <a:p>
            <a:pPr lvl="1"/>
            <a:r>
              <a:rPr lang="en-US" dirty="0" smtClean="0"/>
              <a:t>Empowered customers?</a:t>
            </a:r>
          </a:p>
          <a:p>
            <a:r>
              <a:rPr lang="en-US" dirty="0" smtClean="0"/>
              <a:t>Can PBR be structured to </a:t>
            </a:r>
            <a:r>
              <a:rPr lang="en-US" dirty="0"/>
              <a:t>harness disruption while providing utilities with flexibility to </a:t>
            </a:r>
            <a:r>
              <a:rPr lang="en-US" dirty="0" smtClean="0"/>
              <a:t>achieve </a:t>
            </a:r>
            <a:r>
              <a:rPr lang="en-US" dirty="0"/>
              <a:t>the measurable performance </a:t>
            </a:r>
            <a:r>
              <a:rPr lang="en-US" dirty="0" smtClean="0"/>
              <a:t>criteria?</a:t>
            </a:r>
          </a:p>
        </p:txBody>
      </p:sp>
      <p:sp>
        <p:nvSpPr>
          <p:cNvPr id="3" name="Slide Number Placeholder 2"/>
          <p:cNvSpPr>
            <a:spLocks noGrp="1"/>
          </p:cNvSpPr>
          <p:nvPr>
            <p:ph type="sldNum" sz="quarter" idx="4"/>
          </p:nvPr>
        </p:nvSpPr>
        <p:spPr/>
        <p:txBody>
          <a:bodyPr/>
          <a:lstStyle/>
          <a:p>
            <a:fld id="{796CB93B-C569-4802-AF22-9A2B7C1E12CA}" type="slidenum">
              <a:rPr lang="en-US" smtClean="0"/>
              <a:pPr/>
              <a:t>8</a:t>
            </a:fld>
            <a:endParaRPr lang="en-US"/>
          </a:p>
        </p:txBody>
      </p:sp>
      <p:sp>
        <p:nvSpPr>
          <p:cNvPr id="4" name="Title 3"/>
          <p:cNvSpPr>
            <a:spLocks noGrp="1"/>
          </p:cNvSpPr>
          <p:nvPr>
            <p:ph type="title"/>
          </p:nvPr>
        </p:nvSpPr>
        <p:spPr/>
        <p:txBody>
          <a:bodyPr/>
          <a:lstStyle/>
          <a:p>
            <a:r>
              <a:rPr lang="en-US" dirty="0" smtClean="0"/>
              <a:t>Revenue Regulation and PIMs: the Structural Elements of PBR</a:t>
            </a:r>
            <a:endParaRPr lang="en-US" dirty="0"/>
          </a:p>
        </p:txBody>
      </p:sp>
      <p:sp>
        <p:nvSpPr>
          <p:cNvPr id="6" name="TextBox 5"/>
          <p:cNvSpPr txBox="1"/>
          <p:nvPr/>
        </p:nvSpPr>
        <p:spPr>
          <a:xfrm>
            <a:off x="900115" y="5172066"/>
            <a:ext cx="7258050" cy="861774"/>
          </a:xfrm>
          <a:prstGeom prst="rect">
            <a:avLst/>
          </a:prstGeom>
          <a:ln w="19050">
            <a:solidFill>
              <a:schemeClr val="tx1"/>
            </a:solidFill>
          </a:ln>
        </p:spPr>
        <p:txBody>
          <a:bodyPr wrap="square" lIns="0" tIns="0" rIns="0" bIns="0" rtlCol="0">
            <a:spAutoFit/>
          </a:bodyPr>
          <a:lstStyle/>
          <a:p>
            <a:pPr algn="ctr"/>
            <a:r>
              <a:rPr lang="en-US" sz="2800" b="1" dirty="0" smtClean="0"/>
              <a:t>How can the private interest be </a:t>
            </a:r>
            <a:r>
              <a:rPr lang="en-US" sz="2800" b="1" smtClean="0"/>
              <a:t>best aligned with </a:t>
            </a:r>
            <a:r>
              <a:rPr lang="en-US" sz="2800" b="1" dirty="0" smtClean="0"/>
              <a:t>the public?</a:t>
            </a:r>
            <a:endParaRPr lang="en-US" sz="2800" b="1" dirty="0" smtClean="0"/>
          </a:p>
        </p:txBody>
      </p:sp>
    </p:spTree>
    <p:extLst>
      <p:ext uri="{BB962C8B-B14F-4D97-AF65-F5344CB8AC3E}">
        <p14:creationId xmlns:p14="http://schemas.microsoft.com/office/powerpoint/2010/main" val="745329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p:txBody>
          <a:bodyPr/>
          <a:lstStyle/>
          <a:p>
            <a:endParaRPr lang="en-US"/>
          </a:p>
        </p:txBody>
      </p:sp>
      <p:sp>
        <p:nvSpPr>
          <p:cNvPr id="7" name="Text Placeholder 6"/>
          <p:cNvSpPr>
            <a:spLocks noGrp="1"/>
          </p:cNvSpPr>
          <p:nvPr>
            <p:ph type="body" sz="quarter" idx="12"/>
          </p:nvPr>
        </p:nvSpPr>
        <p:spPr>
          <a:xfrm>
            <a:off x="1808078" y="1796360"/>
            <a:ext cx="6805929" cy="298864"/>
          </a:xfrm>
        </p:spPr>
        <p:txBody>
          <a:bodyPr/>
          <a:lstStyle/>
          <a:p>
            <a:r>
              <a:rPr lang="en-US" dirty="0" smtClean="0"/>
              <a:t>Domestic and International</a:t>
            </a:r>
          </a:p>
        </p:txBody>
      </p:sp>
      <p:sp>
        <p:nvSpPr>
          <p:cNvPr id="5" name="Title 4"/>
          <p:cNvSpPr>
            <a:spLocks noGrp="1"/>
          </p:cNvSpPr>
          <p:nvPr>
            <p:ph type="title"/>
          </p:nvPr>
        </p:nvSpPr>
        <p:spPr/>
        <p:txBody>
          <a:bodyPr/>
          <a:lstStyle/>
          <a:p>
            <a:r>
              <a:rPr lang="en-US" dirty="0" smtClean="0"/>
              <a:t>Examples of Performance-Based Regulatory Regimes</a:t>
            </a:r>
            <a:endParaRPr lang="en-US" dirty="0"/>
          </a:p>
        </p:txBody>
      </p:sp>
      <p:sp>
        <p:nvSpPr>
          <p:cNvPr id="3" name="Slide Number Placeholder 2"/>
          <p:cNvSpPr>
            <a:spLocks noGrp="1"/>
          </p:cNvSpPr>
          <p:nvPr>
            <p:ph type="sldNum" sz="quarter" idx="4294967295"/>
          </p:nvPr>
        </p:nvSpPr>
        <p:spPr>
          <a:xfrm>
            <a:off x="8782050" y="6323013"/>
            <a:ext cx="361950" cy="230187"/>
          </a:xfrm>
          <a:prstGeom prst="rect">
            <a:avLst/>
          </a:prstGeom>
        </p:spPr>
        <p:txBody>
          <a:bodyPr/>
          <a:lstStyle/>
          <a:p>
            <a:fld id="{796CB93B-C569-4802-AF22-9A2B7C1E12CA}" type="slidenum">
              <a:rPr lang="en-US" smtClean="0"/>
              <a:pPr/>
              <a:t>9</a:t>
            </a:fld>
            <a:endParaRPr lang="en-US"/>
          </a:p>
        </p:txBody>
      </p:sp>
    </p:spTree>
    <p:extLst>
      <p:ext uri="{BB962C8B-B14F-4D97-AF65-F5344CB8AC3E}">
        <p14:creationId xmlns:p14="http://schemas.microsoft.com/office/powerpoint/2010/main" val="1570305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a:xfrm>
            <a:off x="410415" y="1503337"/>
            <a:ext cx="8332975" cy="4510005"/>
          </a:xfrm>
        </p:spPr>
        <p:txBody>
          <a:bodyPr>
            <a:normAutofit fontScale="70000" lnSpcReduction="20000"/>
          </a:bodyPr>
          <a:lstStyle/>
          <a:p>
            <a:r>
              <a:rPr lang="en-US" dirty="0" smtClean="0"/>
              <a:t>October 2010: </a:t>
            </a:r>
            <a:r>
              <a:rPr lang="en-US" dirty="0" err="1"/>
              <a:t>Ofgem</a:t>
            </a:r>
            <a:r>
              <a:rPr lang="en-US" dirty="0"/>
              <a:t> </a:t>
            </a:r>
            <a:r>
              <a:rPr lang="en-US" dirty="0" smtClean="0"/>
              <a:t>(UK regulator) introduced new </a:t>
            </a:r>
            <a:r>
              <a:rPr lang="en-US" dirty="0"/>
              <a:t>regulatory framework for </a:t>
            </a:r>
            <a:r>
              <a:rPr lang="en-US" dirty="0" smtClean="0"/>
              <a:t>energy </a:t>
            </a:r>
            <a:r>
              <a:rPr lang="en-US" dirty="0"/>
              <a:t>network </a:t>
            </a:r>
            <a:r>
              <a:rPr lang="en-US" dirty="0" smtClean="0"/>
              <a:t>companies: gas, electric distribution, &amp; electric transmission</a:t>
            </a:r>
          </a:p>
          <a:p>
            <a:r>
              <a:rPr lang="en-US" dirty="0" smtClean="0"/>
              <a:t>RIIO: Revenues = Incentives + Innovation + Outputs</a:t>
            </a:r>
          </a:p>
          <a:p>
            <a:pPr lvl="1"/>
            <a:r>
              <a:rPr lang="en-US" dirty="0" smtClean="0"/>
              <a:t>Implemented in 2013</a:t>
            </a:r>
          </a:p>
          <a:p>
            <a:pPr lvl="1"/>
            <a:r>
              <a:rPr lang="en-US" dirty="0" smtClean="0"/>
              <a:t>Replaced 23 years of RPI-X revenue-based regulation</a:t>
            </a:r>
          </a:p>
          <a:p>
            <a:r>
              <a:rPr lang="en-US" dirty="0" smtClean="0"/>
              <a:t>RIIO is also a revenue-based regulatory model</a:t>
            </a:r>
          </a:p>
          <a:p>
            <a:r>
              <a:rPr lang="en-US" dirty="0" smtClean="0"/>
              <a:t>Overlaid with an </a:t>
            </a:r>
            <a:r>
              <a:rPr lang="en-US" dirty="0"/>
              <a:t>incentive-based </a:t>
            </a:r>
            <a:r>
              <a:rPr lang="en-US" dirty="0" smtClean="0"/>
              <a:t>framework for achievement of specified outcomes</a:t>
            </a:r>
          </a:p>
          <a:p>
            <a:pPr lvl="1"/>
            <a:r>
              <a:rPr lang="en-US" dirty="0"/>
              <a:t>P</a:t>
            </a:r>
            <a:r>
              <a:rPr lang="en-US" dirty="0" smtClean="0"/>
              <a:t>erformance </a:t>
            </a:r>
            <a:r>
              <a:rPr lang="en-US" dirty="0"/>
              <a:t>in </a:t>
            </a:r>
            <a:r>
              <a:rPr lang="en-US" dirty="0" smtClean="0"/>
              <a:t>creating </a:t>
            </a:r>
            <a:r>
              <a:rPr lang="en-US" dirty="0"/>
              <a:t>a sustainable energy sector and delivering long-term value for money network </a:t>
            </a:r>
            <a:r>
              <a:rPr lang="en-US" dirty="0" smtClean="0"/>
              <a:t>services</a:t>
            </a:r>
          </a:p>
          <a:p>
            <a:pPr lvl="1"/>
            <a:r>
              <a:rPr lang="en-US" dirty="0" smtClean="0"/>
              <a:t>Those </a:t>
            </a:r>
            <a:r>
              <a:rPr lang="en-US" dirty="0"/>
              <a:t>that deliver outputs, </a:t>
            </a:r>
            <a:r>
              <a:rPr lang="en-US" dirty="0" smtClean="0"/>
              <a:t>innovation, </a:t>
            </a:r>
            <a:r>
              <a:rPr lang="en-US" dirty="0"/>
              <a:t>and associated lower costs have the potential to earn above normal returns and those that don’t deliver earn below normal returns. </a:t>
            </a:r>
          </a:p>
        </p:txBody>
      </p:sp>
      <p:sp>
        <p:nvSpPr>
          <p:cNvPr id="5" name="Title 4"/>
          <p:cNvSpPr>
            <a:spLocks noGrp="1"/>
          </p:cNvSpPr>
          <p:nvPr>
            <p:ph type="title"/>
          </p:nvPr>
        </p:nvSpPr>
        <p:spPr>
          <a:xfrm>
            <a:off x="410415" y="685801"/>
            <a:ext cx="8315783" cy="817536"/>
          </a:xfrm>
        </p:spPr>
        <p:txBody>
          <a:bodyPr>
            <a:normAutofit/>
          </a:bodyPr>
          <a:lstStyle/>
          <a:p>
            <a:r>
              <a:rPr lang="en-US" dirty="0" smtClean="0"/>
              <a:t>United Kingdom: RIIO</a:t>
            </a:r>
            <a:endParaRPr lang="en-US" dirty="0"/>
          </a:p>
        </p:txBody>
      </p:sp>
    </p:spTree>
    <p:extLst>
      <p:ext uri="{BB962C8B-B14F-4D97-AF65-F5344CB8AC3E}">
        <p14:creationId xmlns:p14="http://schemas.microsoft.com/office/powerpoint/2010/main" val="14796762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549831"/>
            <a:ext cx="8332975" cy="4556501"/>
          </a:xfrm>
        </p:spPr>
        <p:txBody>
          <a:bodyPr>
            <a:normAutofit fontScale="92500"/>
          </a:bodyPr>
          <a:lstStyle/>
          <a:p>
            <a:r>
              <a:rPr lang="en-GB" dirty="0" smtClean="0"/>
              <a:t>RIIO is intended to remove any bias </a:t>
            </a:r>
            <a:r>
              <a:rPr lang="en-GB" dirty="0" err="1" smtClean="0"/>
              <a:t>favoring</a:t>
            </a:r>
            <a:r>
              <a:rPr lang="en-GB" dirty="0" smtClean="0"/>
              <a:t> </a:t>
            </a:r>
            <a:r>
              <a:rPr lang="en-GB" dirty="0"/>
              <a:t>capital </a:t>
            </a:r>
            <a:r>
              <a:rPr lang="en-GB" dirty="0" smtClean="0"/>
              <a:t>expenditures </a:t>
            </a:r>
            <a:r>
              <a:rPr lang="en-GB" dirty="0"/>
              <a:t>(CAPEX) </a:t>
            </a:r>
            <a:r>
              <a:rPr lang="en-GB" dirty="0" smtClean="0"/>
              <a:t>over </a:t>
            </a:r>
            <a:r>
              <a:rPr lang="en-GB" dirty="0"/>
              <a:t>operational </a:t>
            </a:r>
            <a:r>
              <a:rPr lang="en-GB" dirty="0" smtClean="0"/>
              <a:t>expenditures </a:t>
            </a:r>
            <a:r>
              <a:rPr lang="en-GB" dirty="0"/>
              <a:t>(OPEX</a:t>
            </a:r>
            <a:r>
              <a:rPr lang="en-GB" dirty="0" smtClean="0"/>
              <a:t>)</a:t>
            </a:r>
          </a:p>
          <a:p>
            <a:pPr lvl="1"/>
            <a:r>
              <a:rPr lang="en-GB" dirty="0"/>
              <a:t>R</a:t>
            </a:r>
            <a:r>
              <a:rPr lang="en-GB" dirty="0" smtClean="0"/>
              <a:t>eferred </a:t>
            </a:r>
            <a:r>
              <a:rPr lang="en-GB" dirty="0"/>
              <a:t>to as “TOTEX” (total expenditures</a:t>
            </a:r>
            <a:r>
              <a:rPr lang="en-GB" dirty="0" smtClean="0"/>
              <a:t>)</a:t>
            </a:r>
            <a:endParaRPr lang="en-US" dirty="0" smtClean="0"/>
          </a:p>
          <a:p>
            <a:r>
              <a:rPr lang="en-GB" dirty="0" smtClean="0"/>
              <a:t>Focus is on outputs </a:t>
            </a:r>
            <a:r>
              <a:rPr lang="en-GB" dirty="0"/>
              <a:t>rather than simply </a:t>
            </a:r>
            <a:r>
              <a:rPr lang="en-GB" dirty="0" smtClean="0"/>
              <a:t>new infrastructure</a:t>
            </a:r>
          </a:p>
          <a:p>
            <a:r>
              <a:rPr lang="en-GB" dirty="0" smtClean="0"/>
              <a:t>Extension of revenue-control term from 5 years to 8</a:t>
            </a:r>
          </a:p>
          <a:p>
            <a:pPr lvl="1"/>
            <a:r>
              <a:rPr lang="en-US" dirty="0" smtClean="0"/>
              <a:t>Recognition </a:t>
            </a:r>
            <a:r>
              <a:rPr lang="en-US" dirty="0"/>
              <a:t>of the long-term nature of the investments necessary for a low-carbon transition. </a:t>
            </a:r>
          </a:p>
        </p:txBody>
      </p:sp>
      <p:sp>
        <p:nvSpPr>
          <p:cNvPr id="3" name="Slide Number Placeholder 2"/>
          <p:cNvSpPr>
            <a:spLocks noGrp="1"/>
          </p:cNvSpPr>
          <p:nvPr>
            <p:ph type="sldNum" sz="quarter" idx="4"/>
          </p:nvPr>
        </p:nvSpPr>
        <p:spPr/>
        <p:txBody>
          <a:bodyPr/>
          <a:lstStyle/>
          <a:p>
            <a:fld id="{796CB93B-C569-4802-AF22-9A2B7C1E12CA}" type="slidenum">
              <a:rPr lang="en-US" smtClean="0"/>
              <a:pPr/>
              <a:t>11</a:t>
            </a:fld>
            <a:endParaRPr lang="en-US"/>
          </a:p>
        </p:txBody>
      </p:sp>
      <p:sp>
        <p:nvSpPr>
          <p:cNvPr id="4" name="Title 3"/>
          <p:cNvSpPr>
            <a:spLocks noGrp="1"/>
          </p:cNvSpPr>
          <p:nvPr>
            <p:ph type="title"/>
          </p:nvPr>
        </p:nvSpPr>
        <p:spPr>
          <a:xfrm>
            <a:off x="410415" y="685800"/>
            <a:ext cx="8315783" cy="864031"/>
          </a:xfrm>
        </p:spPr>
        <p:txBody>
          <a:bodyPr/>
          <a:lstStyle/>
          <a:p>
            <a:r>
              <a:rPr lang="en-US" dirty="0" smtClean="0"/>
              <a:t>UK: RIIO</a:t>
            </a:r>
            <a:endParaRPr lang="en-US" dirty="0"/>
          </a:p>
        </p:txBody>
      </p:sp>
    </p:spTree>
    <p:extLst>
      <p:ext uri="{BB962C8B-B14F-4D97-AF65-F5344CB8AC3E}">
        <p14:creationId xmlns:p14="http://schemas.microsoft.com/office/powerpoint/2010/main" val="1695967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565329"/>
            <a:ext cx="8332975" cy="3784018"/>
          </a:xfrm>
        </p:spPr>
        <p:txBody>
          <a:bodyPr/>
          <a:lstStyle/>
          <a:p>
            <a:r>
              <a:rPr lang="en-US" dirty="0" smtClean="0"/>
              <a:t>Outputs relate to:</a:t>
            </a:r>
          </a:p>
          <a:p>
            <a:pPr lvl="1"/>
            <a:r>
              <a:rPr lang="en-US" dirty="0"/>
              <a:t>customer satisfaction;</a:t>
            </a:r>
          </a:p>
          <a:p>
            <a:pPr lvl="1"/>
            <a:r>
              <a:rPr lang="en-US" dirty="0"/>
              <a:t>network safety;</a:t>
            </a:r>
          </a:p>
          <a:p>
            <a:pPr lvl="1"/>
            <a:r>
              <a:rPr lang="en-US" dirty="0"/>
              <a:t>network reliability;</a:t>
            </a:r>
          </a:p>
          <a:p>
            <a:pPr lvl="1"/>
            <a:r>
              <a:rPr lang="en-US" dirty="0"/>
              <a:t>new </a:t>
            </a:r>
            <a:r>
              <a:rPr lang="en-US" dirty="0" smtClean="0"/>
              <a:t>connections; </a:t>
            </a:r>
            <a:endParaRPr lang="en-US" dirty="0"/>
          </a:p>
          <a:p>
            <a:pPr lvl="1"/>
            <a:r>
              <a:rPr lang="en-US" dirty="0"/>
              <a:t>environmental </a:t>
            </a:r>
            <a:r>
              <a:rPr lang="en-US" dirty="0" smtClean="0"/>
              <a:t>impacts; </a:t>
            </a:r>
            <a:r>
              <a:rPr lang="en-US" dirty="0"/>
              <a:t>and</a:t>
            </a:r>
          </a:p>
          <a:p>
            <a:pPr lvl="1"/>
            <a:r>
              <a:rPr lang="en-US" dirty="0"/>
              <a:t>social </a:t>
            </a:r>
            <a:r>
              <a:rPr lang="en-US" dirty="0" smtClean="0"/>
              <a:t>obligations</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12</a:t>
            </a:fld>
            <a:endParaRPr lang="en-US"/>
          </a:p>
        </p:txBody>
      </p:sp>
      <p:sp>
        <p:nvSpPr>
          <p:cNvPr id="4" name="Title 3"/>
          <p:cNvSpPr>
            <a:spLocks noGrp="1"/>
          </p:cNvSpPr>
          <p:nvPr>
            <p:ph type="title"/>
          </p:nvPr>
        </p:nvSpPr>
        <p:spPr>
          <a:xfrm>
            <a:off x="410415" y="685800"/>
            <a:ext cx="8315783" cy="879529"/>
          </a:xfrm>
        </p:spPr>
        <p:txBody>
          <a:bodyPr/>
          <a:lstStyle/>
          <a:p>
            <a:r>
              <a:rPr lang="en-US" dirty="0" smtClean="0"/>
              <a:t>UK: RIIO</a:t>
            </a:r>
            <a:endParaRPr lang="en-US" dirty="0"/>
          </a:p>
        </p:txBody>
      </p:sp>
    </p:spTree>
    <p:extLst>
      <p:ext uri="{BB962C8B-B14F-4D97-AF65-F5344CB8AC3E}">
        <p14:creationId xmlns:p14="http://schemas.microsoft.com/office/powerpoint/2010/main" val="1421109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796CB93B-C569-4802-AF22-9A2B7C1E12CA}" type="slidenum">
              <a:rPr lang="en-US" smtClean="0"/>
              <a:pPr/>
              <a:t>13</a:t>
            </a:fld>
            <a:endParaRPr lang="en-US"/>
          </a:p>
        </p:txBody>
      </p:sp>
      <p:sp>
        <p:nvSpPr>
          <p:cNvPr id="5" name="Title 4"/>
          <p:cNvSpPr>
            <a:spLocks noGrp="1"/>
          </p:cNvSpPr>
          <p:nvPr>
            <p:ph type="title"/>
          </p:nvPr>
        </p:nvSpPr>
        <p:spPr/>
        <p:txBody>
          <a:bodyPr/>
          <a:lstStyle/>
          <a:p>
            <a:r>
              <a:rPr lang="en-US" dirty="0" smtClean="0"/>
              <a:t>UK: RIIO</a:t>
            </a:r>
            <a:endParaRPr lang="en-US" dirty="0"/>
          </a:p>
        </p:txBody>
      </p:sp>
      <p:pic>
        <p:nvPicPr>
          <p:cNvPr id="9" name="Picture 9"/>
          <p:cNvPicPr>
            <a:picLocks noChangeAspect="1"/>
          </p:cNvPicPr>
          <p:nvPr/>
        </p:nvPicPr>
        <p:blipFill>
          <a:blip r:embed="rId3"/>
          <a:stretch>
            <a:fillRect/>
          </a:stretch>
        </p:blipFill>
        <p:spPr>
          <a:xfrm>
            <a:off x="200025" y="1238250"/>
            <a:ext cx="8921839" cy="4677740"/>
          </a:xfrm>
          <a:prstGeom prst="rect">
            <a:avLst/>
          </a:prstGeom>
        </p:spPr>
      </p:pic>
    </p:spTree>
    <p:extLst>
      <p:ext uri="{BB962C8B-B14F-4D97-AF65-F5344CB8AC3E}">
        <p14:creationId xmlns:p14="http://schemas.microsoft.com/office/powerpoint/2010/main" val="1370034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sharpenSoften amount="51000"/>
                    </a14:imgEffect>
                    <a14:imgEffect>
                      <a14:brightnessContrast bright="4000" contrast="3000"/>
                    </a14:imgEffect>
                  </a14:imgLayer>
                </a14:imgProps>
              </a:ext>
            </a:extLst>
          </a:blip>
          <a:stretch>
            <a:fillRect/>
          </a:stretch>
        </p:blipFill>
        <p:spPr>
          <a:xfrm>
            <a:off x="946288" y="1239867"/>
            <a:ext cx="7186097" cy="4881963"/>
          </a:xfrm>
          <a:prstGeom prst="rect">
            <a:avLst/>
          </a:prstGeom>
        </p:spPr>
      </p:pic>
      <p:sp>
        <p:nvSpPr>
          <p:cNvPr id="2" name="Title 1"/>
          <p:cNvSpPr>
            <a:spLocks noGrp="1"/>
          </p:cNvSpPr>
          <p:nvPr>
            <p:ph type="title"/>
          </p:nvPr>
        </p:nvSpPr>
        <p:spPr>
          <a:xfrm>
            <a:off x="410415" y="592813"/>
            <a:ext cx="8315783" cy="647054"/>
          </a:xfrm>
        </p:spPr>
        <p:txBody>
          <a:bodyPr>
            <a:normAutofit fontScale="90000"/>
          </a:bodyPr>
          <a:lstStyle/>
          <a:p>
            <a:r>
              <a:rPr lang="en-US" smtClean="0"/>
              <a:t>RIIO: Metrics</a:t>
            </a:r>
            <a:endParaRPr lang="en-US"/>
          </a:p>
        </p:txBody>
      </p:sp>
    </p:spTree>
    <p:extLst>
      <p:ext uri="{BB962C8B-B14F-4D97-AF65-F5344CB8AC3E}">
        <p14:creationId xmlns:p14="http://schemas.microsoft.com/office/powerpoint/2010/main" val="13612652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8782050" y="6323013"/>
            <a:ext cx="361950" cy="230187"/>
          </a:xfrm>
        </p:spPr>
        <p:txBody>
          <a:bodyPr/>
          <a:lstStyle/>
          <a:p>
            <a:fld id="{796CB93B-C569-4802-AF22-9A2B7C1E12CA}" type="slidenum">
              <a:rPr lang="en-US" smtClean="0"/>
              <a:pPr/>
              <a:t>15</a:t>
            </a:fld>
            <a:endParaRPr lang="en-US"/>
          </a:p>
        </p:txBody>
      </p:sp>
      <p:pic>
        <p:nvPicPr>
          <p:cNvPr id="6" name="Picture 5"/>
          <p:cNvPicPr/>
          <p:nvPr/>
        </p:nvPicPr>
        <p:blipFill rotWithShape="1">
          <a:blip r:embed="rId3" cstate="screen">
            <a:extLst>
              <a:ext uri="{28A0092B-C50C-407E-A947-70E740481C1C}">
                <a14:useLocalDpi xmlns:a14="http://schemas.microsoft.com/office/drawing/2010/main"/>
              </a:ext>
            </a:extLst>
          </a:blip>
          <a:srcRect/>
          <a:stretch/>
        </p:blipFill>
        <p:spPr bwMode="auto">
          <a:xfrm>
            <a:off x="898903" y="573435"/>
            <a:ext cx="7485681" cy="5904558"/>
          </a:xfrm>
          <a:prstGeom prst="rect">
            <a:avLst/>
          </a:prstGeom>
          <a:ln>
            <a:noFill/>
          </a:ln>
          <a:extLst>
            <a:ext uri="{53640926-AAD7-44d8-BBD7-CCE9431645EC}">
              <a14:shadowObscured xmlns:wpc="http://schemas.microsoft.com/office/word/2010/wordprocessingCanvas" xmlns:mo="http://schemas.microsoft.com/office/mac/office/2008/main" xmlns:mc="http://schemas.openxmlformats.org/markup-compatibility/2006" xmlns:mv="urn:schemas-microsoft-com:mac:vml" xmlns:m="http://schemas.openxmlformats.org/officeDocument/2006/math" xmlns:wp14="http://schemas.microsoft.com/office/word/2010/wordprocessingDrawing" xmlns:wp="http://schemas.openxmlformats.org/drawingml/2006/wordprocessingDrawing" xmlns:w14="http://schemas.microsoft.com/office/word/2010/wordml" xmlns:w15="http://schemas.microsoft.com/office/word/2012/wordml" xmlns:wpg="http://schemas.microsoft.com/office/word/2010/wordprocessingGroup" xmlns:wpi="http://schemas.microsoft.com/office/word/2010/wordprocessingInk" xmlns:wne="http://schemas.microsoft.com/office/word/2006/wordml" xmlns:wps="http://schemas.microsoft.com/office/word/2010/wordprocessingShape" xmlns:pic="http://schemas.openxmlformats.org/drawingml/2006/picture" xmlns="" xmlns:o="urn:schemas-microsoft-com:office:office" xmlns:v="urn:schemas-microsoft-com:vml" xmlns:w10="urn:schemas-microsoft-com:office:word" xmlns:w="http://schemas.openxmlformats.org/wordprocessingml/2006/main" xmlns:a14="http://schemas.microsoft.com/office/drawing/2010/main" xmlns:w16se="http://schemas.microsoft.com/office/word/2015/wordml/symex" xmlns:am3d="http://schemas.microsoft.com/office/drawing/2017/model3d" xmlns:aink="http://schemas.microsoft.com/office/drawing/2016/ink"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dgm="http://schemas.openxmlformats.org/drawingml/2006/diagram" xmlns:lc="http://schemas.openxmlformats.org/drawingml/2006/lockedCanvas"/>
            </a:ext>
          </a:extLst>
        </p:spPr>
      </p:pic>
      <p:sp>
        <p:nvSpPr>
          <p:cNvPr id="7" name="TextBox 6"/>
          <p:cNvSpPr txBox="1"/>
          <p:nvPr/>
        </p:nvSpPr>
        <p:spPr>
          <a:xfrm>
            <a:off x="1651000" y="207077"/>
            <a:ext cx="5778500" cy="461665"/>
          </a:xfrm>
          <a:prstGeom prst="rect">
            <a:avLst/>
          </a:prstGeom>
          <a:noFill/>
        </p:spPr>
        <p:txBody>
          <a:bodyPr wrap="square" rtlCol="0">
            <a:spAutoFit/>
          </a:bodyPr>
          <a:lstStyle/>
          <a:p>
            <a:r>
              <a:rPr lang="en-US" sz="2400" smtClean="0"/>
              <a:t>PBR: Revenue </a:t>
            </a:r>
            <a:r>
              <a:rPr lang="en-US" sz="2400" dirty="0" smtClean="0"/>
              <a:t>Regulation and PIMs in the US</a:t>
            </a:r>
            <a:endParaRPr lang="en-US" sz="2400" dirty="0"/>
          </a:p>
        </p:txBody>
      </p:sp>
    </p:spTree>
    <p:extLst>
      <p:ext uri="{BB962C8B-B14F-4D97-AF65-F5344CB8AC3E}">
        <p14:creationId xmlns:p14="http://schemas.microsoft.com/office/powerpoint/2010/main" val="6834642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435101"/>
            <a:ext cx="8332975" cy="4787900"/>
          </a:xfrm>
        </p:spPr>
        <p:txBody>
          <a:bodyPr>
            <a:normAutofit fontScale="92500" lnSpcReduction="20000"/>
          </a:bodyPr>
          <a:lstStyle/>
          <a:p>
            <a:r>
              <a:rPr lang="en-US" dirty="0" smtClean="0"/>
              <a:t>Revenue regulation of network services:</a:t>
            </a:r>
          </a:p>
          <a:p>
            <a:pPr lvl="1"/>
            <a:r>
              <a:rPr lang="en-US" dirty="0" smtClean="0"/>
              <a:t>Non–weather-adjusted </a:t>
            </a:r>
            <a:r>
              <a:rPr lang="en-US" dirty="0"/>
              <a:t>actual </a:t>
            </a:r>
            <a:r>
              <a:rPr lang="en-US" dirty="0" smtClean="0"/>
              <a:t>revenues compared with authorized </a:t>
            </a:r>
            <a:r>
              <a:rPr lang="en-US" dirty="0"/>
              <a:t>(“target”) revenues plus annual attrition </a:t>
            </a:r>
            <a:r>
              <a:rPr lang="en-US" dirty="0" smtClean="0"/>
              <a:t>(and exogenous, e.g., tax) adjustments</a:t>
            </a:r>
          </a:p>
          <a:p>
            <a:pPr lvl="2"/>
            <a:r>
              <a:rPr lang="en-US" dirty="0" smtClean="0"/>
              <a:t>Over- </a:t>
            </a:r>
            <a:r>
              <a:rPr lang="en-US" dirty="0"/>
              <a:t>or </a:t>
            </a:r>
            <a:r>
              <a:rPr lang="en-US" dirty="0" smtClean="0"/>
              <a:t>under-collections trued-up annually</a:t>
            </a:r>
          </a:p>
          <a:p>
            <a:pPr lvl="1"/>
            <a:r>
              <a:rPr lang="en-US" dirty="0" smtClean="0"/>
              <a:t>Authorized revenues, based on future test year, established </a:t>
            </a:r>
            <a:r>
              <a:rPr lang="en-US" dirty="0"/>
              <a:t>through a general rate case every </a:t>
            </a:r>
            <a:r>
              <a:rPr lang="en-US" dirty="0" smtClean="0"/>
              <a:t>3 years</a:t>
            </a:r>
          </a:p>
          <a:p>
            <a:pPr lvl="2"/>
            <a:r>
              <a:rPr lang="en-US" dirty="0" smtClean="0"/>
              <a:t>Authorized </a:t>
            </a:r>
            <a:r>
              <a:rPr lang="en-US" dirty="0"/>
              <a:t>revenues are also established for the two years following the future test </a:t>
            </a:r>
            <a:r>
              <a:rPr lang="en-US" dirty="0" smtClean="0"/>
              <a:t>year.</a:t>
            </a:r>
          </a:p>
          <a:p>
            <a:pPr lvl="1"/>
            <a:r>
              <a:rPr lang="en-US" dirty="0" smtClean="0"/>
              <a:t>Annual </a:t>
            </a:r>
            <a:r>
              <a:rPr lang="en-US" dirty="0"/>
              <a:t>“attrition case” measures changes in costs and adjusts authorized </a:t>
            </a:r>
            <a:r>
              <a:rPr lang="en-US" dirty="0" smtClean="0"/>
              <a:t>revenue</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16</a:t>
            </a:fld>
            <a:endParaRPr lang="en-US"/>
          </a:p>
        </p:txBody>
      </p:sp>
      <p:sp>
        <p:nvSpPr>
          <p:cNvPr id="4" name="Title 3"/>
          <p:cNvSpPr>
            <a:spLocks noGrp="1"/>
          </p:cNvSpPr>
          <p:nvPr>
            <p:ph type="title"/>
          </p:nvPr>
        </p:nvSpPr>
        <p:spPr>
          <a:xfrm>
            <a:off x="410415" y="685801"/>
            <a:ext cx="8315783" cy="749299"/>
          </a:xfrm>
        </p:spPr>
        <p:txBody>
          <a:bodyPr/>
          <a:lstStyle/>
          <a:p>
            <a:r>
              <a:rPr lang="en-US" dirty="0" smtClean="0"/>
              <a:t>California: Pacific Gas &amp; Electric</a:t>
            </a:r>
            <a:endParaRPr lang="en-US" dirty="0"/>
          </a:p>
        </p:txBody>
      </p:sp>
    </p:spTree>
    <p:extLst>
      <p:ext uri="{BB962C8B-B14F-4D97-AF65-F5344CB8AC3E}">
        <p14:creationId xmlns:p14="http://schemas.microsoft.com/office/powerpoint/2010/main" val="1550684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435101"/>
            <a:ext cx="8332975" cy="4787900"/>
          </a:xfrm>
        </p:spPr>
        <p:txBody>
          <a:bodyPr>
            <a:normAutofit fontScale="70000" lnSpcReduction="20000"/>
          </a:bodyPr>
          <a:lstStyle/>
          <a:p>
            <a:r>
              <a:rPr lang="en-US" dirty="0" smtClean="0"/>
              <a:t>Revenue regulation of network services (cont’d):</a:t>
            </a:r>
          </a:p>
          <a:p>
            <a:pPr lvl="1"/>
            <a:r>
              <a:rPr lang="en-US" dirty="0" smtClean="0"/>
              <a:t>Collected </a:t>
            </a:r>
            <a:r>
              <a:rPr lang="en-US" dirty="0"/>
              <a:t>revenue </a:t>
            </a:r>
            <a:r>
              <a:rPr lang="en-US" dirty="0" smtClean="0"/>
              <a:t>tracked </a:t>
            </a:r>
            <a:r>
              <a:rPr lang="en-US" dirty="0"/>
              <a:t>through </a:t>
            </a:r>
            <a:r>
              <a:rPr lang="en-US" dirty="0" smtClean="0"/>
              <a:t>five balancing accounts:</a:t>
            </a:r>
          </a:p>
          <a:p>
            <a:pPr lvl="2"/>
            <a:r>
              <a:rPr lang="en-US" dirty="0" smtClean="0"/>
              <a:t>Distribution </a:t>
            </a:r>
            <a:r>
              <a:rPr lang="en-US" dirty="0"/>
              <a:t>Revenue Adjustment </a:t>
            </a:r>
            <a:r>
              <a:rPr lang="en-US" dirty="0" smtClean="0"/>
              <a:t>Mechanism</a:t>
            </a:r>
          </a:p>
          <a:p>
            <a:pPr lvl="2"/>
            <a:r>
              <a:rPr lang="en-US" dirty="0" smtClean="0"/>
              <a:t>Public Purpose Program Revenue Adjustment</a:t>
            </a:r>
          </a:p>
          <a:p>
            <a:pPr lvl="2"/>
            <a:r>
              <a:rPr lang="en-US" dirty="0" smtClean="0"/>
              <a:t>Nuclear Decommissioning Adjustment Mechanism</a:t>
            </a:r>
          </a:p>
          <a:p>
            <a:pPr lvl="2"/>
            <a:r>
              <a:rPr lang="en-US" dirty="0" smtClean="0"/>
              <a:t>Utility Generation Balancing Account</a:t>
            </a:r>
          </a:p>
          <a:p>
            <a:pPr lvl="2"/>
            <a:r>
              <a:rPr lang="en-US" dirty="0" smtClean="0"/>
              <a:t>Regulatory Asset Revenue Adjustment Mechanism</a:t>
            </a:r>
          </a:p>
          <a:p>
            <a:pPr lvl="1"/>
            <a:r>
              <a:rPr lang="en-US" dirty="0"/>
              <a:t>Surpluses/deficits amortized and refunded/collected in the next </a:t>
            </a:r>
            <a:r>
              <a:rPr lang="en-US" dirty="0" smtClean="0"/>
              <a:t>year</a:t>
            </a:r>
          </a:p>
          <a:p>
            <a:pPr lvl="1"/>
            <a:r>
              <a:rPr lang="en-US" dirty="0" smtClean="0"/>
              <a:t>Applies </a:t>
            </a:r>
            <a:r>
              <a:rPr lang="en-US" dirty="0"/>
              <a:t>collectively to all </a:t>
            </a:r>
            <a:r>
              <a:rPr lang="en-US" dirty="0" smtClean="0"/>
              <a:t>customer classes</a:t>
            </a:r>
          </a:p>
          <a:p>
            <a:pPr lvl="2"/>
            <a:r>
              <a:rPr lang="en-US" dirty="0" smtClean="0"/>
              <a:t>Not reconciled by individual class or balancing account</a:t>
            </a:r>
          </a:p>
          <a:p>
            <a:r>
              <a:rPr lang="en-US" dirty="0" smtClean="0"/>
              <a:t>Energy procurement and FERC-regulated transmission service treated separately</a:t>
            </a:r>
          </a:p>
          <a:p>
            <a:r>
              <a:rPr lang="en-US" dirty="0" smtClean="0"/>
              <a:t>PIMs for EE</a:t>
            </a:r>
          </a:p>
          <a:p>
            <a:pPr lvl="1"/>
            <a:r>
              <a:rPr lang="en-US" dirty="0" smtClean="0"/>
              <a:t>Rewards (or penalties) for achievement (or not) of savings targets</a:t>
            </a:r>
          </a:p>
        </p:txBody>
      </p:sp>
      <p:sp>
        <p:nvSpPr>
          <p:cNvPr id="3" name="Slide Number Placeholder 2"/>
          <p:cNvSpPr>
            <a:spLocks noGrp="1"/>
          </p:cNvSpPr>
          <p:nvPr>
            <p:ph type="sldNum" sz="quarter" idx="4"/>
          </p:nvPr>
        </p:nvSpPr>
        <p:spPr/>
        <p:txBody>
          <a:bodyPr/>
          <a:lstStyle/>
          <a:p>
            <a:fld id="{796CB93B-C569-4802-AF22-9A2B7C1E12CA}" type="slidenum">
              <a:rPr lang="en-US" smtClean="0"/>
              <a:pPr/>
              <a:t>17</a:t>
            </a:fld>
            <a:endParaRPr lang="en-US"/>
          </a:p>
        </p:txBody>
      </p:sp>
      <p:sp>
        <p:nvSpPr>
          <p:cNvPr id="4" name="Title 3"/>
          <p:cNvSpPr>
            <a:spLocks noGrp="1"/>
          </p:cNvSpPr>
          <p:nvPr>
            <p:ph type="title"/>
          </p:nvPr>
        </p:nvSpPr>
        <p:spPr>
          <a:xfrm>
            <a:off x="410415" y="685801"/>
            <a:ext cx="8315783" cy="749299"/>
          </a:xfrm>
        </p:spPr>
        <p:txBody>
          <a:bodyPr/>
          <a:lstStyle/>
          <a:p>
            <a:r>
              <a:rPr lang="en-US" dirty="0" smtClean="0"/>
              <a:t>California: Pacific Gas &amp; Electric</a:t>
            </a:r>
            <a:endParaRPr lang="en-US" dirty="0"/>
          </a:p>
        </p:txBody>
      </p:sp>
    </p:spTree>
    <p:extLst>
      <p:ext uri="{BB962C8B-B14F-4D97-AF65-F5344CB8AC3E}">
        <p14:creationId xmlns:p14="http://schemas.microsoft.com/office/powerpoint/2010/main" val="1588547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422401"/>
            <a:ext cx="8332975" cy="4775200"/>
          </a:xfrm>
        </p:spPr>
        <p:txBody>
          <a:bodyPr>
            <a:normAutofit fontScale="85000" lnSpcReduction="10000"/>
          </a:bodyPr>
          <a:lstStyle/>
          <a:p>
            <a:r>
              <a:rPr lang="en-US" dirty="0" smtClean="0"/>
              <a:t>IPC’s </a:t>
            </a:r>
            <a:r>
              <a:rPr lang="en-US" dirty="0"/>
              <a:t>Fixed Cost Adjustment (FCA) mechanism compares </a:t>
            </a:r>
            <a:r>
              <a:rPr lang="en-US" dirty="0" smtClean="0"/>
              <a:t>authorized network revenue with </a:t>
            </a:r>
            <a:r>
              <a:rPr lang="en-US" dirty="0"/>
              <a:t>weather-normalized </a:t>
            </a:r>
            <a:r>
              <a:rPr lang="en-US" dirty="0" smtClean="0"/>
              <a:t>sales</a:t>
            </a:r>
          </a:p>
          <a:p>
            <a:pPr lvl="1"/>
            <a:r>
              <a:rPr lang="en-US" dirty="0" smtClean="0"/>
              <a:t>Annual reconciliation</a:t>
            </a:r>
          </a:p>
          <a:p>
            <a:pPr lvl="1"/>
            <a:r>
              <a:rPr lang="en-US" dirty="0" smtClean="0"/>
              <a:t>Applies to residential </a:t>
            </a:r>
            <a:r>
              <a:rPr lang="en-US" dirty="0"/>
              <a:t>and small business </a:t>
            </a:r>
            <a:r>
              <a:rPr lang="en-US" dirty="0" smtClean="0"/>
              <a:t>customers only</a:t>
            </a:r>
          </a:p>
          <a:p>
            <a:pPr lvl="1"/>
            <a:r>
              <a:rPr lang="en-US" dirty="0" smtClean="0"/>
              <a:t>Company retains weather risk</a:t>
            </a:r>
          </a:p>
          <a:p>
            <a:pPr lvl="2"/>
            <a:r>
              <a:rPr lang="en-US" dirty="0" smtClean="0"/>
              <a:t>Which means that customers retain the risk too</a:t>
            </a:r>
          </a:p>
          <a:p>
            <a:pPr lvl="1"/>
            <a:r>
              <a:rPr lang="en-US" dirty="0" smtClean="0"/>
              <a:t>Authorized </a:t>
            </a:r>
            <a:r>
              <a:rPr lang="en-US" dirty="0"/>
              <a:t>revenue </a:t>
            </a:r>
            <a:r>
              <a:rPr lang="en-US" dirty="0" smtClean="0"/>
              <a:t>adjusted by number of customers</a:t>
            </a:r>
          </a:p>
          <a:p>
            <a:pPr lvl="2"/>
            <a:r>
              <a:rPr lang="en-US" dirty="0" smtClean="0"/>
              <a:t>I.e., rate case revenue requirement divided by # customers = RPC (average “revenue per customer)</a:t>
            </a:r>
          </a:p>
          <a:p>
            <a:pPr lvl="2"/>
            <a:r>
              <a:rPr lang="en-US" dirty="0" smtClean="0"/>
              <a:t>RPC * actual # customers = authorized revenue</a:t>
            </a:r>
            <a:r>
              <a:rPr lang="en-US" baseline="-25000" dirty="0" smtClean="0"/>
              <a:t>t+1</a:t>
            </a:r>
            <a:endParaRPr lang="en-US" baseline="-25000"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18</a:t>
            </a:fld>
            <a:endParaRPr lang="en-US"/>
          </a:p>
        </p:txBody>
      </p:sp>
      <p:sp>
        <p:nvSpPr>
          <p:cNvPr id="4" name="Title 3"/>
          <p:cNvSpPr>
            <a:spLocks noGrp="1"/>
          </p:cNvSpPr>
          <p:nvPr>
            <p:ph type="title"/>
          </p:nvPr>
        </p:nvSpPr>
        <p:spPr>
          <a:xfrm>
            <a:off x="410415" y="685801"/>
            <a:ext cx="8315783" cy="838200"/>
          </a:xfrm>
        </p:spPr>
        <p:txBody>
          <a:bodyPr/>
          <a:lstStyle/>
          <a:p>
            <a:r>
              <a:rPr lang="en-US" smtClean="0"/>
              <a:t>Idaho: Idaho Power Company</a:t>
            </a:r>
            <a:endParaRPr lang="en-US" dirty="0"/>
          </a:p>
        </p:txBody>
      </p:sp>
    </p:spTree>
    <p:extLst>
      <p:ext uri="{BB962C8B-B14F-4D97-AF65-F5344CB8AC3E}">
        <p14:creationId xmlns:p14="http://schemas.microsoft.com/office/powerpoint/2010/main" val="20336205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422401"/>
            <a:ext cx="8332975" cy="4775200"/>
          </a:xfrm>
        </p:spPr>
        <p:txBody>
          <a:bodyPr>
            <a:normAutofit/>
          </a:bodyPr>
          <a:lstStyle/>
          <a:p>
            <a:r>
              <a:rPr lang="en-US" dirty="0" smtClean="0"/>
              <a:t>FCA (cont’d):</a:t>
            </a:r>
          </a:p>
          <a:p>
            <a:pPr lvl="1"/>
            <a:r>
              <a:rPr lang="en-US" dirty="0" smtClean="0"/>
              <a:t>Annual adjustments shared proportionately by residential and small commercial customers</a:t>
            </a:r>
          </a:p>
          <a:p>
            <a:r>
              <a:rPr lang="en-US" dirty="0" smtClean="0"/>
              <a:t>Energy costs recovered through fuel adjustment clause</a:t>
            </a:r>
          </a:p>
          <a:p>
            <a:r>
              <a:rPr lang="en-US" dirty="0" smtClean="0"/>
              <a:t>IPC is required to acquire all cost-effective EE</a:t>
            </a:r>
          </a:p>
          <a:p>
            <a:pPr lvl="1"/>
            <a:r>
              <a:rPr lang="en-US" dirty="0" smtClean="0"/>
              <a:t>However, no performance incentives/penalties</a:t>
            </a:r>
          </a:p>
          <a:p>
            <a:r>
              <a:rPr lang="en-US" dirty="0" smtClean="0"/>
              <a:t>No other PIMs </a:t>
            </a:r>
          </a:p>
        </p:txBody>
      </p:sp>
      <p:sp>
        <p:nvSpPr>
          <p:cNvPr id="3" name="Slide Number Placeholder 2"/>
          <p:cNvSpPr>
            <a:spLocks noGrp="1"/>
          </p:cNvSpPr>
          <p:nvPr>
            <p:ph type="sldNum" sz="quarter" idx="4"/>
          </p:nvPr>
        </p:nvSpPr>
        <p:spPr/>
        <p:txBody>
          <a:bodyPr/>
          <a:lstStyle/>
          <a:p>
            <a:fld id="{796CB93B-C569-4802-AF22-9A2B7C1E12CA}" type="slidenum">
              <a:rPr lang="en-US" smtClean="0"/>
              <a:pPr/>
              <a:t>19</a:t>
            </a:fld>
            <a:endParaRPr lang="en-US"/>
          </a:p>
        </p:txBody>
      </p:sp>
      <p:sp>
        <p:nvSpPr>
          <p:cNvPr id="4" name="Title 3"/>
          <p:cNvSpPr>
            <a:spLocks noGrp="1"/>
          </p:cNvSpPr>
          <p:nvPr>
            <p:ph type="title"/>
          </p:nvPr>
        </p:nvSpPr>
        <p:spPr>
          <a:xfrm>
            <a:off x="410415" y="685801"/>
            <a:ext cx="8315783" cy="838200"/>
          </a:xfrm>
        </p:spPr>
        <p:txBody>
          <a:bodyPr/>
          <a:lstStyle/>
          <a:p>
            <a:r>
              <a:rPr lang="en-US" smtClean="0"/>
              <a:t>Idaho: Idaho Power Company</a:t>
            </a:r>
            <a:endParaRPr lang="en-US" dirty="0"/>
          </a:p>
        </p:txBody>
      </p:sp>
    </p:spTree>
    <p:extLst>
      <p:ext uri="{BB962C8B-B14F-4D97-AF65-F5344CB8AC3E}">
        <p14:creationId xmlns:p14="http://schemas.microsoft.com/office/powerpoint/2010/main" val="408269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108033"/>
            <a:ext cx="8332975" cy="4214695"/>
          </a:xfrm>
        </p:spPr>
        <p:txBody>
          <a:bodyPr>
            <a:normAutofit fontScale="92500" lnSpcReduction="20000"/>
          </a:bodyPr>
          <a:lstStyle/>
          <a:p>
            <a:r>
              <a:rPr lang="en-US" dirty="0" smtClean="0"/>
              <a:t>Revenue regulation mechanism</a:t>
            </a:r>
            <a:r>
              <a:rPr lang="en-US" dirty="0"/>
              <a:t> </a:t>
            </a:r>
            <a:r>
              <a:rPr lang="en-US" dirty="0" smtClean="0"/>
              <a:t>compares </a:t>
            </a:r>
            <a:r>
              <a:rPr lang="en-US" dirty="0"/>
              <a:t>actual distribution revenue to the authorized revenue, adjusted for the number of </a:t>
            </a:r>
            <a:r>
              <a:rPr lang="en-US" dirty="0" smtClean="0"/>
              <a:t>customers</a:t>
            </a:r>
            <a:r>
              <a:rPr lang="en-US" dirty="0"/>
              <a:t> </a:t>
            </a:r>
            <a:r>
              <a:rPr lang="en-US" dirty="0" smtClean="0"/>
              <a:t>(revenue-per-customer, or RPC, approach), </a:t>
            </a:r>
            <a:r>
              <a:rPr lang="en-US" dirty="0"/>
              <a:t>for each applicable rate </a:t>
            </a:r>
            <a:r>
              <a:rPr lang="en-US" dirty="0" smtClean="0"/>
              <a:t>schedule</a:t>
            </a:r>
          </a:p>
          <a:p>
            <a:pPr lvl="1"/>
            <a:r>
              <a:rPr lang="en-US" dirty="0"/>
              <a:t>A</a:t>
            </a:r>
            <a:r>
              <a:rPr lang="en-US" dirty="0" smtClean="0"/>
              <a:t>uthorized revenue based </a:t>
            </a:r>
            <a:r>
              <a:rPr lang="en-US" dirty="0"/>
              <a:t>on test year requirements and sales </a:t>
            </a:r>
            <a:r>
              <a:rPr lang="en-US" dirty="0" smtClean="0"/>
              <a:t>levels</a:t>
            </a:r>
          </a:p>
          <a:p>
            <a:pPr lvl="1"/>
            <a:r>
              <a:rPr lang="en-US" dirty="0" smtClean="0"/>
              <a:t>Over- </a:t>
            </a:r>
            <a:r>
              <a:rPr lang="en-US" dirty="0"/>
              <a:t>or under-collections are reconciled </a:t>
            </a:r>
            <a:r>
              <a:rPr lang="en-US" dirty="0" smtClean="0"/>
              <a:t>monthly</a:t>
            </a:r>
          </a:p>
          <a:p>
            <a:pPr lvl="2"/>
            <a:r>
              <a:rPr lang="en-US" dirty="0" smtClean="0"/>
              <a:t>Adder/discount to base rates</a:t>
            </a:r>
          </a:p>
          <a:p>
            <a:pPr lvl="2"/>
            <a:r>
              <a:rPr lang="en-US" dirty="0" smtClean="0"/>
              <a:t>No deferred true-ups</a:t>
            </a:r>
          </a:p>
        </p:txBody>
      </p:sp>
      <p:sp>
        <p:nvSpPr>
          <p:cNvPr id="3" name="Slide Number Placeholder 2"/>
          <p:cNvSpPr>
            <a:spLocks noGrp="1"/>
          </p:cNvSpPr>
          <p:nvPr>
            <p:ph type="sldNum" sz="quarter" idx="4"/>
          </p:nvPr>
        </p:nvSpPr>
        <p:spPr/>
        <p:txBody>
          <a:bodyPr/>
          <a:lstStyle/>
          <a:p>
            <a:fld id="{796CB93B-C569-4802-AF22-9A2B7C1E12CA}" type="slidenum">
              <a:rPr lang="en-US" smtClean="0"/>
              <a:pPr/>
              <a:t>20</a:t>
            </a:fld>
            <a:endParaRPr lang="en-US"/>
          </a:p>
        </p:txBody>
      </p:sp>
      <p:sp>
        <p:nvSpPr>
          <p:cNvPr id="4" name="Title 3"/>
          <p:cNvSpPr>
            <a:spLocks noGrp="1"/>
          </p:cNvSpPr>
          <p:nvPr>
            <p:ph type="title"/>
          </p:nvPr>
        </p:nvSpPr>
        <p:spPr/>
        <p:txBody>
          <a:bodyPr/>
          <a:lstStyle/>
          <a:p>
            <a:r>
              <a:rPr lang="en-US" dirty="0" smtClean="0"/>
              <a:t>Maryland: Baltimore Gas &amp; Electric</a:t>
            </a:r>
            <a:endParaRPr lang="en-US" dirty="0"/>
          </a:p>
        </p:txBody>
      </p:sp>
    </p:spTree>
    <p:extLst>
      <p:ext uri="{BB962C8B-B14F-4D97-AF65-F5344CB8AC3E}">
        <p14:creationId xmlns:p14="http://schemas.microsoft.com/office/powerpoint/2010/main" val="389888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108033"/>
            <a:ext cx="8332975" cy="4214695"/>
          </a:xfrm>
        </p:spPr>
        <p:txBody>
          <a:bodyPr>
            <a:normAutofit/>
          </a:bodyPr>
          <a:lstStyle/>
          <a:p>
            <a:r>
              <a:rPr lang="en-US" dirty="0" smtClean="0"/>
              <a:t>Multi-year plan but no formulaic adjustments (other than RPC) in authorized revenues</a:t>
            </a:r>
          </a:p>
          <a:p>
            <a:r>
              <a:rPr lang="en-US" dirty="0" smtClean="0"/>
              <a:t>Changes in base rates through rate cases</a:t>
            </a:r>
          </a:p>
          <a:p>
            <a:r>
              <a:rPr lang="en-US" dirty="0" smtClean="0"/>
              <a:t>Power costs dealt with through fuel adjustment clause</a:t>
            </a:r>
          </a:p>
          <a:p>
            <a:r>
              <a:rPr lang="en-US" dirty="0" smtClean="0"/>
              <a:t>No PIMs for EE or other public policy objectives (yet)</a:t>
            </a:r>
          </a:p>
        </p:txBody>
      </p:sp>
      <p:sp>
        <p:nvSpPr>
          <p:cNvPr id="3" name="Slide Number Placeholder 2"/>
          <p:cNvSpPr>
            <a:spLocks noGrp="1"/>
          </p:cNvSpPr>
          <p:nvPr>
            <p:ph type="sldNum" sz="quarter" idx="4"/>
          </p:nvPr>
        </p:nvSpPr>
        <p:spPr/>
        <p:txBody>
          <a:bodyPr/>
          <a:lstStyle/>
          <a:p>
            <a:fld id="{796CB93B-C569-4802-AF22-9A2B7C1E12CA}" type="slidenum">
              <a:rPr lang="en-US" smtClean="0"/>
              <a:pPr/>
              <a:t>21</a:t>
            </a:fld>
            <a:endParaRPr lang="en-US"/>
          </a:p>
        </p:txBody>
      </p:sp>
      <p:sp>
        <p:nvSpPr>
          <p:cNvPr id="4" name="Title 3"/>
          <p:cNvSpPr>
            <a:spLocks noGrp="1"/>
          </p:cNvSpPr>
          <p:nvPr>
            <p:ph type="title"/>
          </p:nvPr>
        </p:nvSpPr>
        <p:spPr/>
        <p:txBody>
          <a:bodyPr/>
          <a:lstStyle/>
          <a:p>
            <a:r>
              <a:rPr lang="en-US" dirty="0" smtClean="0"/>
              <a:t>Maryland: Baltimore Gas &amp; Electric</a:t>
            </a:r>
            <a:endParaRPr lang="en-US" dirty="0"/>
          </a:p>
        </p:txBody>
      </p:sp>
    </p:spTree>
    <p:extLst>
      <p:ext uri="{BB962C8B-B14F-4D97-AF65-F5344CB8AC3E}">
        <p14:creationId xmlns:p14="http://schemas.microsoft.com/office/powerpoint/2010/main" val="6881835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108032"/>
            <a:ext cx="8332975" cy="4089568"/>
          </a:xfrm>
        </p:spPr>
        <p:txBody>
          <a:bodyPr>
            <a:normAutofit fontScale="92500" lnSpcReduction="20000"/>
          </a:bodyPr>
          <a:lstStyle/>
          <a:p>
            <a:r>
              <a:rPr lang="en-US" dirty="0" smtClean="0"/>
              <a:t>WPS </a:t>
            </a:r>
            <a:r>
              <a:rPr lang="en-US" dirty="0"/>
              <a:t>Revenue Stabilization Mechanism (RSM</a:t>
            </a:r>
            <a:r>
              <a:rPr lang="en-US" dirty="0" smtClean="0"/>
              <a:t>) reconciles </a:t>
            </a:r>
            <a:r>
              <a:rPr lang="en-US" dirty="0"/>
              <a:t>target </a:t>
            </a:r>
            <a:r>
              <a:rPr lang="en-US" dirty="0" smtClean="0"/>
              <a:t>marginal revenue </a:t>
            </a:r>
            <a:r>
              <a:rPr lang="en-US" dirty="0"/>
              <a:t>per customer with actual marginal revenue per </a:t>
            </a:r>
            <a:r>
              <a:rPr lang="en-US" dirty="0" smtClean="0"/>
              <a:t>customer</a:t>
            </a:r>
          </a:p>
          <a:p>
            <a:r>
              <a:rPr lang="en-US" dirty="0" smtClean="0"/>
              <a:t>Authorized revenues established in rate case (future test year)</a:t>
            </a:r>
          </a:p>
          <a:p>
            <a:pPr lvl="1"/>
            <a:r>
              <a:rPr lang="en-US" dirty="0" smtClean="0"/>
              <a:t>No annual adjustments for inflation, productivity, Z (exogenous), or K (special) factors</a:t>
            </a:r>
          </a:p>
          <a:p>
            <a:r>
              <a:rPr lang="en-US" dirty="0" smtClean="0"/>
              <a:t>Applies to all tariffs except large commercial and industrial</a:t>
            </a:r>
          </a:p>
          <a:p>
            <a:r>
              <a:rPr lang="en-US" dirty="0" smtClean="0"/>
              <a:t>Fuel costs recovered separately through an FAC</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22</a:t>
            </a:fld>
            <a:endParaRPr lang="en-US"/>
          </a:p>
        </p:txBody>
      </p:sp>
      <p:sp>
        <p:nvSpPr>
          <p:cNvPr id="4" name="Title 3"/>
          <p:cNvSpPr>
            <a:spLocks noGrp="1"/>
          </p:cNvSpPr>
          <p:nvPr>
            <p:ph type="title"/>
          </p:nvPr>
        </p:nvSpPr>
        <p:spPr/>
        <p:txBody>
          <a:bodyPr/>
          <a:lstStyle/>
          <a:p>
            <a:r>
              <a:rPr lang="en-US" dirty="0" smtClean="0"/>
              <a:t>Wisconsin: Wisconsin Public Service Company</a:t>
            </a:r>
            <a:endParaRPr lang="en-US" dirty="0"/>
          </a:p>
        </p:txBody>
      </p:sp>
    </p:spTree>
    <p:extLst>
      <p:ext uri="{BB962C8B-B14F-4D97-AF65-F5344CB8AC3E}">
        <p14:creationId xmlns:p14="http://schemas.microsoft.com/office/powerpoint/2010/main" val="396323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108033"/>
            <a:ext cx="8332975" cy="4000667"/>
          </a:xfrm>
        </p:spPr>
        <p:txBody>
          <a:bodyPr>
            <a:normAutofit fontScale="85000" lnSpcReduction="20000"/>
          </a:bodyPr>
          <a:lstStyle/>
          <a:p>
            <a:r>
              <a:rPr lang="en-US" dirty="0" smtClean="0"/>
              <a:t>RSM = total revenue for each tariff, excluding fuel costs, surcharges, credits, taxes, etc.</a:t>
            </a:r>
          </a:p>
          <a:p>
            <a:pPr lvl="1"/>
            <a:r>
              <a:rPr lang="en-US" dirty="0" smtClean="0"/>
              <a:t>Forecasted rate year for authorized revenue</a:t>
            </a:r>
          </a:p>
          <a:p>
            <a:pPr lvl="1"/>
            <a:r>
              <a:rPr lang="en-US" dirty="0" smtClean="0"/>
              <a:t>Described as “margin” because the recovery mechanism is a surcharge/credit on energy prices</a:t>
            </a:r>
          </a:p>
          <a:p>
            <a:pPr lvl="2"/>
            <a:r>
              <a:rPr lang="en-US" dirty="0" smtClean="0"/>
              <a:t>Surcharges subject to hearing before going into effect</a:t>
            </a:r>
          </a:p>
          <a:p>
            <a:pPr lvl="2"/>
            <a:r>
              <a:rPr lang="en-US" dirty="0" smtClean="0"/>
              <a:t>$14 million cap on total revenue change (+/-) from year to year. Overages borne by WPS.</a:t>
            </a:r>
          </a:p>
          <a:p>
            <a:r>
              <a:rPr lang="en-US" dirty="0" smtClean="0"/>
              <a:t>No EE PIMs for WPS (but there are for other WI utilities)</a:t>
            </a:r>
          </a:p>
          <a:p>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23</a:t>
            </a:fld>
            <a:endParaRPr lang="en-US"/>
          </a:p>
        </p:txBody>
      </p:sp>
      <p:sp>
        <p:nvSpPr>
          <p:cNvPr id="4" name="Title 3"/>
          <p:cNvSpPr>
            <a:spLocks noGrp="1"/>
          </p:cNvSpPr>
          <p:nvPr>
            <p:ph type="title"/>
          </p:nvPr>
        </p:nvSpPr>
        <p:spPr/>
        <p:txBody>
          <a:bodyPr/>
          <a:lstStyle/>
          <a:p>
            <a:r>
              <a:rPr lang="en-US" dirty="0" smtClean="0"/>
              <a:t>Wisconsin: Wisconsin Public Service Company</a:t>
            </a:r>
            <a:endParaRPr lang="en-US" dirty="0"/>
          </a:p>
        </p:txBody>
      </p:sp>
    </p:spTree>
    <p:extLst>
      <p:ext uri="{BB962C8B-B14F-4D97-AF65-F5344CB8AC3E}">
        <p14:creationId xmlns:p14="http://schemas.microsoft.com/office/powerpoint/2010/main" val="587520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422401"/>
            <a:ext cx="8332975" cy="4762500"/>
          </a:xfrm>
        </p:spPr>
        <p:txBody>
          <a:bodyPr>
            <a:normAutofit fontScale="77500" lnSpcReduction="20000"/>
          </a:bodyPr>
          <a:lstStyle/>
          <a:p>
            <a:r>
              <a:rPr lang="en-US" dirty="0" smtClean="0"/>
              <a:t>Revenue </a:t>
            </a:r>
            <a:r>
              <a:rPr lang="en-US" dirty="0"/>
              <a:t>regulation mechanism for National Grid </a:t>
            </a:r>
            <a:r>
              <a:rPr lang="en-US" dirty="0" smtClean="0"/>
              <a:t>compares </a:t>
            </a:r>
            <a:r>
              <a:rPr lang="en-US" dirty="0"/>
              <a:t>authorized distribution revenue to actual distribution </a:t>
            </a:r>
            <a:r>
              <a:rPr lang="en-US" dirty="0" smtClean="0"/>
              <a:t>revenue</a:t>
            </a:r>
          </a:p>
          <a:p>
            <a:pPr lvl="1"/>
            <a:r>
              <a:rPr lang="en-US" dirty="0" smtClean="0"/>
              <a:t>Annual adjustments in prices to collect authorized revenue</a:t>
            </a:r>
          </a:p>
          <a:p>
            <a:pPr lvl="1"/>
            <a:r>
              <a:rPr lang="en-US" dirty="0" smtClean="0"/>
              <a:t>Adjustments made by </a:t>
            </a:r>
            <a:r>
              <a:rPr lang="en-US" dirty="0"/>
              <a:t>customer </a:t>
            </a:r>
            <a:r>
              <a:rPr lang="en-US" dirty="0" smtClean="0"/>
              <a:t>class</a:t>
            </a:r>
          </a:p>
          <a:p>
            <a:pPr lvl="1"/>
            <a:r>
              <a:rPr lang="en-US" dirty="0" smtClean="0"/>
              <a:t>Adjusted also for changes in distribution capital expenditures</a:t>
            </a:r>
          </a:p>
          <a:p>
            <a:pPr lvl="2"/>
            <a:r>
              <a:rPr lang="en-US" dirty="0" smtClean="0"/>
              <a:t>Adjusted </a:t>
            </a:r>
            <a:r>
              <a:rPr lang="en-US" dirty="0"/>
              <a:t>each year to account for actual capital expenditures in the previous year, net of depreciation expense in base rates</a:t>
            </a:r>
          </a:p>
          <a:p>
            <a:pPr lvl="2"/>
            <a:r>
              <a:rPr lang="en-US" dirty="0"/>
              <a:t>This “K” factor adjustment intended to reduce bias favoring </a:t>
            </a:r>
            <a:r>
              <a:rPr lang="en-US" dirty="0" err="1"/>
              <a:t>CapEx</a:t>
            </a:r>
            <a:r>
              <a:rPr lang="en-US" dirty="0"/>
              <a:t> over cost-effective </a:t>
            </a:r>
            <a:r>
              <a:rPr lang="en-US" dirty="0" err="1"/>
              <a:t>OpEx</a:t>
            </a:r>
            <a:endParaRPr lang="en-US" dirty="0"/>
          </a:p>
          <a:p>
            <a:pPr lvl="2"/>
            <a:r>
              <a:rPr lang="en-US" dirty="0"/>
              <a:t>Capital expenditures subject to prudence review and capped at $170 </a:t>
            </a:r>
            <a:r>
              <a:rPr lang="en-US" dirty="0" smtClean="0"/>
              <a:t>million/year</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24</a:t>
            </a:fld>
            <a:endParaRPr lang="en-US"/>
          </a:p>
        </p:txBody>
      </p:sp>
      <p:sp>
        <p:nvSpPr>
          <p:cNvPr id="4" name="Title 3"/>
          <p:cNvSpPr>
            <a:spLocks noGrp="1"/>
          </p:cNvSpPr>
          <p:nvPr>
            <p:ph type="title"/>
          </p:nvPr>
        </p:nvSpPr>
        <p:spPr>
          <a:xfrm>
            <a:off x="410415" y="685801"/>
            <a:ext cx="8315783" cy="825500"/>
          </a:xfrm>
        </p:spPr>
        <p:txBody>
          <a:bodyPr/>
          <a:lstStyle/>
          <a:p>
            <a:r>
              <a:rPr lang="en-US" dirty="0" smtClean="0"/>
              <a:t>Massachusetts: National Grid</a:t>
            </a:r>
            <a:endParaRPr lang="en-US" dirty="0"/>
          </a:p>
        </p:txBody>
      </p:sp>
    </p:spTree>
    <p:extLst>
      <p:ext uri="{BB962C8B-B14F-4D97-AF65-F5344CB8AC3E}">
        <p14:creationId xmlns:p14="http://schemas.microsoft.com/office/powerpoint/2010/main" val="5945617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422401"/>
            <a:ext cx="8332975" cy="4762500"/>
          </a:xfrm>
        </p:spPr>
        <p:txBody>
          <a:bodyPr>
            <a:normAutofit fontScale="85000" lnSpcReduction="10000"/>
          </a:bodyPr>
          <a:lstStyle/>
          <a:p>
            <a:r>
              <a:rPr lang="en-US" dirty="0"/>
              <a:t>Energy costs for basic service customers, transmission costs, EE costs, and low-income assistance treated </a:t>
            </a:r>
            <a:r>
              <a:rPr lang="en-US" dirty="0" smtClean="0"/>
              <a:t>separately</a:t>
            </a:r>
          </a:p>
          <a:p>
            <a:r>
              <a:rPr lang="en-US" dirty="0" smtClean="0"/>
              <a:t>Authorized revenue also adjusted for 50% sharing of earnings in excess of allowed ROE</a:t>
            </a:r>
          </a:p>
          <a:p>
            <a:r>
              <a:rPr lang="en-US" dirty="0" smtClean="0"/>
              <a:t>Increases in allowed revenue capped at 3%/</a:t>
            </a:r>
            <a:r>
              <a:rPr lang="en-US" dirty="0" err="1" smtClean="0"/>
              <a:t>yr</a:t>
            </a:r>
            <a:endParaRPr lang="en-US" dirty="0" smtClean="0"/>
          </a:p>
          <a:p>
            <a:pPr lvl="1"/>
            <a:r>
              <a:rPr lang="en-US" dirty="0" smtClean="0"/>
              <a:t>Interim adjustments possible if deviation looks to exceed 10%</a:t>
            </a:r>
          </a:p>
          <a:p>
            <a:r>
              <a:rPr lang="en-US" dirty="0" smtClean="0"/>
              <a:t>PIMs for</a:t>
            </a:r>
          </a:p>
          <a:p>
            <a:pPr lvl="1"/>
            <a:r>
              <a:rPr lang="en-US" dirty="0" smtClean="0"/>
              <a:t>Meeting EE savings targets (up to 5% of program costs)</a:t>
            </a:r>
          </a:p>
          <a:p>
            <a:pPr lvl="1"/>
            <a:r>
              <a:rPr lang="en-US" dirty="0" smtClean="0"/>
              <a:t>Meeting service quality standards</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25</a:t>
            </a:fld>
            <a:endParaRPr lang="en-US"/>
          </a:p>
        </p:txBody>
      </p:sp>
      <p:sp>
        <p:nvSpPr>
          <p:cNvPr id="4" name="Title 3"/>
          <p:cNvSpPr>
            <a:spLocks noGrp="1"/>
          </p:cNvSpPr>
          <p:nvPr>
            <p:ph type="title"/>
          </p:nvPr>
        </p:nvSpPr>
        <p:spPr>
          <a:xfrm>
            <a:off x="410415" y="685801"/>
            <a:ext cx="8315783" cy="825500"/>
          </a:xfrm>
        </p:spPr>
        <p:txBody>
          <a:bodyPr/>
          <a:lstStyle/>
          <a:p>
            <a:r>
              <a:rPr lang="en-US" dirty="0" smtClean="0"/>
              <a:t>Massachusetts: National Grid</a:t>
            </a:r>
            <a:endParaRPr lang="en-US" dirty="0"/>
          </a:p>
        </p:txBody>
      </p:sp>
    </p:spTree>
    <p:extLst>
      <p:ext uri="{BB962C8B-B14F-4D97-AF65-F5344CB8AC3E}">
        <p14:creationId xmlns:p14="http://schemas.microsoft.com/office/powerpoint/2010/main" val="16571578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524001"/>
            <a:ext cx="8332975" cy="4533900"/>
          </a:xfrm>
        </p:spPr>
        <p:txBody>
          <a:bodyPr>
            <a:normAutofit fontScale="85000" lnSpcReduction="10000"/>
          </a:bodyPr>
          <a:lstStyle/>
          <a:p>
            <a:r>
              <a:rPr lang="en-US" dirty="0" smtClean="0"/>
              <a:t>Revenue </a:t>
            </a:r>
            <a:r>
              <a:rPr lang="en-US" dirty="0"/>
              <a:t>regulation mechanism that compares actual </a:t>
            </a:r>
            <a:r>
              <a:rPr lang="en-US" dirty="0" smtClean="0"/>
              <a:t>distribution revenue </a:t>
            </a:r>
            <a:r>
              <a:rPr lang="en-US" dirty="0"/>
              <a:t>to target revenue in each </a:t>
            </a:r>
            <a:r>
              <a:rPr lang="en-US" dirty="0" smtClean="0"/>
              <a:t>year</a:t>
            </a:r>
          </a:p>
          <a:p>
            <a:pPr lvl="1"/>
            <a:r>
              <a:rPr lang="en-US" dirty="0" smtClean="0"/>
              <a:t>Target </a:t>
            </a:r>
            <a:r>
              <a:rPr lang="en-US" dirty="0"/>
              <a:t>revenue is </a:t>
            </a:r>
            <a:r>
              <a:rPr lang="en-US" dirty="0" smtClean="0"/>
              <a:t>the </a:t>
            </a:r>
            <a:r>
              <a:rPr lang="en-US" dirty="0"/>
              <a:t>authorized revenue for the last test </a:t>
            </a:r>
            <a:r>
              <a:rPr lang="en-US" dirty="0" smtClean="0"/>
              <a:t>year, adjusted for changes in O&amp;M and rate base (i.e., annual attrition adjustments, </a:t>
            </a:r>
            <a:r>
              <a:rPr lang="en-US" dirty="0" err="1" smtClean="0"/>
              <a:t>à</a:t>
            </a:r>
            <a:r>
              <a:rPr lang="en-US" dirty="0" smtClean="0"/>
              <a:t> la PG&amp;E)</a:t>
            </a:r>
          </a:p>
          <a:p>
            <a:pPr lvl="2"/>
            <a:r>
              <a:rPr lang="en-US" dirty="0" smtClean="0"/>
              <a:t>Labor O&amp;M adjusted for productivity</a:t>
            </a:r>
          </a:p>
          <a:p>
            <a:pPr lvl="2"/>
            <a:r>
              <a:rPr lang="en-US" dirty="0" smtClean="0"/>
              <a:t>Non-Labor O&amp;M adjusted according to cost index</a:t>
            </a:r>
          </a:p>
          <a:p>
            <a:pPr lvl="2"/>
            <a:r>
              <a:rPr lang="en-US" dirty="0" smtClean="0"/>
              <a:t>Rate base adjusted for changes in plant-in-service, accumulated depreciation, contributions in aid of construction, &amp; accumulated deferred income taxes</a:t>
            </a:r>
          </a:p>
          <a:p>
            <a:r>
              <a:rPr lang="en-US" dirty="0"/>
              <a:t>S</a:t>
            </a:r>
            <a:r>
              <a:rPr lang="en-US" dirty="0" smtClean="0"/>
              <a:t>eparate mechanisms for power and EE costs</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26</a:t>
            </a:fld>
            <a:endParaRPr lang="en-US"/>
          </a:p>
        </p:txBody>
      </p:sp>
      <p:sp>
        <p:nvSpPr>
          <p:cNvPr id="4" name="Title 3"/>
          <p:cNvSpPr>
            <a:spLocks noGrp="1"/>
          </p:cNvSpPr>
          <p:nvPr>
            <p:ph type="title"/>
          </p:nvPr>
        </p:nvSpPr>
        <p:spPr>
          <a:xfrm>
            <a:off x="410415" y="685801"/>
            <a:ext cx="8315783" cy="660400"/>
          </a:xfrm>
        </p:spPr>
        <p:txBody>
          <a:bodyPr>
            <a:normAutofit fontScale="90000"/>
          </a:bodyPr>
          <a:lstStyle/>
          <a:p>
            <a:r>
              <a:rPr lang="en-US" dirty="0" smtClean="0"/>
              <a:t>Hawaii: Hawaiian </a:t>
            </a:r>
            <a:r>
              <a:rPr lang="en-US" smtClean="0"/>
              <a:t>Electric Co.</a:t>
            </a:r>
            <a:endParaRPr lang="en-US"/>
          </a:p>
        </p:txBody>
      </p:sp>
    </p:spTree>
    <p:extLst>
      <p:ext uri="{BB962C8B-B14F-4D97-AF65-F5344CB8AC3E}">
        <p14:creationId xmlns:p14="http://schemas.microsoft.com/office/powerpoint/2010/main" val="973199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524001"/>
            <a:ext cx="8332975" cy="4533900"/>
          </a:xfrm>
        </p:spPr>
        <p:txBody>
          <a:bodyPr>
            <a:normAutofit fontScale="85000" lnSpcReduction="20000"/>
          </a:bodyPr>
          <a:lstStyle/>
          <a:p>
            <a:r>
              <a:rPr lang="en-US" dirty="0" smtClean="0"/>
              <a:t>Earnings Sharing Revenue Credit mechanism</a:t>
            </a:r>
          </a:p>
          <a:p>
            <a:pPr lvl="1"/>
            <a:r>
              <a:rPr lang="en-US" dirty="0" smtClean="0"/>
              <a:t>To protect against excessive overall revenue collections</a:t>
            </a:r>
          </a:p>
          <a:p>
            <a:pPr lvl="1"/>
            <a:r>
              <a:rPr lang="en-US" dirty="0" smtClean="0"/>
              <a:t>Sliding scale up to 90% customer share after 300 basis point change (+/-) in ROE</a:t>
            </a:r>
          </a:p>
          <a:p>
            <a:r>
              <a:rPr lang="en-US" dirty="0" smtClean="0"/>
              <a:t>Provisions for “K” factor adjustments related to capital investment (if beyond expectations) and other mid-course corrections</a:t>
            </a:r>
          </a:p>
          <a:p>
            <a:r>
              <a:rPr lang="en-US" dirty="0" smtClean="0"/>
              <a:t>EE provided by a third-party administrator, which is compensated according to performance</a:t>
            </a:r>
          </a:p>
          <a:p>
            <a:r>
              <a:rPr lang="en-US" dirty="0" smtClean="0"/>
              <a:t>No other PIMs, but the PUC is investigating incentives for superior performance in achieving the state’s clean energy objectives while meeting minimum reliability standards</a:t>
            </a:r>
          </a:p>
        </p:txBody>
      </p:sp>
      <p:sp>
        <p:nvSpPr>
          <p:cNvPr id="3" name="Slide Number Placeholder 2"/>
          <p:cNvSpPr>
            <a:spLocks noGrp="1"/>
          </p:cNvSpPr>
          <p:nvPr>
            <p:ph type="sldNum" sz="quarter" idx="4"/>
          </p:nvPr>
        </p:nvSpPr>
        <p:spPr/>
        <p:txBody>
          <a:bodyPr/>
          <a:lstStyle/>
          <a:p>
            <a:fld id="{796CB93B-C569-4802-AF22-9A2B7C1E12CA}" type="slidenum">
              <a:rPr lang="en-US" smtClean="0"/>
              <a:pPr/>
              <a:t>27</a:t>
            </a:fld>
            <a:endParaRPr lang="en-US"/>
          </a:p>
        </p:txBody>
      </p:sp>
      <p:sp>
        <p:nvSpPr>
          <p:cNvPr id="4" name="Title 3"/>
          <p:cNvSpPr>
            <a:spLocks noGrp="1"/>
          </p:cNvSpPr>
          <p:nvPr>
            <p:ph type="title"/>
          </p:nvPr>
        </p:nvSpPr>
        <p:spPr>
          <a:xfrm>
            <a:off x="410415" y="685801"/>
            <a:ext cx="8315783" cy="660400"/>
          </a:xfrm>
        </p:spPr>
        <p:txBody>
          <a:bodyPr>
            <a:normAutofit fontScale="90000"/>
          </a:bodyPr>
          <a:lstStyle/>
          <a:p>
            <a:r>
              <a:rPr lang="en-US" dirty="0" smtClean="0"/>
              <a:t>Hawaii: Hawaiian </a:t>
            </a:r>
            <a:r>
              <a:rPr lang="en-US" smtClean="0"/>
              <a:t>Electric Co.</a:t>
            </a:r>
            <a:endParaRPr lang="en-US"/>
          </a:p>
        </p:txBody>
      </p:sp>
    </p:spTree>
    <p:extLst>
      <p:ext uri="{BB962C8B-B14F-4D97-AF65-F5344CB8AC3E}">
        <p14:creationId xmlns:p14="http://schemas.microsoft.com/office/powerpoint/2010/main" val="16102936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011363"/>
            <a:ext cx="8332975" cy="4141463"/>
          </a:xfrm>
        </p:spPr>
        <p:txBody>
          <a:bodyPr>
            <a:normAutofit fontScale="85000" lnSpcReduction="10000"/>
          </a:bodyPr>
          <a:lstStyle/>
          <a:p>
            <a:r>
              <a:rPr lang="en-US" dirty="0" smtClean="0"/>
              <a:t>State-owned enterprises:</a:t>
            </a:r>
          </a:p>
          <a:p>
            <a:pPr lvl="1"/>
            <a:r>
              <a:rPr lang="en-US" dirty="0" smtClean="0"/>
              <a:t>T&amp;D (“</a:t>
            </a:r>
            <a:r>
              <a:rPr lang="en-US" dirty="0" err="1" smtClean="0"/>
              <a:t>gridcos</a:t>
            </a:r>
            <a:r>
              <a:rPr lang="en-US" dirty="0" smtClean="0"/>
              <a:t>”) are separate from generation</a:t>
            </a:r>
          </a:p>
          <a:p>
            <a:pPr lvl="1"/>
            <a:r>
              <a:rPr lang="en-US" dirty="0" smtClean="0"/>
              <a:t>By 2020, generation subject to wholesale competition; some direct access retail competition already in effect</a:t>
            </a:r>
          </a:p>
          <a:p>
            <a:r>
              <a:rPr lang="en-US" dirty="0" smtClean="0"/>
              <a:t>Central regulator decreed that T&amp;D be regulated on an </a:t>
            </a:r>
            <a:r>
              <a:rPr lang="en-US" dirty="0"/>
              <a:t>“allowed revenue” </a:t>
            </a:r>
            <a:r>
              <a:rPr lang="en-US" dirty="0" smtClean="0"/>
              <a:t>basis, to be rolled out nationally in 2017</a:t>
            </a:r>
          </a:p>
          <a:p>
            <a:pPr lvl="1"/>
            <a:r>
              <a:rPr lang="en-US" dirty="0"/>
              <a:t>T</a:t>
            </a:r>
            <a:r>
              <a:rPr lang="en-US" dirty="0" smtClean="0"/>
              <a:t>o increase incentives for </a:t>
            </a:r>
            <a:r>
              <a:rPr lang="en-US" dirty="0" err="1" smtClean="0"/>
              <a:t>gridco</a:t>
            </a:r>
            <a:r>
              <a:rPr lang="en-US" dirty="0" smtClean="0"/>
              <a:t> operational efficiency</a:t>
            </a:r>
          </a:p>
          <a:p>
            <a:pPr lvl="1"/>
            <a:r>
              <a:rPr lang="en-US" dirty="0" smtClean="0"/>
              <a:t>Provincial pilots are developing </a:t>
            </a:r>
            <a:r>
              <a:rPr lang="en-US" dirty="0"/>
              <a:t>outcome-specific PIMs for the </a:t>
            </a:r>
            <a:r>
              <a:rPr lang="en-US" dirty="0" err="1" smtClean="0"/>
              <a:t>gridcos</a:t>
            </a:r>
            <a:r>
              <a:rPr lang="en-US" dirty="0" smtClean="0"/>
              <a:t>, as </a:t>
            </a:r>
            <a:r>
              <a:rPr lang="en-US" dirty="0"/>
              <a:t>overlays on the revenue regulation </a:t>
            </a:r>
            <a:r>
              <a:rPr lang="en-US" dirty="0" smtClean="0"/>
              <a:t>framework</a:t>
            </a:r>
          </a:p>
        </p:txBody>
      </p:sp>
      <p:sp>
        <p:nvSpPr>
          <p:cNvPr id="3" name="Slide Number Placeholder 2"/>
          <p:cNvSpPr>
            <a:spLocks noGrp="1"/>
          </p:cNvSpPr>
          <p:nvPr>
            <p:ph type="sldNum" sz="quarter" idx="4"/>
          </p:nvPr>
        </p:nvSpPr>
        <p:spPr/>
        <p:txBody>
          <a:bodyPr/>
          <a:lstStyle/>
          <a:p>
            <a:fld id="{796CB93B-C569-4802-AF22-9A2B7C1E12CA}" type="slidenum">
              <a:rPr lang="en-US" smtClean="0"/>
              <a:pPr/>
              <a:t>28</a:t>
            </a:fld>
            <a:endParaRPr lang="en-US"/>
          </a:p>
        </p:txBody>
      </p:sp>
      <p:sp>
        <p:nvSpPr>
          <p:cNvPr id="4" name="Title 3"/>
          <p:cNvSpPr>
            <a:spLocks noGrp="1"/>
          </p:cNvSpPr>
          <p:nvPr>
            <p:ph type="title"/>
          </p:nvPr>
        </p:nvSpPr>
        <p:spPr/>
        <p:txBody>
          <a:bodyPr/>
          <a:lstStyle/>
          <a:p>
            <a:r>
              <a:rPr lang="en-US" dirty="0" smtClean="0"/>
              <a:t>China: T&amp;D Revenue Regulation with PIMs</a:t>
            </a:r>
            <a:endParaRPr lang="en-US" dirty="0"/>
          </a:p>
        </p:txBody>
      </p:sp>
    </p:spTree>
    <p:extLst>
      <p:ext uri="{BB962C8B-B14F-4D97-AF65-F5344CB8AC3E}">
        <p14:creationId xmlns:p14="http://schemas.microsoft.com/office/powerpoint/2010/main" val="1842045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2011363"/>
            <a:ext cx="8332975" cy="4141463"/>
          </a:xfrm>
        </p:spPr>
        <p:txBody>
          <a:bodyPr>
            <a:normAutofit fontScale="70000" lnSpcReduction="20000"/>
          </a:bodyPr>
          <a:lstStyle/>
          <a:p>
            <a:r>
              <a:rPr lang="en-US" dirty="0" smtClean="0"/>
              <a:t>PIMs:</a:t>
            </a:r>
          </a:p>
          <a:p>
            <a:pPr lvl="1"/>
            <a:r>
              <a:rPr lang="en-US" dirty="0" smtClean="0"/>
              <a:t>Profitability </a:t>
            </a:r>
            <a:r>
              <a:rPr lang="en-US" dirty="0"/>
              <a:t>and environmental </a:t>
            </a:r>
            <a:r>
              <a:rPr lang="en-US" dirty="0" smtClean="0"/>
              <a:t>performance have long been management performance criteria</a:t>
            </a:r>
          </a:p>
          <a:p>
            <a:pPr lvl="1"/>
            <a:r>
              <a:rPr lang="en-US" dirty="0" smtClean="0"/>
              <a:t>New PIMs will include capital </a:t>
            </a:r>
            <a:r>
              <a:rPr lang="en-US" dirty="0"/>
              <a:t>usage, reliability, service quality, </a:t>
            </a:r>
            <a:r>
              <a:rPr lang="en-US" dirty="0" smtClean="0"/>
              <a:t>EE/DSM</a:t>
            </a:r>
            <a:r>
              <a:rPr lang="en-US" dirty="0"/>
              <a:t>, or other criteria such as “</a:t>
            </a:r>
            <a:r>
              <a:rPr lang="en-US" dirty="0" smtClean="0"/>
              <a:t>innovation”</a:t>
            </a:r>
          </a:p>
          <a:p>
            <a:pPr lvl="1"/>
            <a:r>
              <a:rPr lang="en-US" dirty="0" smtClean="0"/>
              <a:t>Cost and investment controls and incentives:</a:t>
            </a:r>
          </a:p>
          <a:p>
            <a:pPr lvl="2"/>
            <a:r>
              <a:rPr lang="en-US" dirty="0" smtClean="0"/>
              <a:t>Operations </a:t>
            </a:r>
            <a:r>
              <a:rPr lang="en-US" dirty="0"/>
              <a:t>and maintenance expenses </a:t>
            </a:r>
            <a:r>
              <a:rPr lang="en-US" dirty="0" smtClean="0"/>
              <a:t>benchmarked and capped</a:t>
            </a:r>
          </a:p>
          <a:p>
            <a:pPr lvl="2"/>
            <a:r>
              <a:rPr lang="en-US" dirty="0" smtClean="0"/>
              <a:t>Capital </a:t>
            </a:r>
            <a:r>
              <a:rPr lang="en-US" dirty="0"/>
              <a:t>investments </a:t>
            </a:r>
            <a:r>
              <a:rPr lang="en-US" dirty="0" smtClean="0"/>
              <a:t>reviewed and set separately, to forestall investment that </a:t>
            </a:r>
            <a:r>
              <a:rPr lang="en-US" dirty="0"/>
              <a:t>doesn’t serve load growth or </a:t>
            </a:r>
            <a:r>
              <a:rPr lang="en-US" dirty="0" smtClean="0"/>
              <a:t>reliability</a:t>
            </a:r>
          </a:p>
          <a:p>
            <a:pPr lvl="2"/>
            <a:r>
              <a:rPr lang="en-US" dirty="0" smtClean="0"/>
              <a:t>Productivity and reduced investment savings accrued during </a:t>
            </a:r>
            <a:r>
              <a:rPr lang="en-US" dirty="0"/>
              <a:t>the </a:t>
            </a:r>
            <a:r>
              <a:rPr lang="en-US" dirty="0" smtClean="0"/>
              <a:t>3-year </a:t>
            </a:r>
            <a:r>
              <a:rPr lang="en-US" dirty="0"/>
              <a:t>regulatory </a:t>
            </a:r>
            <a:r>
              <a:rPr lang="en-US" dirty="0" smtClean="0"/>
              <a:t>period shared with customers </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29</a:t>
            </a:fld>
            <a:endParaRPr lang="en-US"/>
          </a:p>
        </p:txBody>
      </p:sp>
      <p:sp>
        <p:nvSpPr>
          <p:cNvPr id="4" name="Title 3"/>
          <p:cNvSpPr>
            <a:spLocks noGrp="1"/>
          </p:cNvSpPr>
          <p:nvPr>
            <p:ph type="title"/>
          </p:nvPr>
        </p:nvSpPr>
        <p:spPr/>
        <p:txBody>
          <a:bodyPr/>
          <a:lstStyle/>
          <a:p>
            <a:r>
              <a:rPr lang="en-US" dirty="0" smtClean="0"/>
              <a:t>China: T&amp;D Revenue Regulation with PIMs</a:t>
            </a:r>
            <a:endParaRPr lang="en-US" dirty="0"/>
          </a:p>
        </p:txBody>
      </p:sp>
    </p:spTree>
    <p:extLst>
      <p:ext uri="{BB962C8B-B14F-4D97-AF65-F5344CB8AC3E}">
        <p14:creationId xmlns:p14="http://schemas.microsoft.com/office/powerpoint/2010/main" val="1492142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a:xfrm>
            <a:off x="410415" y="2108033"/>
            <a:ext cx="8332975" cy="4390338"/>
          </a:xfrm>
        </p:spPr>
        <p:txBody>
          <a:bodyPr/>
          <a:lstStyle/>
          <a:p>
            <a:pPr defTabSz="914400">
              <a:lnSpc>
                <a:spcPct val="100000"/>
              </a:lnSpc>
              <a:spcBef>
                <a:spcPts val="0"/>
              </a:spcBef>
              <a:buClrTx/>
            </a:pPr>
            <a:r>
              <a:rPr lang="en-US" dirty="0" smtClean="0"/>
              <a:t>Scorecard Metrics</a:t>
            </a:r>
          </a:p>
          <a:p>
            <a:pPr lvl="1" defTabSz="914400">
              <a:lnSpc>
                <a:spcPct val="100000"/>
              </a:lnSpc>
              <a:spcBef>
                <a:spcPts val="0"/>
              </a:spcBef>
              <a:buClrTx/>
            </a:pPr>
            <a:r>
              <a:rPr lang="en-US" dirty="0" smtClean="0"/>
              <a:t>On-going task force looking at this</a:t>
            </a:r>
          </a:p>
          <a:p>
            <a:pPr defTabSz="914400">
              <a:lnSpc>
                <a:spcPct val="100000"/>
              </a:lnSpc>
              <a:spcBef>
                <a:spcPts val="0"/>
              </a:spcBef>
              <a:buClrTx/>
            </a:pPr>
            <a:r>
              <a:rPr lang="en-US" dirty="0" smtClean="0"/>
              <a:t>Earnings Adjustment Mechanisms</a:t>
            </a:r>
          </a:p>
          <a:p>
            <a:pPr lvl="1" defTabSz="914400">
              <a:lnSpc>
                <a:spcPct val="100000"/>
              </a:lnSpc>
              <a:spcBef>
                <a:spcPts val="0"/>
              </a:spcBef>
              <a:buClrTx/>
            </a:pPr>
            <a:r>
              <a:rPr lang="en-US" dirty="0" smtClean="0"/>
              <a:t>Peak reduction and system efficiency</a:t>
            </a:r>
          </a:p>
          <a:p>
            <a:pPr lvl="1" defTabSz="914400">
              <a:lnSpc>
                <a:spcPct val="100000"/>
              </a:lnSpc>
              <a:spcBef>
                <a:spcPts val="0"/>
              </a:spcBef>
              <a:buClrTx/>
            </a:pPr>
            <a:r>
              <a:rPr lang="en-US" dirty="0" smtClean="0"/>
              <a:t>Energy efficiency</a:t>
            </a:r>
          </a:p>
          <a:p>
            <a:pPr lvl="1" defTabSz="914400">
              <a:lnSpc>
                <a:spcPct val="100000"/>
              </a:lnSpc>
              <a:spcBef>
                <a:spcPts val="0"/>
              </a:spcBef>
              <a:buClrTx/>
            </a:pPr>
            <a:r>
              <a:rPr lang="en-US" dirty="0" smtClean="0"/>
              <a:t>Interconnection</a:t>
            </a:r>
          </a:p>
          <a:p>
            <a:pPr lvl="1" defTabSz="914400">
              <a:lnSpc>
                <a:spcPct val="100000"/>
              </a:lnSpc>
              <a:spcBef>
                <a:spcPts val="0"/>
              </a:spcBef>
              <a:buClrTx/>
            </a:pPr>
            <a:r>
              <a:rPr lang="en-US" dirty="0" smtClean="0"/>
              <a:t>Customer </a:t>
            </a:r>
            <a:r>
              <a:rPr lang="en-US" dirty="0"/>
              <a:t>e</a:t>
            </a:r>
            <a:r>
              <a:rPr lang="en-US" dirty="0" smtClean="0"/>
              <a:t>ngagement and information </a:t>
            </a:r>
            <a:r>
              <a:rPr lang="en-US" dirty="0"/>
              <a:t>a</a:t>
            </a:r>
            <a:r>
              <a:rPr lang="en-US" dirty="0" smtClean="0"/>
              <a:t>ccess</a:t>
            </a:r>
          </a:p>
          <a:p>
            <a:pPr lvl="1" defTabSz="914400">
              <a:lnSpc>
                <a:spcPct val="100000"/>
              </a:lnSpc>
              <a:spcBef>
                <a:spcPts val="0"/>
              </a:spcBef>
              <a:buClrTx/>
            </a:pPr>
            <a:r>
              <a:rPr lang="en-US" strike="sngStrike" dirty="0" smtClean="0"/>
              <a:t>Affordability</a:t>
            </a:r>
            <a:r>
              <a:rPr lang="en-US" dirty="0" smtClean="0"/>
              <a:t> (scorecard for now)</a:t>
            </a:r>
            <a:endParaRPr lang="en-US" strike="sngStrike" dirty="0" smtClean="0"/>
          </a:p>
          <a:p>
            <a:pPr lvl="1" defTabSz="914400">
              <a:lnSpc>
                <a:spcPct val="100000"/>
              </a:lnSpc>
              <a:spcBef>
                <a:spcPts val="0"/>
              </a:spcBef>
              <a:buClrTx/>
            </a:pPr>
            <a:r>
              <a:rPr lang="en-US" dirty="0" smtClean="0"/>
              <a:t>GHG reduction?</a:t>
            </a:r>
          </a:p>
          <a:p>
            <a:pPr lvl="1" defTabSz="914400">
              <a:lnSpc>
                <a:spcPct val="100000"/>
              </a:lnSpc>
              <a:spcBef>
                <a:spcPts val="0"/>
              </a:spcBef>
              <a:buClrTx/>
            </a:pPr>
            <a:endParaRPr lang="en-US" dirty="0"/>
          </a:p>
        </p:txBody>
      </p:sp>
      <p:sp>
        <p:nvSpPr>
          <p:cNvPr id="4" name="Slide Number Placeholder 3"/>
          <p:cNvSpPr>
            <a:spLocks noGrp="1"/>
          </p:cNvSpPr>
          <p:nvPr>
            <p:ph type="sldNum" sz="quarter" idx="4"/>
          </p:nvPr>
        </p:nvSpPr>
        <p:spPr/>
        <p:txBody>
          <a:bodyPr/>
          <a:lstStyle/>
          <a:p>
            <a:fld id="{FC447011-6C86-0449-AD09-BC83341A2C53}" type="slidenum">
              <a:rPr lang="en-US" smtClean="0"/>
              <a:pPr/>
              <a:t>30</a:t>
            </a:fld>
            <a:endParaRPr lang="en-US"/>
          </a:p>
        </p:txBody>
      </p:sp>
      <p:sp>
        <p:nvSpPr>
          <p:cNvPr id="5" name="Title 4"/>
          <p:cNvSpPr>
            <a:spLocks noGrp="1"/>
          </p:cNvSpPr>
          <p:nvPr>
            <p:ph type="title"/>
          </p:nvPr>
        </p:nvSpPr>
        <p:spPr/>
        <p:txBody>
          <a:bodyPr/>
          <a:lstStyle/>
          <a:p>
            <a:r>
              <a:rPr lang="en-US" dirty="0" smtClean="0"/>
              <a:t>New York </a:t>
            </a:r>
            <a:br>
              <a:rPr lang="en-US" dirty="0" smtClean="0"/>
            </a:br>
            <a:r>
              <a:rPr lang="en-US" dirty="0" smtClean="0"/>
              <a:t>Reforming the Energy Vision</a:t>
            </a:r>
            <a:endParaRPr lang="en-US" dirty="0"/>
          </a:p>
        </p:txBody>
      </p:sp>
    </p:spTree>
    <p:extLst>
      <p:ext uri="{BB962C8B-B14F-4D97-AF65-F5344CB8AC3E}">
        <p14:creationId xmlns:p14="http://schemas.microsoft.com/office/powerpoint/2010/main" val="1755974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580827"/>
            <a:ext cx="8332975" cy="4432515"/>
          </a:xfrm>
        </p:spPr>
        <p:txBody>
          <a:bodyPr>
            <a:normAutofit fontScale="92500" lnSpcReduction="10000"/>
          </a:bodyPr>
          <a:lstStyle/>
          <a:p>
            <a:r>
              <a:rPr lang="en-US" dirty="0" smtClean="0"/>
              <a:t>Revenue regulatory schemes are invariably applied only to the network portion of a utility’s business (or network and other specified capital investment)</a:t>
            </a:r>
          </a:p>
          <a:p>
            <a:pPr lvl="1"/>
            <a:r>
              <a:rPr lang="en-US" dirty="0" smtClean="0"/>
              <a:t>That is, that component whose costs are largely fixed in the short run and don’t vary with changes in usage</a:t>
            </a:r>
          </a:p>
          <a:p>
            <a:r>
              <a:rPr lang="en-US" dirty="0" smtClean="0"/>
              <a:t>Power costs (if a utility is also a provider of power) are typically handled separately, often with a system of rewards and penalties that create strong incentives to manage those costs wisely</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31</a:t>
            </a:fld>
            <a:endParaRPr lang="en-US"/>
          </a:p>
        </p:txBody>
      </p:sp>
      <p:sp>
        <p:nvSpPr>
          <p:cNvPr id="4" name="Title 3"/>
          <p:cNvSpPr>
            <a:spLocks noGrp="1"/>
          </p:cNvSpPr>
          <p:nvPr>
            <p:ph type="title"/>
          </p:nvPr>
        </p:nvSpPr>
        <p:spPr>
          <a:xfrm>
            <a:off x="410415" y="685800"/>
            <a:ext cx="8315783" cy="720317"/>
          </a:xfrm>
        </p:spPr>
        <p:txBody>
          <a:bodyPr/>
          <a:lstStyle/>
          <a:p>
            <a:r>
              <a:rPr lang="en-US" dirty="0" smtClean="0"/>
              <a:t>Noted</a:t>
            </a:r>
            <a:endParaRPr lang="en-US" dirty="0"/>
          </a:p>
        </p:txBody>
      </p:sp>
    </p:spTree>
    <p:extLst>
      <p:ext uri="{BB962C8B-B14F-4D97-AF65-F5344CB8AC3E}">
        <p14:creationId xmlns:p14="http://schemas.microsoft.com/office/powerpoint/2010/main" val="4132100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422400"/>
            <a:ext cx="8332975" cy="4800600"/>
          </a:xfrm>
        </p:spPr>
        <p:txBody>
          <a:bodyPr>
            <a:normAutofit fontScale="70000" lnSpcReduction="20000"/>
          </a:bodyPr>
          <a:lstStyle/>
          <a:p>
            <a:r>
              <a:rPr lang="en-US" dirty="0" smtClean="0"/>
              <a:t>Timing of revenue adjustments</a:t>
            </a:r>
          </a:p>
          <a:p>
            <a:r>
              <a:rPr lang="en-US" dirty="0" smtClean="0"/>
              <a:t>Cost of money: rates applied to deferred accounts</a:t>
            </a:r>
          </a:p>
          <a:p>
            <a:pPr lvl="1"/>
            <a:r>
              <a:rPr lang="en-US" dirty="0" smtClean="0"/>
              <a:t>Short-term debt rate, WACC, other?</a:t>
            </a:r>
          </a:p>
          <a:p>
            <a:r>
              <a:rPr lang="en-US" dirty="0" smtClean="0"/>
              <a:t>Caps on revenue/price impacts?</a:t>
            </a:r>
          </a:p>
          <a:p>
            <a:r>
              <a:rPr lang="en-US" dirty="0" smtClean="0"/>
              <a:t>Test Year: adjusted historic or future?</a:t>
            </a:r>
          </a:p>
          <a:p>
            <a:r>
              <a:rPr lang="en-US" dirty="0" smtClean="0"/>
              <a:t>Length of plan before full rate investigation</a:t>
            </a:r>
          </a:p>
          <a:p>
            <a:r>
              <a:rPr lang="en-US" dirty="0" smtClean="0"/>
              <a:t>Revenue adjustment mechanisms</a:t>
            </a:r>
          </a:p>
          <a:p>
            <a:pPr lvl="1"/>
            <a:r>
              <a:rPr lang="en-US" dirty="0" smtClean="0"/>
              <a:t>Inflation, productivity, # customers, separate treatment of specified costs</a:t>
            </a:r>
          </a:p>
          <a:p>
            <a:r>
              <a:rPr lang="en-US" dirty="0" smtClean="0"/>
              <a:t>Allocation of deficits/surpluses</a:t>
            </a:r>
          </a:p>
          <a:p>
            <a:pPr lvl="1"/>
            <a:r>
              <a:rPr lang="en-US" dirty="0" smtClean="0"/>
              <a:t>System-wide, by tariff or customer class, or. . .?</a:t>
            </a:r>
          </a:p>
          <a:p>
            <a:r>
              <a:rPr lang="en-US" dirty="0" smtClean="0"/>
              <a:t>Performance metrics?</a:t>
            </a:r>
          </a:p>
          <a:p>
            <a:pPr lvl="1"/>
            <a:r>
              <a:rPr lang="en-US" dirty="0" smtClean="0"/>
              <a:t>What is the public interest and how is it advanced?</a:t>
            </a:r>
          </a:p>
          <a:p>
            <a:endParaRPr lang="en-US" dirty="0" smtClean="0"/>
          </a:p>
          <a:p>
            <a:endParaRPr lang="en-US" dirty="0" smtClean="0"/>
          </a:p>
        </p:txBody>
      </p:sp>
      <p:sp>
        <p:nvSpPr>
          <p:cNvPr id="3" name="Slide Number Placeholder 2"/>
          <p:cNvSpPr>
            <a:spLocks noGrp="1"/>
          </p:cNvSpPr>
          <p:nvPr>
            <p:ph type="sldNum" sz="quarter" idx="4"/>
          </p:nvPr>
        </p:nvSpPr>
        <p:spPr/>
        <p:txBody>
          <a:bodyPr/>
          <a:lstStyle/>
          <a:p>
            <a:fld id="{796CB93B-C569-4802-AF22-9A2B7C1E12CA}" type="slidenum">
              <a:rPr lang="en-US" smtClean="0"/>
              <a:pPr/>
              <a:t>32</a:t>
            </a:fld>
            <a:endParaRPr lang="en-US"/>
          </a:p>
        </p:txBody>
      </p:sp>
      <p:sp>
        <p:nvSpPr>
          <p:cNvPr id="4" name="Title 3"/>
          <p:cNvSpPr>
            <a:spLocks noGrp="1"/>
          </p:cNvSpPr>
          <p:nvPr>
            <p:ph type="title"/>
          </p:nvPr>
        </p:nvSpPr>
        <p:spPr>
          <a:xfrm>
            <a:off x="410415" y="685801"/>
            <a:ext cx="8315783" cy="736600"/>
          </a:xfrm>
        </p:spPr>
        <p:txBody>
          <a:bodyPr>
            <a:normAutofit fontScale="90000"/>
          </a:bodyPr>
          <a:lstStyle/>
          <a:p>
            <a:r>
              <a:rPr lang="en-US" dirty="0" smtClean="0"/>
              <a:t>PBR: Some Design Considerations</a:t>
            </a:r>
            <a:endParaRPr lang="en-US" dirty="0"/>
          </a:p>
        </p:txBody>
      </p:sp>
    </p:spTree>
    <p:extLst>
      <p:ext uri="{BB962C8B-B14F-4D97-AF65-F5344CB8AC3E}">
        <p14:creationId xmlns:p14="http://schemas.microsoft.com/office/powerpoint/2010/main" val="14215711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3</a:t>
            </a:r>
            <a:endParaRPr lang="en-US" dirty="0"/>
          </a:p>
        </p:txBody>
      </p:sp>
      <p:sp>
        <p:nvSpPr>
          <p:cNvPr id="3" name="Text Placeholder 2"/>
          <p:cNvSpPr>
            <a:spLocks noGrp="1"/>
          </p:cNvSpPr>
          <p:nvPr>
            <p:ph type="body" sz="quarter" idx="12"/>
          </p:nvPr>
        </p:nvSpPr>
        <p:spPr>
          <a:xfrm>
            <a:off x="1699592" y="1796360"/>
            <a:ext cx="6805929" cy="298864"/>
          </a:xfrm>
        </p:spPr>
        <p:txBody>
          <a:bodyPr/>
          <a:lstStyle/>
          <a:p>
            <a:r>
              <a:rPr lang="en-US" dirty="0" smtClean="0"/>
              <a:t>PBR and Beneficial Electrification</a:t>
            </a:r>
            <a:endParaRPr lang="en-US" dirty="0"/>
          </a:p>
        </p:txBody>
      </p:sp>
      <p:sp>
        <p:nvSpPr>
          <p:cNvPr id="4" name="Title 3"/>
          <p:cNvSpPr>
            <a:spLocks noGrp="1"/>
          </p:cNvSpPr>
          <p:nvPr>
            <p:ph type="title"/>
          </p:nvPr>
        </p:nvSpPr>
        <p:spPr/>
        <p:txBody>
          <a:bodyPr/>
          <a:lstStyle/>
          <a:p>
            <a:r>
              <a:rPr lang="en-US" dirty="0" smtClean="0"/>
              <a:t>Some New Challenges</a:t>
            </a:r>
            <a:endParaRPr lang="en-US" dirty="0"/>
          </a:p>
        </p:txBody>
      </p:sp>
    </p:spTree>
    <p:extLst>
      <p:ext uri="{BB962C8B-B14F-4D97-AF65-F5344CB8AC3E}">
        <p14:creationId xmlns:p14="http://schemas.microsoft.com/office/powerpoint/2010/main" val="4589245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5" y="1400175"/>
            <a:ext cx="8332975" cy="3328988"/>
          </a:xfrm>
        </p:spPr>
        <p:txBody>
          <a:bodyPr/>
          <a:lstStyle/>
          <a:p>
            <a:r>
              <a:rPr lang="en-US" dirty="0"/>
              <a:t>Electrification: applying electricity to </a:t>
            </a:r>
            <a:r>
              <a:rPr lang="en-US" dirty="0" smtClean="0"/>
              <a:t>end-uses </a:t>
            </a:r>
            <a:r>
              <a:rPr lang="en-US" dirty="0"/>
              <a:t>that would otherwise be powered by fossil </a:t>
            </a:r>
            <a:r>
              <a:rPr lang="en-US" dirty="0" smtClean="0"/>
              <a:t>fuels</a:t>
            </a:r>
          </a:p>
          <a:p>
            <a:r>
              <a:rPr lang="en-US" dirty="0" smtClean="0"/>
              <a:t>Beneficial electrification:</a:t>
            </a:r>
          </a:p>
          <a:p>
            <a:pPr lvl="1"/>
            <a:r>
              <a:rPr lang="en-US" dirty="0" smtClean="0"/>
              <a:t>Reduces costs in the long term</a:t>
            </a:r>
          </a:p>
          <a:p>
            <a:pPr lvl="1"/>
            <a:r>
              <a:rPr lang="en-US" dirty="0" smtClean="0"/>
              <a:t>Reduces environmental impacts</a:t>
            </a:r>
          </a:p>
          <a:p>
            <a:pPr lvl="1"/>
            <a:r>
              <a:rPr lang="en-US" dirty="0" smtClean="0"/>
              <a:t>Enables better grid management</a:t>
            </a:r>
            <a:endParaRPr lang="en-US"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34</a:t>
            </a:fld>
            <a:endParaRPr lang="en-US"/>
          </a:p>
        </p:txBody>
      </p:sp>
      <p:sp>
        <p:nvSpPr>
          <p:cNvPr id="4" name="Title 3"/>
          <p:cNvSpPr>
            <a:spLocks noGrp="1"/>
          </p:cNvSpPr>
          <p:nvPr>
            <p:ph type="title"/>
          </p:nvPr>
        </p:nvSpPr>
        <p:spPr>
          <a:xfrm>
            <a:off x="410415" y="685800"/>
            <a:ext cx="8315783" cy="828675"/>
          </a:xfrm>
        </p:spPr>
        <p:txBody>
          <a:bodyPr/>
          <a:lstStyle/>
          <a:p>
            <a:r>
              <a:rPr lang="en-US" dirty="0" smtClean="0"/>
              <a:t>Beneficial Electrification</a:t>
            </a:r>
            <a:endParaRPr lang="en-US" dirty="0"/>
          </a:p>
        </p:txBody>
      </p:sp>
      <p:sp>
        <p:nvSpPr>
          <p:cNvPr id="5" name="TextBox 4"/>
          <p:cNvSpPr txBox="1"/>
          <p:nvPr/>
        </p:nvSpPr>
        <p:spPr>
          <a:xfrm>
            <a:off x="1414465" y="5014913"/>
            <a:ext cx="6186488" cy="738664"/>
          </a:xfrm>
          <a:prstGeom prst="rect">
            <a:avLst/>
          </a:prstGeom>
          <a:ln w="19050">
            <a:solidFill>
              <a:schemeClr val="tx1"/>
            </a:solidFill>
          </a:ln>
        </p:spPr>
        <p:txBody>
          <a:bodyPr wrap="square" lIns="0" tIns="0" rIns="0" bIns="0" rtlCol="0">
            <a:spAutoFit/>
          </a:bodyPr>
          <a:lstStyle/>
          <a:p>
            <a:pPr algn="ctr"/>
            <a:r>
              <a:rPr lang="en-US" sz="2400" b="1" dirty="0" smtClean="0"/>
              <a:t>New York’s </a:t>
            </a:r>
            <a:r>
              <a:rPr lang="en-US" sz="2400" b="1" i="1" dirty="0" smtClean="0"/>
              <a:t>Reforming the Energy Vision</a:t>
            </a:r>
            <a:r>
              <a:rPr lang="en-US" sz="2400" b="1" dirty="0" smtClean="0"/>
              <a:t> (REV) process looks at these questions.</a:t>
            </a:r>
            <a:endParaRPr lang="en-US" sz="2400" b="1" dirty="0" smtClean="0"/>
          </a:p>
        </p:txBody>
      </p:sp>
    </p:spTree>
    <p:extLst>
      <p:ext uri="{BB962C8B-B14F-4D97-AF65-F5344CB8AC3E}">
        <p14:creationId xmlns:p14="http://schemas.microsoft.com/office/powerpoint/2010/main" val="14191819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pPr>
              <a:defRPr/>
            </a:pPr>
            <a:fld id="{1187B7FA-46CF-47F2-BA3A-536B89D455EE}" type="slidenum">
              <a:rPr lang="en-US" smtClean="0"/>
              <a:pPr>
                <a:defRPr/>
              </a:pPr>
              <a:t>35</a:t>
            </a:fld>
            <a:endParaRPr lang="en-US" dirty="0"/>
          </a:p>
        </p:txBody>
      </p:sp>
      <p:sp>
        <p:nvSpPr>
          <p:cNvPr id="5" name="Title 1"/>
          <p:cNvSpPr txBox="1">
            <a:spLocks/>
          </p:cNvSpPr>
          <p:nvPr/>
        </p:nvSpPr>
        <p:spPr bwMode="auto">
          <a:xfrm>
            <a:off x="2413905" y="195741"/>
            <a:ext cx="6490971" cy="2506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a:bodyPr>
          <a:lstStyle>
            <a:lvl1pPr algn="ctr" defTabSz="457200" rtl="0" eaLnBrk="1" fontAlgn="base" hangingPunct="1">
              <a:spcBef>
                <a:spcPct val="0"/>
              </a:spcBef>
              <a:spcAft>
                <a:spcPct val="0"/>
              </a:spcAft>
              <a:defRPr sz="3600" kern="1200" baseline="0">
                <a:solidFill>
                  <a:srgbClr val="005C96"/>
                </a:solidFill>
                <a:latin typeface="Georgia"/>
                <a:ea typeface="Arial" pitchFamily="-112" charset="0"/>
                <a:cs typeface="Georgia"/>
              </a:defRPr>
            </a:lvl1pPr>
            <a:lvl2pPr algn="ctr" defTabSz="457200" rtl="0" eaLnBrk="1" fontAlgn="base" hangingPunct="1">
              <a:spcBef>
                <a:spcPct val="0"/>
              </a:spcBef>
              <a:spcAft>
                <a:spcPct val="0"/>
              </a:spcAft>
              <a:defRPr sz="4400">
                <a:solidFill>
                  <a:schemeClr val="tx1"/>
                </a:solidFill>
                <a:latin typeface="Arial" charset="0"/>
                <a:ea typeface="Arial" pitchFamily="-112" charset="0"/>
                <a:cs typeface="Arial" charset="0"/>
              </a:defRPr>
            </a:lvl2pPr>
            <a:lvl3pPr algn="ctr" defTabSz="457200" rtl="0" eaLnBrk="1" fontAlgn="base" hangingPunct="1">
              <a:spcBef>
                <a:spcPct val="0"/>
              </a:spcBef>
              <a:spcAft>
                <a:spcPct val="0"/>
              </a:spcAft>
              <a:defRPr sz="4400">
                <a:solidFill>
                  <a:schemeClr val="tx1"/>
                </a:solidFill>
                <a:latin typeface="Arial" charset="0"/>
                <a:ea typeface="Arial" pitchFamily="-112" charset="0"/>
                <a:cs typeface="Arial" charset="0"/>
              </a:defRPr>
            </a:lvl3pPr>
            <a:lvl4pPr algn="ctr" defTabSz="457200" rtl="0" eaLnBrk="1" fontAlgn="base" hangingPunct="1">
              <a:spcBef>
                <a:spcPct val="0"/>
              </a:spcBef>
              <a:spcAft>
                <a:spcPct val="0"/>
              </a:spcAft>
              <a:defRPr sz="4400">
                <a:solidFill>
                  <a:schemeClr val="tx1"/>
                </a:solidFill>
                <a:latin typeface="Arial" charset="0"/>
                <a:ea typeface="Arial" pitchFamily="-112" charset="0"/>
                <a:cs typeface="Arial" charset="0"/>
              </a:defRPr>
            </a:lvl4pPr>
            <a:lvl5pPr algn="ctr" defTabSz="457200" rtl="0" eaLnBrk="1" fontAlgn="base" hangingPunct="1">
              <a:spcBef>
                <a:spcPct val="0"/>
              </a:spcBef>
              <a:spcAft>
                <a:spcPct val="0"/>
              </a:spcAft>
              <a:defRPr sz="4400">
                <a:solidFill>
                  <a:schemeClr val="tx1"/>
                </a:solidFill>
                <a:latin typeface="Arial" charset="0"/>
                <a:ea typeface="Arial" pitchFamily="-112" charset="0"/>
                <a:cs typeface="Arial" charset="0"/>
              </a:defRPr>
            </a:lvl5pPr>
            <a:lvl6pPr marL="457200" algn="ctr" defTabSz="457200" rtl="0" eaLnBrk="1" fontAlgn="base" hangingPunct="1">
              <a:spcBef>
                <a:spcPct val="0"/>
              </a:spcBef>
              <a:spcAft>
                <a:spcPct val="0"/>
              </a:spcAft>
              <a:defRPr sz="4400">
                <a:solidFill>
                  <a:schemeClr val="tx1"/>
                </a:solidFill>
                <a:latin typeface="Arial" charset="0"/>
                <a:cs typeface="Arial" charset="0"/>
              </a:defRPr>
            </a:lvl6pPr>
            <a:lvl7pPr marL="914400" algn="ctr" defTabSz="457200" rtl="0" eaLnBrk="1" fontAlgn="base" hangingPunct="1">
              <a:spcBef>
                <a:spcPct val="0"/>
              </a:spcBef>
              <a:spcAft>
                <a:spcPct val="0"/>
              </a:spcAft>
              <a:defRPr sz="4400">
                <a:solidFill>
                  <a:schemeClr val="tx1"/>
                </a:solidFill>
                <a:latin typeface="Arial" charset="0"/>
                <a:cs typeface="Arial" charset="0"/>
              </a:defRPr>
            </a:lvl7pPr>
            <a:lvl8pPr marL="1371600" algn="ctr" defTabSz="457200" rtl="0" eaLnBrk="1" fontAlgn="base" hangingPunct="1">
              <a:spcBef>
                <a:spcPct val="0"/>
              </a:spcBef>
              <a:spcAft>
                <a:spcPct val="0"/>
              </a:spcAft>
              <a:defRPr sz="4400">
                <a:solidFill>
                  <a:schemeClr val="tx1"/>
                </a:solidFill>
                <a:latin typeface="Arial" charset="0"/>
                <a:cs typeface="Arial" charset="0"/>
              </a:defRPr>
            </a:lvl8pPr>
            <a:lvl9pPr marL="1828800" algn="ctr" defTabSz="457200" rtl="0" eaLnBrk="1" fontAlgn="base" hangingPunct="1">
              <a:spcBef>
                <a:spcPct val="0"/>
              </a:spcBef>
              <a:spcAft>
                <a:spcPct val="0"/>
              </a:spcAft>
              <a:defRPr sz="4400">
                <a:solidFill>
                  <a:schemeClr val="tx1"/>
                </a:solidFill>
                <a:latin typeface="Arial" charset="0"/>
                <a:cs typeface="Arial" charset="0"/>
              </a:defRPr>
            </a:lvl9pPr>
          </a:lstStyle>
          <a:p>
            <a:pPr>
              <a:lnSpc>
                <a:spcPct val="110000"/>
              </a:lnSpc>
              <a:spcBef>
                <a:spcPts val="1200"/>
              </a:spcBef>
            </a:pPr>
            <a:r>
              <a:rPr lang="en-US" sz="4000" i="1" dirty="0"/>
              <a:t>Opportunity Knocks for </a:t>
            </a:r>
          </a:p>
          <a:p>
            <a:pPr>
              <a:lnSpc>
                <a:spcPct val="110000"/>
              </a:lnSpc>
              <a:spcBef>
                <a:spcPts val="0"/>
              </a:spcBef>
            </a:pPr>
            <a:r>
              <a:rPr lang="en-US" sz="4000" i="1" dirty="0"/>
              <a:t>Beneficial Electrification</a:t>
            </a:r>
            <a:r>
              <a:rPr lang="en-US" sz="4400" i="1" dirty="0"/>
              <a:t> </a:t>
            </a:r>
            <a:endParaRPr lang="en-US" sz="4000" i="1" dirty="0"/>
          </a:p>
          <a:p>
            <a:pPr>
              <a:lnSpc>
                <a:spcPct val="110000"/>
              </a:lnSpc>
              <a:spcBef>
                <a:spcPts val="1800"/>
              </a:spcBef>
            </a:pPr>
            <a:r>
              <a:rPr lang="en-US" i="1" dirty="0"/>
              <a:t>“Fewer Joules, More kWh”</a:t>
            </a:r>
            <a:endParaRPr lang="en-US" sz="4000" i="1" dirty="0"/>
          </a:p>
        </p:txBody>
      </p:sp>
      <p:pic>
        <p:nvPicPr>
          <p:cNvPr id="7" name="Picture 6"/>
          <p:cNvPicPr>
            <a:picLocks noChangeAspect="1"/>
          </p:cNvPicPr>
          <p:nvPr/>
        </p:nvPicPr>
        <p:blipFill>
          <a:blip r:embed="rId3"/>
          <a:stretch>
            <a:fillRect/>
          </a:stretch>
        </p:blipFill>
        <p:spPr>
          <a:xfrm>
            <a:off x="698500" y="2836862"/>
            <a:ext cx="7684515" cy="529098"/>
          </a:xfrm>
          <a:prstGeom prst="rect">
            <a:avLst/>
          </a:prstGeom>
        </p:spPr>
      </p:pic>
      <p:pic>
        <p:nvPicPr>
          <p:cNvPr id="6" name="Picture 5"/>
          <p:cNvPicPr>
            <a:picLocks noChangeAspect="1"/>
          </p:cNvPicPr>
          <p:nvPr/>
        </p:nvPicPr>
        <p:blipFill>
          <a:blip r:embed="rId4"/>
          <a:stretch>
            <a:fillRect/>
          </a:stretch>
        </p:blipFill>
        <p:spPr>
          <a:xfrm>
            <a:off x="699515" y="4494477"/>
            <a:ext cx="3956891" cy="540147"/>
          </a:xfrm>
          <a:prstGeom prst="rect">
            <a:avLst/>
          </a:prstGeom>
        </p:spPr>
      </p:pic>
      <p:pic>
        <p:nvPicPr>
          <p:cNvPr id="11" name="Picture 10"/>
          <p:cNvPicPr>
            <a:picLocks noChangeAspect="1"/>
          </p:cNvPicPr>
          <p:nvPr/>
        </p:nvPicPr>
        <p:blipFill>
          <a:blip r:embed="rId5"/>
          <a:stretch>
            <a:fillRect/>
          </a:stretch>
        </p:blipFill>
        <p:spPr>
          <a:xfrm>
            <a:off x="699515" y="5076344"/>
            <a:ext cx="2044700" cy="571500"/>
          </a:xfrm>
          <a:prstGeom prst="rect">
            <a:avLst/>
          </a:prstGeom>
        </p:spPr>
      </p:pic>
      <p:pic>
        <p:nvPicPr>
          <p:cNvPr id="12" name="Picture 11"/>
          <p:cNvPicPr>
            <a:picLocks noChangeAspect="1"/>
          </p:cNvPicPr>
          <p:nvPr/>
        </p:nvPicPr>
        <p:blipFill>
          <a:blip r:embed="rId6"/>
          <a:stretch>
            <a:fillRect/>
          </a:stretch>
        </p:blipFill>
        <p:spPr>
          <a:xfrm>
            <a:off x="699515" y="3401096"/>
            <a:ext cx="1943100" cy="546100"/>
          </a:xfrm>
          <a:prstGeom prst="rect">
            <a:avLst/>
          </a:prstGeom>
        </p:spPr>
      </p:pic>
      <p:sp>
        <p:nvSpPr>
          <p:cNvPr id="13" name="TextBox 12"/>
          <p:cNvSpPr txBox="1"/>
          <p:nvPr/>
        </p:nvSpPr>
        <p:spPr>
          <a:xfrm>
            <a:off x="0" y="5669992"/>
            <a:ext cx="8979407" cy="400110"/>
          </a:xfrm>
          <a:prstGeom prst="rect">
            <a:avLst/>
          </a:prstGeom>
          <a:noFill/>
        </p:spPr>
        <p:txBody>
          <a:bodyPr wrap="square" rtlCol="0">
            <a:spAutoFit/>
          </a:bodyPr>
          <a:lstStyle/>
          <a:p>
            <a:pPr algn="ctr"/>
            <a:r>
              <a:rPr lang="en-US" sz="2000" i="1">
                <a:latin typeface="+mn-lt"/>
              </a:rPr>
              <a:t>Source: Vermont </a:t>
            </a:r>
            <a:r>
              <a:rPr lang="en-US" sz="2000" i="1" dirty="0">
                <a:latin typeface="+mn-lt"/>
              </a:rPr>
              <a:t>Comprehensive Energy Plan 2016</a:t>
            </a:r>
          </a:p>
        </p:txBody>
      </p:sp>
      <p:pic>
        <p:nvPicPr>
          <p:cNvPr id="2" name="Picture 1"/>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154100" y="3900152"/>
            <a:ext cx="2194326" cy="1556259"/>
          </a:xfrm>
          <a:prstGeom prst="rect">
            <a:avLst/>
          </a:prstGeom>
        </p:spPr>
      </p:pic>
      <p:sp>
        <p:nvSpPr>
          <p:cNvPr id="16" name="TextBox 15"/>
          <p:cNvSpPr txBox="1"/>
          <p:nvPr/>
        </p:nvSpPr>
        <p:spPr>
          <a:xfrm>
            <a:off x="524146" y="2372025"/>
            <a:ext cx="1146919" cy="523220"/>
          </a:xfrm>
          <a:prstGeom prst="rect">
            <a:avLst/>
          </a:prstGeom>
          <a:noFill/>
        </p:spPr>
        <p:txBody>
          <a:bodyPr wrap="square" rtlCol="0">
            <a:spAutoFit/>
          </a:bodyPr>
          <a:lstStyle/>
          <a:p>
            <a:pPr algn="ctr"/>
            <a:r>
              <a:rPr lang="en-US" sz="2800" b="1" dirty="0"/>
              <a:t>2015</a:t>
            </a:r>
          </a:p>
        </p:txBody>
      </p:sp>
      <p:sp>
        <p:nvSpPr>
          <p:cNvPr id="17" name="TextBox 16"/>
          <p:cNvSpPr txBox="1"/>
          <p:nvPr/>
        </p:nvSpPr>
        <p:spPr>
          <a:xfrm>
            <a:off x="524146" y="4024679"/>
            <a:ext cx="1146919" cy="523220"/>
          </a:xfrm>
          <a:prstGeom prst="rect">
            <a:avLst/>
          </a:prstGeom>
          <a:noFill/>
        </p:spPr>
        <p:txBody>
          <a:bodyPr wrap="square" rtlCol="0">
            <a:spAutoFit/>
          </a:bodyPr>
          <a:lstStyle/>
          <a:p>
            <a:pPr algn="ctr"/>
            <a:r>
              <a:rPr lang="en-US" sz="2800" b="1"/>
              <a:t>2050</a:t>
            </a:r>
            <a:endParaRPr lang="en-US" sz="2800" b="1" dirty="0"/>
          </a:p>
        </p:txBody>
      </p:sp>
      <p:sp>
        <p:nvSpPr>
          <p:cNvPr id="18" name="TextBox 17"/>
          <p:cNvSpPr txBox="1"/>
          <p:nvPr/>
        </p:nvSpPr>
        <p:spPr>
          <a:xfrm>
            <a:off x="2413905" y="3427773"/>
            <a:ext cx="1146919" cy="461665"/>
          </a:xfrm>
          <a:prstGeom prst="rect">
            <a:avLst/>
          </a:prstGeom>
          <a:noFill/>
        </p:spPr>
        <p:txBody>
          <a:bodyPr wrap="square" rtlCol="0">
            <a:spAutoFit/>
          </a:bodyPr>
          <a:lstStyle/>
          <a:p>
            <a:pPr algn="ctr"/>
            <a:r>
              <a:rPr lang="en-US" sz="2400"/>
              <a:t>25%</a:t>
            </a:r>
            <a:endParaRPr lang="en-US" sz="2400" dirty="0"/>
          </a:p>
        </p:txBody>
      </p:sp>
      <p:sp>
        <p:nvSpPr>
          <p:cNvPr id="19" name="TextBox 18"/>
          <p:cNvSpPr txBox="1"/>
          <p:nvPr/>
        </p:nvSpPr>
        <p:spPr>
          <a:xfrm>
            <a:off x="2526029" y="5102444"/>
            <a:ext cx="1146919" cy="461665"/>
          </a:xfrm>
          <a:prstGeom prst="rect">
            <a:avLst/>
          </a:prstGeom>
          <a:noFill/>
        </p:spPr>
        <p:txBody>
          <a:bodyPr wrap="square" rtlCol="0">
            <a:spAutoFit/>
          </a:bodyPr>
          <a:lstStyle/>
          <a:p>
            <a:pPr algn="ctr"/>
            <a:r>
              <a:rPr lang="en-US" sz="2400" dirty="0"/>
              <a:t>53%</a:t>
            </a:r>
          </a:p>
        </p:txBody>
      </p:sp>
      <p:pic>
        <p:nvPicPr>
          <p:cNvPr id="20" name="Picture 19"/>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534559" y="163991"/>
            <a:ext cx="1919369" cy="1679815"/>
          </a:xfrm>
          <a:prstGeom prst="rect">
            <a:avLst/>
          </a:prstGeom>
        </p:spPr>
      </p:pic>
      <p:sp>
        <p:nvSpPr>
          <p:cNvPr id="21" name="TextBox 20"/>
          <p:cNvSpPr txBox="1"/>
          <p:nvPr/>
        </p:nvSpPr>
        <p:spPr>
          <a:xfrm>
            <a:off x="318625" y="190904"/>
            <a:ext cx="2380125" cy="338554"/>
          </a:xfrm>
          <a:prstGeom prst="rect">
            <a:avLst/>
          </a:prstGeom>
          <a:noFill/>
        </p:spPr>
        <p:txBody>
          <a:bodyPr wrap="square" rtlCol="0">
            <a:spAutoFit/>
          </a:bodyPr>
          <a:lstStyle/>
          <a:p>
            <a:pPr algn="ctr"/>
            <a:r>
              <a:rPr lang="en-US" sz="1600">
                <a:solidFill>
                  <a:schemeClr val="bg1">
                    <a:lumMod val="95000"/>
                  </a:schemeClr>
                </a:solidFill>
                <a:latin typeface="Georgia" charset="0"/>
                <a:ea typeface="Georgia" charset="0"/>
                <a:cs typeface="Georgia" charset="0"/>
              </a:rPr>
              <a:t>Opportunity Knocks</a:t>
            </a:r>
            <a:endParaRPr lang="en-US" sz="1600" dirty="0">
              <a:solidFill>
                <a:schemeClr val="bg1">
                  <a:lumMod val="95000"/>
                </a:schemeClr>
              </a:solidFill>
              <a:latin typeface="Georgia" charset="0"/>
              <a:ea typeface="Georgia" charset="0"/>
              <a:cs typeface="Georgia" charset="0"/>
            </a:endParaRPr>
          </a:p>
        </p:txBody>
      </p:sp>
    </p:spTree>
    <p:extLst>
      <p:ext uri="{BB962C8B-B14F-4D97-AF65-F5344CB8AC3E}">
        <p14:creationId xmlns:p14="http://schemas.microsoft.com/office/powerpoint/2010/main" val="15086736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2"/>
          </p:nvPr>
        </p:nvSpPr>
        <p:spPr>
          <a:xfrm>
            <a:off x="410417" y="2220829"/>
            <a:ext cx="8332975" cy="2487509"/>
          </a:xfrm>
        </p:spPr>
        <p:txBody>
          <a:bodyPr/>
          <a:lstStyle/>
          <a:p>
            <a:pPr>
              <a:spcBef>
                <a:spcPts val="0"/>
              </a:spcBef>
            </a:pPr>
            <a:r>
              <a:rPr lang="en-US" sz="2400" dirty="0"/>
              <a:t>Distinguish from energy efficiency (EE), which is crucial but different</a:t>
            </a:r>
          </a:p>
          <a:p>
            <a:pPr>
              <a:spcBef>
                <a:spcPts val="0"/>
              </a:spcBef>
            </a:pPr>
            <a:r>
              <a:rPr lang="en-US" sz="2400" dirty="0"/>
              <a:t>EE goal: </a:t>
            </a:r>
            <a:r>
              <a:rPr lang="en-US" sz="2400" b="1" i="1" dirty="0"/>
              <a:t>Use fewer kWh to do a task</a:t>
            </a:r>
          </a:p>
          <a:p>
            <a:pPr>
              <a:spcBef>
                <a:spcPts val="0"/>
              </a:spcBef>
            </a:pPr>
            <a:r>
              <a:rPr lang="en-US" sz="2400" dirty="0"/>
              <a:t>BE goal: </a:t>
            </a:r>
            <a:r>
              <a:rPr lang="en-US" sz="2400" b="1" i="1" dirty="0"/>
              <a:t>Use fewer joules </a:t>
            </a:r>
            <a:r>
              <a:rPr lang="mr-IN" sz="2400" b="1" i="1" dirty="0"/>
              <a:t>–</a:t>
            </a:r>
            <a:r>
              <a:rPr lang="en-US" sz="2400" b="1" i="1" dirty="0"/>
              <a:t> by using more kWh</a:t>
            </a:r>
          </a:p>
          <a:p>
            <a:pPr>
              <a:spcBef>
                <a:spcPts val="0"/>
              </a:spcBef>
            </a:pPr>
            <a:r>
              <a:rPr lang="en-US" sz="2400" dirty="0"/>
              <a:t>Emissions efficiency (“</a:t>
            </a:r>
            <a:r>
              <a:rPr lang="en-US" sz="2400" b="1" i="1" dirty="0">
                <a:solidFill>
                  <a:srgbClr val="FF0000"/>
                </a:solidFill>
              </a:rPr>
              <a:t>Emiciency</a:t>
            </a:r>
            <a:r>
              <a:rPr lang="en-US" sz="2400" dirty="0"/>
              <a:t>”) = Total CO</a:t>
            </a:r>
            <a:r>
              <a:rPr lang="en-US" sz="2400" baseline="-25000" dirty="0"/>
              <a:t>2</a:t>
            </a:r>
            <a:r>
              <a:rPr lang="en-US" sz="2400" dirty="0"/>
              <a:t> emitted by a project vs. </a:t>
            </a:r>
            <a:r>
              <a:rPr lang="en-US" sz="2400" dirty="0" smtClean="0"/>
              <a:t>alternatives</a:t>
            </a:r>
            <a:endParaRPr lang="en-US" sz="2400" dirty="0"/>
          </a:p>
        </p:txBody>
      </p:sp>
      <p:sp>
        <p:nvSpPr>
          <p:cNvPr id="3" name="Slide Number Placeholder 2"/>
          <p:cNvSpPr>
            <a:spLocks noGrp="1"/>
          </p:cNvSpPr>
          <p:nvPr>
            <p:ph type="sldNum" sz="quarter" idx="4"/>
          </p:nvPr>
        </p:nvSpPr>
        <p:spPr/>
        <p:txBody>
          <a:bodyPr/>
          <a:lstStyle/>
          <a:p>
            <a:fld id="{796CB93B-C569-4802-AF22-9A2B7C1E12CA}" type="slidenum">
              <a:rPr lang="en-US" smtClean="0"/>
              <a:pPr/>
              <a:t>36</a:t>
            </a:fld>
            <a:endParaRPr lang="en-US"/>
          </a:p>
        </p:txBody>
      </p:sp>
      <p:sp>
        <p:nvSpPr>
          <p:cNvPr id="4" name="Title 3"/>
          <p:cNvSpPr>
            <a:spLocks noGrp="1"/>
          </p:cNvSpPr>
          <p:nvPr>
            <p:ph type="title"/>
          </p:nvPr>
        </p:nvSpPr>
        <p:spPr/>
        <p:txBody>
          <a:bodyPr/>
          <a:lstStyle/>
          <a:p>
            <a:r>
              <a:rPr lang="en-US" dirty="0"/>
              <a:t>Measuring Beneficial </a:t>
            </a:r>
            <a:r>
              <a:rPr lang="en-US" dirty="0" smtClean="0"/>
              <a:t>Electrification: A PBR Metric?</a:t>
            </a:r>
            <a:endParaRPr lang="en-US" dirty="0"/>
          </a:p>
        </p:txBody>
      </p:sp>
      <p:sp>
        <p:nvSpPr>
          <p:cNvPr id="5" name="TextBox 4"/>
          <p:cNvSpPr txBox="1"/>
          <p:nvPr/>
        </p:nvSpPr>
        <p:spPr>
          <a:xfrm>
            <a:off x="609600" y="5130800"/>
            <a:ext cx="8001000" cy="738664"/>
          </a:xfrm>
          <a:prstGeom prst="rect">
            <a:avLst/>
          </a:prstGeom>
          <a:ln w="19050">
            <a:solidFill>
              <a:schemeClr val="tx1"/>
            </a:solidFill>
          </a:ln>
        </p:spPr>
        <p:txBody>
          <a:bodyPr wrap="square" lIns="0" tIns="0" rIns="0" bIns="0" rtlCol="0">
            <a:spAutoFit/>
          </a:bodyPr>
          <a:lstStyle/>
          <a:p>
            <a:pPr algn="ctr"/>
            <a:r>
              <a:rPr lang="en-US" sz="2400" b="1" dirty="0" smtClean="0"/>
              <a:t>Is this another way to look at the Tier 3 question? How might a PBR plan be structured to advance this and other objectives?</a:t>
            </a:r>
            <a:endParaRPr lang="en-US" sz="2400" b="1" dirty="0" smtClean="0"/>
          </a:p>
        </p:txBody>
      </p:sp>
    </p:spTree>
    <p:extLst>
      <p:ext uri="{BB962C8B-B14F-4D97-AF65-F5344CB8AC3E}">
        <p14:creationId xmlns:p14="http://schemas.microsoft.com/office/powerpoint/2010/main" val="1821810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left)">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wipe(left)">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wipe(left)">
                                      <p:cBhvr>
                                        <p:cTn id="22"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891357" y="544336"/>
            <a:ext cx="574502" cy="886397"/>
          </a:xfrm>
        </p:spPr>
        <p:txBody>
          <a:bodyPr/>
          <a:lstStyle/>
          <a:p>
            <a:r>
              <a:rPr lang="en-US" dirty="0"/>
              <a:t>4</a:t>
            </a:r>
          </a:p>
        </p:txBody>
      </p:sp>
      <p:sp>
        <p:nvSpPr>
          <p:cNvPr id="7" name="Text Placeholder 6"/>
          <p:cNvSpPr>
            <a:spLocks noGrp="1"/>
          </p:cNvSpPr>
          <p:nvPr>
            <p:ph type="body" sz="quarter" idx="12"/>
          </p:nvPr>
        </p:nvSpPr>
        <p:spPr>
          <a:xfrm>
            <a:off x="1699592" y="1796360"/>
            <a:ext cx="6805929" cy="298864"/>
          </a:xfrm>
        </p:spPr>
        <p:txBody>
          <a:bodyPr/>
          <a:lstStyle/>
          <a:p>
            <a:r>
              <a:rPr lang="en-US" dirty="0" smtClean="0"/>
              <a:t>A Few Observations</a:t>
            </a:r>
            <a:endParaRPr lang="en-US" dirty="0"/>
          </a:p>
        </p:txBody>
      </p:sp>
      <p:sp>
        <p:nvSpPr>
          <p:cNvPr id="5" name="Title 4"/>
          <p:cNvSpPr>
            <a:spLocks noGrp="1"/>
          </p:cNvSpPr>
          <p:nvPr>
            <p:ph type="title"/>
          </p:nvPr>
        </p:nvSpPr>
        <p:spPr/>
        <p:txBody>
          <a:bodyPr/>
          <a:lstStyle/>
          <a:p>
            <a:r>
              <a:rPr lang="en-US" dirty="0" smtClean="0"/>
              <a:t>Conclusion</a:t>
            </a:r>
            <a:endParaRPr lang="en-US" dirty="0"/>
          </a:p>
        </p:txBody>
      </p:sp>
      <p:sp>
        <p:nvSpPr>
          <p:cNvPr id="3" name="Slide Number Placeholder 2"/>
          <p:cNvSpPr>
            <a:spLocks noGrp="1"/>
          </p:cNvSpPr>
          <p:nvPr>
            <p:ph type="sldNum" sz="quarter" idx="4294967295"/>
          </p:nvPr>
        </p:nvSpPr>
        <p:spPr>
          <a:xfrm>
            <a:off x="8782050" y="6323013"/>
            <a:ext cx="361950" cy="230187"/>
          </a:xfrm>
          <a:prstGeom prst="rect">
            <a:avLst/>
          </a:prstGeom>
        </p:spPr>
        <p:txBody>
          <a:bodyPr/>
          <a:lstStyle/>
          <a:p>
            <a:fld id="{796CB93B-C569-4802-AF22-9A2B7C1E12CA}" type="slidenum">
              <a:rPr lang="en-US" smtClean="0"/>
              <a:pPr/>
              <a:t>37</a:t>
            </a:fld>
            <a:endParaRPr lang="en-US"/>
          </a:p>
        </p:txBody>
      </p:sp>
    </p:spTree>
    <p:extLst>
      <p:ext uri="{BB962C8B-B14F-4D97-AF65-F5344CB8AC3E}">
        <p14:creationId xmlns:p14="http://schemas.microsoft.com/office/powerpoint/2010/main" val="8978282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2"/>
          </p:nvPr>
        </p:nvSpPr>
        <p:spPr>
          <a:xfrm>
            <a:off x="410415" y="1447801"/>
            <a:ext cx="8332975" cy="4610099"/>
          </a:xfrm>
        </p:spPr>
        <p:txBody>
          <a:bodyPr>
            <a:normAutofit fontScale="70000" lnSpcReduction="20000"/>
          </a:bodyPr>
          <a:lstStyle/>
          <a:p>
            <a:r>
              <a:rPr lang="en-US" dirty="0" smtClean="0">
                <a:solidFill>
                  <a:schemeClr val="tx1"/>
                </a:solidFill>
              </a:rPr>
              <a:t>Revenue </a:t>
            </a:r>
            <a:r>
              <a:rPr lang="en-US" dirty="0">
                <a:solidFill>
                  <a:schemeClr val="tx1"/>
                </a:solidFill>
              </a:rPr>
              <a:t>regulation is </a:t>
            </a:r>
            <a:r>
              <a:rPr lang="en-US" dirty="0" smtClean="0">
                <a:solidFill>
                  <a:schemeClr val="tx1"/>
                </a:solidFill>
              </a:rPr>
              <a:t>shown </a:t>
            </a:r>
            <a:r>
              <a:rPr lang="en-US" dirty="0">
                <a:solidFill>
                  <a:schemeClr val="tx1"/>
                </a:solidFill>
              </a:rPr>
              <a:t>in multiple jurisdictions to provide cost containment incentives to </a:t>
            </a:r>
            <a:r>
              <a:rPr lang="en-US" dirty="0" smtClean="0">
                <a:solidFill>
                  <a:schemeClr val="tx1"/>
                </a:solidFill>
              </a:rPr>
              <a:t>utilities</a:t>
            </a:r>
          </a:p>
          <a:p>
            <a:pPr lvl="1"/>
            <a:r>
              <a:rPr lang="en-US" dirty="0" smtClean="0">
                <a:solidFill>
                  <a:schemeClr val="tx1"/>
                </a:solidFill>
              </a:rPr>
              <a:t>PIMs, esp. when overlaid on revenue regulation, can drive achievement specified outcomes</a:t>
            </a:r>
            <a:endParaRPr lang="en-US" dirty="0" smtClean="0"/>
          </a:p>
          <a:p>
            <a:r>
              <a:rPr lang="en-US" dirty="0" smtClean="0"/>
              <a:t>Beware consequences of features intended to limit downside risks to consumers, as they also can limit the upside by diluting incentives for operational efficiency, cost containment, and innovation, e.g.:</a:t>
            </a:r>
          </a:p>
          <a:p>
            <a:pPr lvl="1"/>
            <a:r>
              <a:rPr lang="en-US" dirty="0" smtClean="0"/>
              <a:t>Earnings sharing mechanisms</a:t>
            </a:r>
          </a:p>
          <a:p>
            <a:pPr lvl="1"/>
            <a:r>
              <a:rPr lang="en-US" dirty="0" smtClean="0"/>
              <a:t>Separate cost/investment trackers</a:t>
            </a:r>
          </a:p>
          <a:p>
            <a:r>
              <a:rPr lang="en-US" dirty="0" smtClean="0"/>
              <a:t>Revenue regulation reduces/eliminates revenue risks associated with more economically efficient rate structures</a:t>
            </a:r>
          </a:p>
          <a:p>
            <a:r>
              <a:rPr lang="en-US" dirty="0" smtClean="0"/>
              <a:t>Public education and design processes are elements of successful non-traditional regulatory regimes</a:t>
            </a:r>
          </a:p>
          <a:p>
            <a:r>
              <a:rPr lang="en-US" dirty="0" smtClean="0"/>
              <a:t>LRAMs don’t solve the “throughput” problem</a:t>
            </a:r>
          </a:p>
        </p:txBody>
      </p:sp>
      <p:sp>
        <p:nvSpPr>
          <p:cNvPr id="5" name="Title 4"/>
          <p:cNvSpPr>
            <a:spLocks noGrp="1"/>
          </p:cNvSpPr>
          <p:nvPr>
            <p:ph type="title"/>
          </p:nvPr>
        </p:nvSpPr>
        <p:spPr>
          <a:xfrm>
            <a:off x="410415" y="685801"/>
            <a:ext cx="8315783" cy="762000"/>
          </a:xfrm>
        </p:spPr>
        <p:txBody>
          <a:bodyPr>
            <a:normAutofit/>
          </a:bodyPr>
          <a:lstStyle/>
          <a:p>
            <a:r>
              <a:rPr lang="en-US" smtClean="0"/>
              <a:t>Some Observations</a:t>
            </a:r>
            <a:endParaRPr lang="en-US" dirty="0"/>
          </a:p>
        </p:txBody>
      </p:sp>
    </p:spTree>
    <p:extLst>
      <p:ext uri="{BB962C8B-B14F-4D97-AF65-F5344CB8AC3E}">
        <p14:creationId xmlns:p14="http://schemas.microsoft.com/office/powerpoint/2010/main" val="1272135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796CB93B-C569-4802-AF22-9A2B7C1E12CA}" type="slidenum">
              <a:rPr lang="en-US" smtClean="0"/>
              <a:pPr/>
              <a:t>39</a:t>
            </a:fld>
            <a:endParaRPr lang="en-US"/>
          </a:p>
        </p:txBody>
      </p:sp>
      <p:sp>
        <p:nvSpPr>
          <p:cNvPr id="4" name="Title 3"/>
          <p:cNvSpPr>
            <a:spLocks noGrp="1"/>
          </p:cNvSpPr>
          <p:nvPr>
            <p:ph type="title"/>
          </p:nvPr>
        </p:nvSpPr>
        <p:spPr>
          <a:xfrm>
            <a:off x="410415" y="685801"/>
            <a:ext cx="8315783" cy="685800"/>
          </a:xfrm>
        </p:spPr>
        <p:txBody>
          <a:bodyPr/>
          <a:lstStyle/>
          <a:p>
            <a:r>
              <a:rPr lang="en-US" dirty="0" smtClean="0"/>
              <a:t>A plea</a:t>
            </a:r>
            <a:endParaRPr lang="en-US" dirty="0"/>
          </a:p>
        </p:txBody>
      </p:sp>
      <p:pic>
        <p:nvPicPr>
          <p:cNvPr id="5" name="Picture 4"/>
          <p:cNvPicPr>
            <a:picLocks noChangeAspect="1"/>
          </p:cNvPicPr>
          <p:nvPr/>
        </p:nvPicPr>
        <p:blipFill>
          <a:blip r:embed="rId2"/>
          <a:stretch>
            <a:fillRect/>
          </a:stretch>
        </p:blipFill>
        <p:spPr>
          <a:xfrm>
            <a:off x="1524000" y="1543049"/>
            <a:ext cx="6209402" cy="4564833"/>
          </a:xfrm>
          <a:prstGeom prst="rect">
            <a:avLst/>
          </a:prstGeom>
        </p:spPr>
      </p:pic>
    </p:spTree>
    <p:extLst>
      <p:ext uri="{BB962C8B-B14F-4D97-AF65-F5344CB8AC3E}">
        <p14:creationId xmlns:p14="http://schemas.microsoft.com/office/powerpoint/2010/main" val="6330441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294967295"/>
          </p:nvPr>
        </p:nvSpPr>
        <p:spPr>
          <a:xfrm>
            <a:off x="8782050" y="6323013"/>
            <a:ext cx="361950" cy="230187"/>
          </a:xfrm>
        </p:spPr>
        <p:txBody>
          <a:bodyPr/>
          <a:lstStyle/>
          <a:p>
            <a:fld id="{796CB93B-C569-4802-AF22-9A2B7C1E12CA}" type="slidenum">
              <a:rPr lang="en-US" smtClean="0"/>
              <a:pPr/>
              <a:t>40</a:t>
            </a:fld>
            <a:endParaRPr lang="en-US"/>
          </a:p>
        </p:txBody>
      </p:sp>
    </p:spTree>
    <p:extLst>
      <p:ext uri="{BB962C8B-B14F-4D97-AF65-F5344CB8AC3E}">
        <p14:creationId xmlns:p14="http://schemas.microsoft.com/office/powerpoint/2010/main" val="1058118297"/>
      </p:ext>
    </p:extLst>
  </p:cSld>
  <p:clrMapOvr>
    <a:masterClrMapping/>
  </p:clrMapOvr>
</p:sld>
</file>

<file path=ppt/theme/theme1.xml><?xml version="1.0" encoding="utf-8"?>
<a:theme xmlns:a="http://schemas.openxmlformats.org/drawingml/2006/main" name="Cover Slides">
  <a:themeElements>
    <a:clrScheme name="Custom 2">
      <a:dk1>
        <a:sysClr val="windowText" lastClr="000000"/>
      </a:dk1>
      <a:lt1>
        <a:sysClr val="window" lastClr="FFFFFF"/>
      </a:lt1>
      <a:dk2>
        <a:srgbClr val="44546A"/>
      </a:dk2>
      <a:lt2>
        <a:srgbClr val="E7E6E6"/>
      </a:lt2>
      <a:accent1>
        <a:srgbClr val="21BDBE"/>
      </a:accent1>
      <a:accent2>
        <a:srgbClr val="F2B516"/>
      </a:accent2>
      <a:accent3>
        <a:srgbClr val="5FBB46"/>
      </a:accent3>
      <a:accent4>
        <a:srgbClr val="165C99"/>
      </a:accent4>
      <a:accent5>
        <a:srgbClr val="F15B4F"/>
      </a:accent5>
      <a:accent6>
        <a:srgbClr val="083050"/>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7912B3B7-08C8-7444-B2EC-934C4913D16A}"/>
    </a:ext>
  </a:extLst>
</a:theme>
</file>

<file path=ppt/theme/theme2.xml><?xml version="1.0" encoding="utf-8"?>
<a:theme xmlns:a="http://schemas.openxmlformats.org/drawingml/2006/main" name="Personalized Cover Slides">
  <a:themeElements>
    <a:clrScheme name="Custom 2">
      <a:dk1>
        <a:sysClr val="windowText" lastClr="000000"/>
      </a:dk1>
      <a:lt1>
        <a:sysClr val="window" lastClr="FFFFFF"/>
      </a:lt1>
      <a:dk2>
        <a:srgbClr val="44546A"/>
      </a:dk2>
      <a:lt2>
        <a:srgbClr val="E7E6E6"/>
      </a:lt2>
      <a:accent1>
        <a:srgbClr val="21BDBE"/>
      </a:accent1>
      <a:accent2>
        <a:srgbClr val="F2B516"/>
      </a:accent2>
      <a:accent3>
        <a:srgbClr val="5FBB46"/>
      </a:accent3>
      <a:accent4>
        <a:srgbClr val="165C99"/>
      </a:accent4>
      <a:accent5>
        <a:srgbClr val="F15B4F"/>
      </a:accent5>
      <a:accent6>
        <a:srgbClr val="083050"/>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8D105FC2-6473-BC4E-A872-AF64D1A2C48B}"/>
    </a:ext>
  </a:extLst>
</a:theme>
</file>

<file path=ppt/theme/theme3.xml><?xml version="1.0" encoding="utf-8"?>
<a:theme xmlns:a="http://schemas.openxmlformats.org/drawingml/2006/main" name="US_Personalized Cover Slides">
  <a:themeElements>
    <a:clrScheme name="Custom 2">
      <a:dk1>
        <a:sysClr val="windowText" lastClr="000000"/>
      </a:dk1>
      <a:lt1>
        <a:sysClr val="window" lastClr="FFFFFF"/>
      </a:lt1>
      <a:dk2>
        <a:srgbClr val="44546A"/>
      </a:dk2>
      <a:lt2>
        <a:srgbClr val="E7E6E6"/>
      </a:lt2>
      <a:accent1>
        <a:srgbClr val="21BDBE"/>
      </a:accent1>
      <a:accent2>
        <a:srgbClr val="F2B516"/>
      </a:accent2>
      <a:accent3>
        <a:srgbClr val="5FBB46"/>
      </a:accent3>
      <a:accent4>
        <a:srgbClr val="165C99"/>
      </a:accent4>
      <a:accent5>
        <a:srgbClr val="F15B4F"/>
      </a:accent5>
      <a:accent6>
        <a:srgbClr val="083050"/>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63EB52F6-58CF-5446-98BA-71B46817FB08}"/>
    </a:ext>
  </a:extLst>
</a:theme>
</file>

<file path=ppt/theme/theme4.xml><?xml version="1.0" encoding="utf-8"?>
<a:theme xmlns:a="http://schemas.openxmlformats.org/drawingml/2006/main" name="Section Break Slides">
  <a:themeElements>
    <a:clrScheme name="Custom 2">
      <a:dk1>
        <a:sysClr val="windowText" lastClr="000000"/>
      </a:dk1>
      <a:lt1>
        <a:sysClr val="window" lastClr="FFFFFF"/>
      </a:lt1>
      <a:dk2>
        <a:srgbClr val="44546A"/>
      </a:dk2>
      <a:lt2>
        <a:srgbClr val="E7E6E6"/>
      </a:lt2>
      <a:accent1>
        <a:srgbClr val="21BDBE"/>
      </a:accent1>
      <a:accent2>
        <a:srgbClr val="F2B516"/>
      </a:accent2>
      <a:accent3>
        <a:srgbClr val="5FBB46"/>
      </a:accent3>
      <a:accent4>
        <a:srgbClr val="165C99"/>
      </a:accent4>
      <a:accent5>
        <a:srgbClr val="F15B4F"/>
      </a:accent5>
      <a:accent6>
        <a:srgbClr val="083050"/>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3131BDCF-32F3-6E42-98BD-7DCBA762F593}"/>
    </a:ext>
  </a:extLst>
</a:theme>
</file>

<file path=ppt/theme/theme5.xml><?xml version="1.0" encoding="utf-8"?>
<a:theme xmlns:a="http://schemas.openxmlformats.org/drawingml/2006/main" name="Body Slides">
  <a:themeElements>
    <a:clrScheme name="Custom 2">
      <a:dk1>
        <a:sysClr val="windowText" lastClr="000000"/>
      </a:dk1>
      <a:lt1>
        <a:sysClr val="window" lastClr="FFFFFF"/>
      </a:lt1>
      <a:dk2>
        <a:srgbClr val="44546A"/>
      </a:dk2>
      <a:lt2>
        <a:srgbClr val="E7E6E6"/>
      </a:lt2>
      <a:accent1>
        <a:srgbClr val="21BDBE"/>
      </a:accent1>
      <a:accent2>
        <a:srgbClr val="F2B516"/>
      </a:accent2>
      <a:accent3>
        <a:srgbClr val="5FBB46"/>
      </a:accent3>
      <a:accent4>
        <a:srgbClr val="165C99"/>
      </a:accent4>
      <a:accent5>
        <a:srgbClr val="F15B4F"/>
      </a:accent5>
      <a:accent6>
        <a:srgbClr val="083050"/>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lIns="0" tIns="0" rIns="0" bIns="0"/>
      <a:lstStyle>
        <a:defPPr>
          <a:defRPr b="1" dirty="0" smtClean="0"/>
        </a:defPPr>
      </a:lstStyle>
    </a:txDef>
  </a:objectDefaults>
  <a:extraClrSchemeLst/>
  <a:extLst>
    <a:ext uri="{05A4C25C-085E-4340-85A3-A5531E510DB2}">
      <thm15:themeFamily xmlns:thm15="http://schemas.microsoft.com/office/thememl/2012/main" name="weston-rick-rap-template-sample-2017" id="{BD25F464-51DF-1E4D-9BFE-80AFF0F0E043}" vid="{E9F5F3D1-4A0C-2B40-A7D7-EF433DFF601D}"/>
    </a:ext>
  </a:extLst>
</a:theme>
</file>

<file path=ppt/theme/theme6.xml><?xml version="1.0" encoding="utf-8"?>
<a:theme xmlns:a="http://schemas.openxmlformats.org/drawingml/2006/main" name="Blank Slid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9229B497-D6A4-264B-8CCB-C34399A56661}"/>
    </a:ext>
  </a:extLst>
</a:theme>
</file>

<file path=ppt/theme/theme7.xml><?xml version="1.0" encoding="utf-8"?>
<a:theme xmlns:a="http://schemas.openxmlformats.org/drawingml/2006/main" name="Impact Slides">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FE193326-47DF-594B-97D8-3B5EE8B8AC88}"/>
    </a:ext>
  </a:extLst>
</a:theme>
</file>

<file path=ppt/theme/theme8.xml><?xml version="1.0" encoding="utf-8"?>
<a:theme xmlns:a="http://schemas.openxmlformats.org/drawingml/2006/main" name="About RAP ">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3FD9EB94-B8AD-7141-8CFD-ACE375435155}"/>
    </a:ext>
  </a:extLst>
</a:theme>
</file>

<file path=ppt/theme/theme9.xml><?xml version="1.0" encoding="utf-8"?>
<a:theme xmlns:a="http://schemas.openxmlformats.org/drawingml/2006/main" name="Personalized About RAP">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B9D2CBAF-AE7C-5441-8988-AC6436FE3F5B}"/>
    </a:ext>
  </a:extLst>
</a:theme>
</file>

<file path=ppt/theme/theme10.xml><?xml version="1.0" encoding="utf-8"?>
<a:theme xmlns:a="http://schemas.openxmlformats.org/drawingml/2006/main" name="US_Personalized About RAP">
  <a:themeElements>
    <a:clrScheme name="Custom 1">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B2F4E"/>
      </a:hlink>
      <a:folHlink>
        <a:srgbClr val="0B2F4E"/>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eston-rick-rap-template-sample-2017" id="{BD25F464-51DF-1E4D-9BFE-80AFF0F0E043}" vid="{D623821B-BCF6-234F-9794-F34636341850}"/>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b8dc8aa5-a169-48ff-8814-5f7d69716b40">
      <Value>47</Value>
    </TaxCatchAll>
    <l64fcf1da9ac4c5482e935154d3b167d xmlns="b8dc8aa5-a169-48ff-8814-5f7d69716b40">
      <Terms xmlns="http://schemas.microsoft.com/office/infopath/2007/PartnerControls">
        <TermInfo xmlns="http://schemas.microsoft.com/office/infopath/2007/PartnerControls">
          <TermName xmlns="http://schemas.microsoft.com/office/infopath/2007/PartnerControls">Communications</TermName>
          <TermId xmlns="http://schemas.microsoft.com/office/infopath/2007/PartnerControls">df4b1a3b-19fc-41dc-b149-4a7a35d55fde</TermId>
        </TermInfo>
      </Terms>
    </l64fcf1da9ac4c5482e935154d3b167d>
    <h78a37d1695d4d2c9ed90c454afa8dda xmlns="b8dc8aa5-a169-48ff-8814-5f7d69716b40">
      <Terms xmlns="http://schemas.microsoft.com/office/infopath/2007/PartnerControls"/>
    </h78a37d1695d4d2c9ed90c454afa8dda>
    <Content_x0020_Author xmlns="b8dc8aa5-a169-48ff-8814-5f7d69716b40">
      <UserInfo>
        <DisplayName/>
        <AccountId xsi:nil="true"/>
        <AccountType/>
      </UserInfo>
    </Content_x0020_Author>
    <kf469aca49094485b7feea446e49b366 xmlns="b8dc8aa5-a169-48ff-8814-5f7d69716b40">
      <Terms xmlns="http://schemas.microsoft.com/office/infopath/2007/PartnerControls"/>
    </kf469aca49094485b7feea446e49b366>
    <o075a68547114315b395dbb1f441fc67 xmlns="b8dc8aa5-a169-48ff-8814-5f7d69716b40">
      <Terms xmlns="http://schemas.microsoft.com/office/infopath/2007/PartnerControls"/>
    </o075a68547114315b395dbb1f441fc67>
    <Document_x0020_Status xmlns="b8dc8aa5-a169-48ff-8814-5f7d69716b40">Draft</Document_x0020_Status>
  </documentManagement>
</p:properties>
</file>

<file path=customXml/item3.xml><?xml version="1.0" encoding="utf-8"?>
<ct:contentTypeSchema xmlns:ct="http://schemas.microsoft.com/office/2006/metadata/contentType" xmlns:ma="http://schemas.microsoft.com/office/2006/metadata/properties/metaAttributes" ct:_="" ma:_="" ma:contentTypeName="RAP Internal Documents" ma:contentTypeID="0x0101003A88EADD394739488D168D6330661816007357088E7653C940B8D62CBDB90EC16B" ma:contentTypeVersion="25" ma:contentTypeDescription="" ma:contentTypeScope="" ma:versionID="832c89545d1e7df6e1b4010493b8c0ba">
  <xsd:schema xmlns:xsd="http://www.w3.org/2001/XMLSchema" xmlns:xs="http://www.w3.org/2001/XMLSchema" xmlns:p="http://schemas.microsoft.com/office/2006/metadata/properties" xmlns:ns2="b8dc8aa5-a169-48ff-8814-5f7d69716b40" xmlns:ns3="f4f6e52a-c0e0-45d7-a32d-dc6c02011400" targetNamespace="http://schemas.microsoft.com/office/2006/metadata/properties" ma:root="true" ma:fieldsID="9860702da3e9fec34171b5d8af8462c3" ns2:_="" ns3:_="">
    <xsd:import namespace="b8dc8aa5-a169-48ff-8814-5f7d69716b40"/>
    <xsd:import namespace="f4f6e52a-c0e0-45d7-a32d-dc6c02011400"/>
    <xsd:element name="properties">
      <xsd:complexType>
        <xsd:sequence>
          <xsd:element name="documentManagement">
            <xsd:complexType>
              <xsd:all>
                <xsd:element ref="ns2:Content_x0020_Author" minOccurs="0"/>
                <xsd:element ref="ns2:Document_x0020_Status" minOccurs="0"/>
                <xsd:element ref="ns2:TaxCatchAllLabel" minOccurs="0"/>
                <xsd:element ref="ns2:l64fcf1da9ac4c5482e935154d3b167d" minOccurs="0"/>
                <xsd:element ref="ns2:o075a68547114315b395dbb1f441fc67" minOccurs="0"/>
                <xsd:element ref="ns2:h78a37d1695d4d2c9ed90c454afa8dda" minOccurs="0"/>
                <xsd:element ref="ns2:kf469aca49094485b7feea446e49b366" minOccurs="0"/>
                <xsd:element ref="ns2:TaxCatchAll" minOccurs="0"/>
                <xsd:element ref="ns2:SharedWithUsers" minOccurs="0"/>
                <xsd:element ref="ns2:SharedWithDetails" minOccurs="0"/>
                <xsd:element ref="ns2:SharingHintHash" minOccurs="0"/>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dc8aa5-a169-48ff-8814-5f7d69716b40" elementFormDefault="qualified">
    <xsd:import namespace="http://schemas.microsoft.com/office/2006/documentManagement/types"/>
    <xsd:import namespace="http://schemas.microsoft.com/office/infopath/2007/PartnerControls"/>
    <xsd:element name="Content_x0020_Author" ma:index="2" nillable="true" ma:displayName="Content Author" ma:list="UserInfo" ma:SharePointGroup="0" ma:internalName="Content_x0020_Author" ma:readOnly="fals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ocument_x0020_Status" ma:index="7" nillable="true" ma:displayName="Document Status" ma:default="Draft" ma:format="Dropdown" ma:internalName="Document_x0020_Status">
      <xsd:simpleType>
        <xsd:restriction base="dms:Choice">
          <xsd:enumeration value="Draft"/>
          <xsd:enumeration value="Final"/>
        </xsd:restriction>
      </xsd:simpleType>
    </xsd:element>
    <xsd:element name="TaxCatchAllLabel" ma:index="8" nillable="true" ma:displayName="Taxonomy Catch All Column1" ma:hidden="true" ma:list="{fd7044e7-12fe-4ee8-8100-005ba5623bfd}" ma:internalName="TaxCatchAllLabel" ma:readOnly="true" ma:showField="CatchAllDataLabel" ma:web="b8dc8aa5-a169-48ff-8814-5f7d69716b40">
      <xsd:complexType>
        <xsd:complexContent>
          <xsd:extension base="dms:MultiChoiceLookup">
            <xsd:sequence>
              <xsd:element name="Value" type="dms:Lookup" maxOccurs="unbounded" minOccurs="0" nillable="true"/>
            </xsd:sequence>
          </xsd:extension>
        </xsd:complexContent>
      </xsd:complexType>
    </xsd:element>
    <xsd:element name="l64fcf1da9ac4c5482e935154d3b167d" ma:index="10" nillable="true" ma:taxonomy="true" ma:internalName="l64fcf1da9ac4c5482e935154d3b167d" ma:taxonomyFieldName="Navigation_x0020_Term" ma:displayName="Navigation Term" ma:default="47;#Communications|df4b1a3b-19fc-41dc-b149-4a7a35d55fde" ma:fieldId="{564fcf1d-a9ac-4c54-82e9-35154d3b167d}" ma:taxonomyMulti="true" ma:sspId="cd695392-cbb7-4a88-8a60-0ee82d411b6c" ma:termSetId="00008931-7c49-4f81-a619-15d06c2ec723" ma:anchorId="00000000-0000-0000-0000-000000000000" ma:open="false" ma:isKeyword="false">
      <xsd:complexType>
        <xsd:sequence>
          <xsd:element ref="pc:Terms" minOccurs="0" maxOccurs="1"/>
        </xsd:sequence>
      </xsd:complexType>
    </xsd:element>
    <xsd:element name="o075a68547114315b395dbb1f441fc67" ma:index="12" nillable="true" ma:taxonomy="true" ma:internalName="o075a68547114315b395dbb1f441fc67" ma:taxonomyFieldName="Topic" ma:displayName="Topics" ma:default="" ma:fieldId="{8075a685-4711-4315-b395-dbb1f441fc67}" ma:taxonomyMulti="true" ma:sspId="cd695392-cbb7-4a88-8a60-0ee82d411b6c" ma:termSetId="afccca45-29f8-47bb-8a31-ddac0641db2c" ma:anchorId="00000000-0000-0000-0000-000000000000" ma:open="false" ma:isKeyword="false">
      <xsd:complexType>
        <xsd:sequence>
          <xsd:element ref="pc:Terms" minOccurs="0" maxOccurs="1"/>
        </xsd:sequence>
      </xsd:complexType>
    </xsd:element>
    <xsd:element name="h78a37d1695d4d2c9ed90c454afa8dda" ma:index="16" nillable="true" ma:taxonomy="true" ma:internalName="h78a37d1695d4d2c9ed90c454afa8dda" ma:taxonomyFieldName="Document_x0020_Type" ma:displayName="Document Type" ma:indexed="true" ma:default="" ma:fieldId="{178a37d1-695d-4d2c-9ed9-0c454afa8dda}" ma:sspId="cd695392-cbb7-4a88-8a60-0ee82d411b6c" ma:termSetId="2f8f8432-9aa5-47e7-90b0-880be66967bc" ma:anchorId="00000000-0000-0000-0000-000000000000" ma:open="false" ma:isKeyword="false">
      <xsd:complexType>
        <xsd:sequence>
          <xsd:element ref="pc:Terms" minOccurs="0" maxOccurs="1"/>
        </xsd:sequence>
      </xsd:complexType>
    </xsd:element>
    <xsd:element name="kf469aca49094485b7feea446e49b366" ma:index="17" nillable="true" ma:taxonomy="true" ma:internalName="kf469aca49094485b7feea446e49b366" ma:taxonomyFieldName="RAP_x0020_Location" ma:displayName="RAP Location" ma:default="" ma:fieldId="{4f469aca-4909-4485-b7fe-ea446e49b366}" ma:taxonomyMulti="true" ma:sspId="cd695392-cbb7-4a88-8a60-0ee82d411b6c" ma:termSetId="b9990ba0-eabd-4f2b-a2c9-8253d2fa07b5" ma:anchorId="00000000-0000-0000-0000-000000000000" ma:open="false" ma:isKeyword="false">
      <xsd:complexType>
        <xsd:sequence>
          <xsd:element ref="pc:Terms" minOccurs="0" maxOccurs="1"/>
        </xsd:sequence>
      </xsd:complexType>
    </xsd:element>
    <xsd:element name="TaxCatchAll" ma:index="19" nillable="true" ma:displayName="Taxonomy Catch All Column" ma:hidden="true" ma:list="{fd7044e7-12fe-4ee8-8100-005ba5623bfd}" ma:internalName="TaxCatchAll" ma:showField="CatchAllData" ma:web="b8dc8aa5-a169-48ff-8814-5f7d69716b4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element name="SharingHintHash" ma:index="22" nillable="true" ma:displayName="Sharing Hint Hash"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4f6e52a-c0e0-45d7-a32d-dc6c02011400" elementFormDefault="qualified">
    <xsd:import namespace="http://schemas.microsoft.com/office/2006/documentManagement/types"/>
    <xsd:import namespace="http://schemas.microsoft.com/office/infopath/2007/PartnerControls"/>
    <xsd:element name="MediaServiceMetadata" ma:index="23" nillable="true" ma:displayName="MediaServiceMetadata" ma:description="" ma:hidden="true" ma:internalName="MediaServiceMetadata" ma:readOnly="true">
      <xsd:simpleType>
        <xsd:restriction base="dms:Note"/>
      </xsd:simpleType>
    </xsd:element>
    <xsd:element name="MediaServiceFastMetadata" ma:index="24" nillable="true" ma:displayName="MediaServiceFastMetadata" ma:description=""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4"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734222-EE30-426E-894A-9F1C744A0762}">
  <ds:schemaRefs>
    <ds:schemaRef ds:uri="http://schemas.microsoft.com/sharepoint/v3/contenttype/forms"/>
  </ds:schemaRefs>
</ds:datastoreItem>
</file>

<file path=customXml/itemProps2.xml><?xml version="1.0" encoding="utf-8"?>
<ds:datastoreItem xmlns:ds="http://schemas.openxmlformats.org/officeDocument/2006/customXml" ds:itemID="{EA08D495-C7E0-4A38-82AA-3C0291B4643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f4f6e52a-c0e0-45d7-a32d-dc6c02011400"/>
    <ds:schemaRef ds:uri="http://purl.org/dc/elements/1.1/"/>
    <ds:schemaRef ds:uri="http://schemas.microsoft.com/office/2006/metadata/properties"/>
    <ds:schemaRef ds:uri="b8dc8aa5-a169-48ff-8814-5f7d69716b40"/>
    <ds:schemaRef ds:uri="http://www.w3.org/XML/1998/namespace"/>
    <ds:schemaRef ds:uri="http://purl.org/dc/dcmitype/"/>
  </ds:schemaRefs>
</ds:datastoreItem>
</file>

<file path=customXml/itemProps3.xml><?xml version="1.0" encoding="utf-8"?>
<ds:datastoreItem xmlns:ds="http://schemas.openxmlformats.org/officeDocument/2006/customXml" ds:itemID="{8C4F9326-FB5A-4153-BC70-C9B6B141AB6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8dc8aa5-a169-48ff-8814-5f7d69716b40"/>
    <ds:schemaRef ds:uri="f4f6e52a-c0e0-45d7-a32d-dc6c0201140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weston-rick-rap-template-sample-2017</Template>
  <TotalTime>7278</TotalTime>
  <Words>2694</Words>
  <Application>Microsoft Macintosh PowerPoint</Application>
  <PresentationFormat>On-screen Show (4:3)</PresentationFormat>
  <Paragraphs>322</Paragraphs>
  <Slides>40</Slides>
  <Notes>17</Notes>
  <HiddenSlides>0</HiddenSlides>
  <MMClips>0</MMClips>
  <ScaleCrop>false</ScaleCrop>
  <HeadingPairs>
    <vt:vector size="6" baseType="variant">
      <vt:variant>
        <vt:lpstr>Fonts Used</vt:lpstr>
      </vt:variant>
      <vt:variant>
        <vt:i4>10</vt:i4>
      </vt:variant>
      <vt:variant>
        <vt:lpstr>Theme</vt:lpstr>
      </vt:variant>
      <vt:variant>
        <vt:i4>10</vt:i4>
      </vt:variant>
      <vt:variant>
        <vt:lpstr>Slide Titles</vt:lpstr>
      </vt:variant>
      <vt:variant>
        <vt:i4>40</vt:i4>
      </vt:variant>
    </vt:vector>
  </HeadingPairs>
  <TitlesOfParts>
    <vt:vector size="60" baseType="lpstr">
      <vt:lpstr>Arial Black</vt:lpstr>
      <vt:lpstr>Calibri</vt:lpstr>
      <vt:lpstr>Georgia</vt:lpstr>
      <vt:lpstr>Heiti SC Light</vt:lpstr>
      <vt:lpstr>Heiti SC Medium</vt:lpstr>
      <vt:lpstr>Mangal</vt:lpstr>
      <vt:lpstr>STHeiti</vt:lpstr>
      <vt:lpstr>Wingdings</vt:lpstr>
      <vt:lpstr>宋体</vt:lpstr>
      <vt:lpstr>Arial</vt:lpstr>
      <vt:lpstr>Cover Slides</vt:lpstr>
      <vt:lpstr>Personalized Cover Slides</vt:lpstr>
      <vt:lpstr>US_Personalized Cover Slides</vt:lpstr>
      <vt:lpstr>Section Break Slides</vt:lpstr>
      <vt:lpstr>Body Slides</vt:lpstr>
      <vt:lpstr>Blank Slide</vt:lpstr>
      <vt:lpstr>Impact Slides</vt:lpstr>
      <vt:lpstr>About RAP </vt:lpstr>
      <vt:lpstr>Personalized About RAP</vt:lpstr>
      <vt:lpstr>US_Personalized About RAP</vt:lpstr>
      <vt:lpstr>Non-Traditional Regulation: A Survey</vt:lpstr>
      <vt:lpstr>Stage-Setting: The Challenge</vt:lpstr>
      <vt:lpstr>“All regulation is incentive regulation.”*</vt:lpstr>
      <vt:lpstr>Traditional Regulation: a price-setting exercise only</vt:lpstr>
      <vt:lpstr>Tackling the Throughput Incentive: Revenue Regulation </vt:lpstr>
      <vt:lpstr>Driving Preferred Outcomes: Performance Incentive Mechanisms</vt:lpstr>
      <vt:lpstr>Some Performance Metrics</vt:lpstr>
      <vt:lpstr>Revenue Regulation and PIMs: the Structural Elements of PBR</vt:lpstr>
      <vt:lpstr>Examples of Performance-Based Regulatory Regimes</vt:lpstr>
      <vt:lpstr>United Kingdom: RIIO</vt:lpstr>
      <vt:lpstr>UK: RIIO</vt:lpstr>
      <vt:lpstr>UK: RIIO</vt:lpstr>
      <vt:lpstr>UK: RIIO</vt:lpstr>
      <vt:lpstr>RIIO: Metrics</vt:lpstr>
      <vt:lpstr>PowerPoint Presentation</vt:lpstr>
      <vt:lpstr>California: Pacific Gas &amp; Electric</vt:lpstr>
      <vt:lpstr>California: Pacific Gas &amp; Electric</vt:lpstr>
      <vt:lpstr>Idaho: Idaho Power Company</vt:lpstr>
      <vt:lpstr>Idaho: Idaho Power Company</vt:lpstr>
      <vt:lpstr>Maryland: Baltimore Gas &amp; Electric</vt:lpstr>
      <vt:lpstr>Maryland: Baltimore Gas &amp; Electric</vt:lpstr>
      <vt:lpstr>Wisconsin: Wisconsin Public Service Company</vt:lpstr>
      <vt:lpstr>Wisconsin: Wisconsin Public Service Company</vt:lpstr>
      <vt:lpstr>Massachusetts: National Grid</vt:lpstr>
      <vt:lpstr>Massachusetts: National Grid</vt:lpstr>
      <vt:lpstr>Hawaii: Hawaiian Electric Co.</vt:lpstr>
      <vt:lpstr>Hawaii: Hawaiian Electric Co.</vt:lpstr>
      <vt:lpstr>China: T&amp;D Revenue Regulation with PIMs</vt:lpstr>
      <vt:lpstr>China: T&amp;D Revenue Regulation with PIMs</vt:lpstr>
      <vt:lpstr>New York  Reforming the Energy Vision</vt:lpstr>
      <vt:lpstr>Noted</vt:lpstr>
      <vt:lpstr>PBR: Some Design Considerations</vt:lpstr>
      <vt:lpstr>Some New Challenges</vt:lpstr>
      <vt:lpstr>Beneficial Electrification</vt:lpstr>
      <vt:lpstr>PowerPoint Presentation</vt:lpstr>
      <vt:lpstr>Measuring Beneficial Electrification: A PBR Metric?</vt:lpstr>
      <vt:lpstr>Conclusion</vt:lpstr>
      <vt:lpstr>Some Observations</vt:lpstr>
      <vt:lpstr>A plea</vt:lpstr>
      <vt:lpstr>PowerPoint Presentation</vt:lpstr>
    </vt:vector>
  </TitlesOfParts>
  <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China’s Grid Company Energy Efficiency Obligation</dc:title>
  <dc:creator>Rick Weston</dc:creator>
  <cp:lastModifiedBy>Rick Weston</cp:lastModifiedBy>
  <cp:revision>105</cp:revision>
  <dcterms:created xsi:type="dcterms:W3CDTF">2017-09-07T15:08:48Z</dcterms:created>
  <dcterms:modified xsi:type="dcterms:W3CDTF">2017-09-12T16:27:13Z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0x0101003A88EADD394739488D168D6330661816007357088E7653C940B8D62CBDB90EC16B</vt:lpwstr>
  </property>
  <property fmtid="{D5CDD505-2E9C-101B-9397-08002B2CF9AE}" pid="3" name="Navigation Term">
    <vt:lpwstr>47;#Communications|df4b1a3b-19fc-41dc-b149-4a7a35d55fde</vt:lpwstr>
  </property>
  <property fmtid="{D5CDD505-2E9C-101B-9397-08002B2CF9AE}" pid="4" name="m59841eafb2942339a5261151a433186">
    <vt:lpwstr/>
  </property>
  <property fmtid="{D5CDD505-2E9C-101B-9397-08002B2CF9AE}" pid="5" name="Topic">
    <vt:lpwstr/>
  </property>
  <property fmtid="{D5CDD505-2E9C-101B-9397-08002B2CF9AE}" pid="6" name="Document Type">
    <vt:lpwstr/>
  </property>
  <property fmtid="{D5CDD505-2E9C-101B-9397-08002B2CF9AE}" pid="7" name="RAP Location">
    <vt:lpwstr/>
  </property>
  <property fmtid="{D5CDD505-2E9C-101B-9397-08002B2CF9AE}" pid="8" name="RAP Authors">
    <vt:lpwstr/>
  </property>
</Properties>
</file>