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79" r:id="rId3"/>
    <p:sldId id="259" r:id="rId4"/>
    <p:sldId id="266" r:id="rId5"/>
    <p:sldId id="267" r:id="rId6"/>
    <p:sldId id="264" r:id="rId7"/>
    <p:sldId id="263" r:id="rId8"/>
    <p:sldId id="262" r:id="rId9"/>
    <p:sldId id="257" r:id="rId10"/>
    <p:sldId id="258" r:id="rId11"/>
    <p:sldId id="261" r:id="rId12"/>
    <p:sldId id="260" r:id="rId13"/>
    <p:sldId id="268" r:id="rId14"/>
    <p:sldId id="280" r:id="rId15"/>
    <p:sldId id="278" r:id="rId16"/>
    <p:sldId id="265" r:id="rId17"/>
    <p:sldId id="269" r:id="rId18"/>
    <p:sldId id="274" r:id="rId19"/>
    <p:sldId id="275" r:id="rId20"/>
    <p:sldId id="272" r:id="rId21"/>
    <p:sldId id="276" r:id="rId22"/>
    <p:sldId id="277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3316C0-8706-4E14-9FE1-50A1819F7266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EC59EDBB-A1CC-41A7-9F2D-F2D0B9CEB581}">
      <dgm:prSet/>
      <dgm:spPr/>
      <dgm:t>
        <a:bodyPr/>
        <a:lstStyle/>
        <a:p>
          <a:r>
            <a:rPr lang="en-US"/>
            <a:t>Last Rate Design 2009</a:t>
          </a:r>
        </a:p>
      </dgm:t>
    </dgm:pt>
    <dgm:pt modelId="{52E0CBC9-E8E4-485A-A066-58A89E3F28C5}" type="parTrans" cxnId="{DD667C10-29AE-485D-BFFC-D679A75D5365}">
      <dgm:prSet/>
      <dgm:spPr/>
      <dgm:t>
        <a:bodyPr/>
        <a:lstStyle/>
        <a:p>
          <a:endParaRPr lang="en-US"/>
        </a:p>
      </dgm:t>
    </dgm:pt>
    <dgm:pt modelId="{51269719-0F1B-46A7-8CB2-B4A70FCC8420}" type="sibTrans" cxnId="{DD667C10-29AE-485D-BFFC-D679A75D5365}">
      <dgm:prSet/>
      <dgm:spPr/>
      <dgm:t>
        <a:bodyPr/>
        <a:lstStyle/>
        <a:p>
          <a:endParaRPr lang="en-US"/>
        </a:p>
      </dgm:t>
    </dgm:pt>
    <dgm:pt modelId="{D05898A6-8082-43CC-AFE3-FAE1B25388AB}">
      <dgm:prSet/>
      <dgm:spPr/>
      <dgm:t>
        <a:bodyPr/>
        <a:lstStyle/>
        <a:p>
          <a:r>
            <a:rPr lang="en-US"/>
            <a:t>Designed to promote energy efficiency and discourage high use</a:t>
          </a:r>
        </a:p>
      </dgm:t>
    </dgm:pt>
    <dgm:pt modelId="{3BBD82E9-F34D-40F2-8528-037404CDFB31}" type="parTrans" cxnId="{238DBE3A-441F-4ECA-BE15-2C582356F1C9}">
      <dgm:prSet/>
      <dgm:spPr/>
      <dgm:t>
        <a:bodyPr/>
        <a:lstStyle/>
        <a:p>
          <a:endParaRPr lang="en-US"/>
        </a:p>
      </dgm:t>
    </dgm:pt>
    <dgm:pt modelId="{C58B10FF-EBE2-4B84-B4F3-7DD0DEBB3AEC}" type="sibTrans" cxnId="{238DBE3A-441F-4ECA-BE15-2C582356F1C9}">
      <dgm:prSet/>
      <dgm:spPr/>
      <dgm:t>
        <a:bodyPr/>
        <a:lstStyle/>
        <a:p>
          <a:endParaRPr lang="en-US"/>
        </a:p>
      </dgm:t>
    </dgm:pt>
    <dgm:pt modelId="{DDA34B46-58AB-4DF0-B4DD-9E3E981B7A33}">
      <dgm:prSet/>
      <dgm:spPr/>
      <dgm:t>
        <a:bodyPr/>
        <a:lstStyle/>
        <a:p>
          <a:r>
            <a:rPr lang="en-US"/>
            <a:t>Low monthly Member charge (currently $14.19 per month)</a:t>
          </a:r>
        </a:p>
      </dgm:t>
    </dgm:pt>
    <dgm:pt modelId="{E94AD839-3C02-41BB-8983-A78099170337}" type="parTrans" cxnId="{82079D4D-6406-47CE-8FDB-5D9F08714B06}">
      <dgm:prSet/>
      <dgm:spPr/>
      <dgm:t>
        <a:bodyPr/>
        <a:lstStyle/>
        <a:p>
          <a:endParaRPr lang="en-US"/>
        </a:p>
      </dgm:t>
    </dgm:pt>
    <dgm:pt modelId="{3F35B1D2-9FC5-412C-A358-2624AAB82E18}" type="sibTrans" cxnId="{82079D4D-6406-47CE-8FDB-5D9F08714B06}">
      <dgm:prSet/>
      <dgm:spPr/>
      <dgm:t>
        <a:bodyPr/>
        <a:lstStyle/>
        <a:p>
          <a:endParaRPr lang="en-US"/>
        </a:p>
      </dgm:t>
    </dgm:pt>
    <dgm:pt modelId="{7F6C19B3-5AE4-452B-98EB-B1C2811AE14A}">
      <dgm:prSet/>
      <dgm:spPr/>
      <dgm:t>
        <a:bodyPr/>
        <a:lstStyle/>
        <a:p>
          <a:r>
            <a:rPr lang="en-US"/>
            <a:t>Two Tiered Energy Rate</a:t>
          </a:r>
        </a:p>
      </dgm:t>
    </dgm:pt>
    <dgm:pt modelId="{75AEA537-1EE5-4BFF-9B72-C9FD5F94315E}" type="parTrans" cxnId="{2B5743EF-84B0-4D78-98AD-1F9AB2AFF588}">
      <dgm:prSet/>
      <dgm:spPr/>
      <dgm:t>
        <a:bodyPr/>
        <a:lstStyle/>
        <a:p>
          <a:endParaRPr lang="en-US"/>
        </a:p>
      </dgm:t>
    </dgm:pt>
    <dgm:pt modelId="{0BCC2601-3DF2-4B26-9A70-C5DB6A7CFF3C}" type="sibTrans" cxnId="{2B5743EF-84B0-4D78-98AD-1F9AB2AFF588}">
      <dgm:prSet/>
      <dgm:spPr/>
      <dgm:t>
        <a:bodyPr/>
        <a:lstStyle/>
        <a:p>
          <a:endParaRPr lang="en-US"/>
        </a:p>
      </dgm:t>
    </dgm:pt>
    <dgm:pt modelId="{A7FF01E9-BF5C-4BB1-85C3-8AD958C0BF3B}">
      <dgm:prSet/>
      <dgm:spPr/>
      <dgm:t>
        <a:bodyPr/>
        <a:lstStyle/>
        <a:p>
          <a:r>
            <a:rPr lang="en-US" dirty="0"/>
            <a:t>First 200 kWh low block ($0.11350 per kWh)</a:t>
          </a:r>
        </a:p>
      </dgm:t>
    </dgm:pt>
    <dgm:pt modelId="{21F80425-9E90-4B21-BBA0-1723D0CD54A6}" type="parTrans" cxnId="{037C99B3-9B35-480D-81FD-081C6F68A5A0}">
      <dgm:prSet/>
      <dgm:spPr/>
      <dgm:t>
        <a:bodyPr/>
        <a:lstStyle/>
        <a:p>
          <a:endParaRPr lang="en-US"/>
        </a:p>
      </dgm:t>
    </dgm:pt>
    <dgm:pt modelId="{C5EA3BE8-A928-44D2-94BE-F13486BB8D5C}" type="sibTrans" cxnId="{037C99B3-9B35-480D-81FD-081C6F68A5A0}">
      <dgm:prSet/>
      <dgm:spPr/>
      <dgm:t>
        <a:bodyPr/>
        <a:lstStyle/>
        <a:p>
          <a:endParaRPr lang="en-US"/>
        </a:p>
      </dgm:t>
    </dgm:pt>
    <dgm:pt modelId="{BF8C004F-DC16-438E-AF25-FFCCD5B47B43}">
      <dgm:prSet/>
      <dgm:spPr/>
      <dgm:t>
        <a:bodyPr/>
        <a:lstStyle/>
        <a:p>
          <a:r>
            <a:rPr lang="en-US"/>
            <a:t>Tail Block ($0.25341 per kWh)</a:t>
          </a:r>
        </a:p>
      </dgm:t>
    </dgm:pt>
    <dgm:pt modelId="{6B73D1E8-3BCE-4D56-A27E-79FAF22519EF}" type="parTrans" cxnId="{E24E251E-250F-4E9A-B2DD-5A473536EA99}">
      <dgm:prSet/>
      <dgm:spPr/>
      <dgm:t>
        <a:bodyPr/>
        <a:lstStyle/>
        <a:p>
          <a:endParaRPr lang="en-US"/>
        </a:p>
      </dgm:t>
    </dgm:pt>
    <dgm:pt modelId="{4020DBF1-7C92-4851-9B10-81D643649489}" type="sibTrans" cxnId="{E24E251E-250F-4E9A-B2DD-5A473536EA99}">
      <dgm:prSet/>
      <dgm:spPr/>
      <dgm:t>
        <a:bodyPr/>
        <a:lstStyle/>
        <a:p>
          <a:endParaRPr lang="en-US"/>
        </a:p>
      </dgm:t>
    </dgm:pt>
    <dgm:pt modelId="{8C34C232-F60D-4890-8256-89A5115EC3C8}">
      <dgm:prSet/>
      <dgm:spPr/>
      <dgm:t>
        <a:bodyPr/>
        <a:lstStyle/>
        <a:p>
          <a:r>
            <a:rPr lang="en-US"/>
            <a:t>Rate Design has been effective </a:t>
          </a:r>
        </a:p>
      </dgm:t>
    </dgm:pt>
    <dgm:pt modelId="{26A1BEFE-1B33-4335-82FB-EA8C13557E2B}" type="parTrans" cxnId="{A40CF0B2-2F6C-4700-A178-DAC493278155}">
      <dgm:prSet/>
      <dgm:spPr/>
      <dgm:t>
        <a:bodyPr/>
        <a:lstStyle/>
        <a:p>
          <a:endParaRPr lang="en-US"/>
        </a:p>
      </dgm:t>
    </dgm:pt>
    <dgm:pt modelId="{B872378F-70E8-482D-A391-4CF0778FC6DA}" type="sibTrans" cxnId="{A40CF0B2-2F6C-4700-A178-DAC493278155}">
      <dgm:prSet/>
      <dgm:spPr/>
      <dgm:t>
        <a:bodyPr/>
        <a:lstStyle/>
        <a:p>
          <a:endParaRPr lang="en-US"/>
        </a:p>
      </dgm:t>
    </dgm:pt>
    <dgm:pt modelId="{EB7EA5D7-661E-426B-A91A-7E2ED6E997D3}">
      <dgm:prSet/>
      <dgm:spPr/>
      <dgm:t>
        <a:bodyPr/>
        <a:lstStyle/>
        <a:p>
          <a:r>
            <a:rPr lang="en-US" dirty="0"/>
            <a:t>Among lowest residential monthly average use in state</a:t>
          </a:r>
        </a:p>
      </dgm:t>
    </dgm:pt>
    <dgm:pt modelId="{D4C50AC5-B69E-4A15-8DC3-075F25F54C9B}" type="parTrans" cxnId="{0237541F-C833-4C9F-8937-07217CA567FC}">
      <dgm:prSet/>
      <dgm:spPr/>
      <dgm:t>
        <a:bodyPr/>
        <a:lstStyle/>
        <a:p>
          <a:endParaRPr lang="en-US"/>
        </a:p>
      </dgm:t>
    </dgm:pt>
    <dgm:pt modelId="{4C1E6E3A-0BE4-4625-9E4E-42EF559E9DA8}" type="sibTrans" cxnId="{0237541F-C833-4C9F-8937-07217CA567FC}">
      <dgm:prSet/>
      <dgm:spPr/>
      <dgm:t>
        <a:bodyPr/>
        <a:lstStyle/>
        <a:p>
          <a:endParaRPr lang="en-US"/>
        </a:p>
      </dgm:t>
    </dgm:pt>
    <dgm:pt modelId="{1403EFAF-C557-4398-A9EE-96FACED3E734}" type="pres">
      <dgm:prSet presAssocID="{1B3316C0-8706-4E14-9FE1-50A1819F7266}" presName="linear" presStyleCnt="0">
        <dgm:presLayoutVars>
          <dgm:animLvl val="lvl"/>
          <dgm:resizeHandles val="exact"/>
        </dgm:presLayoutVars>
      </dgm:prSet>
      <dgm:spPr/>
    </dgm:pt>
    <dgm:pt modelId="{DCA33592-8E6E-498E-8AB0-5D286B6529F5}" type="pres">
      <dgm:prSet presAssocID="{EC59EDBB-A1CC-41A7-9F2D-F2D0B9CEB581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0428D916-8CF0-4B32-A585-E16A3CA03CDF}" type="pres">
      <dgm:prSet presAssocID="{51269719-0F1B-46A7-8CB2-B4A70FCC8420}" presName="spacer" presStyleCnt="0"/>
      <dgm:spPr/>
    </dgm:pt>
    <dgm:pt modelId="{C4D1AF81-FD4F-48D4-8654-26B9B2F18732}" type="pres">
      <dgm:prSet presAssocID="{D05898A6-8082-43CC-AFE3-FAE1B25388AB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F0CE2392-B583-45A3-811F-D3B6E83AA419}" type="pres">
      <dgm:prSet presAssocID="{D05898A6-8082-43CC-AFE3-FAE1B25388AB}" presName="childText" presStyleLbl="revTx" presStyleIdx="0" presStyleCnt="2">
        <dgm:presLayoutVars>
          <dgm:bulletEnabled val="1"/>
        </dgm:presLayoutVars>
      </dgm:prSet>
      <dgm:spPr/>
    </dgm:pt>
    <dgm:pt modelId="{CE8B3106-48C2-4175-8FFC-0A0DA99EE222}" type="pres">
      <dgm:prSet presAssocID="{8C34C232-F60D-4890-8256-89A5115EC3C8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82F706E4-77B3-45CA-B869-5DF47434FF91}" type="pres">
      <dgm:prSet presAssocID="{8C34C232-F60D-4890-8256-89A5115EC3C8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E28B3107-0DFB-41CA-8CCE-B0EEF8AB61E2}" type="presOf" srcId="{BF8C004F-DC16-438E-AF25-FFCCD5B47B43}" destId="{F0CE2392-B583-45A3-811F-D3B6E83AA419}" srcOrd="0" destOrd="3" presId="urn:microsoft.com/office/officeart/2005/8/layout/vList2"/>
    <dgm:cxn modelId="{DA80920C-2FD7-4028-86E0-7AF1E4BD9D8F}" type="presOf" srcId="{7F6C19B3-5AE4-452B-98EB-B1C2811AE14A}" destId="{F0CE2392-B583-45A3-811F-D3B6E83AA419}" srcOrd="0" destOrd="1" presId="urn:microsoft.com/office/officeart/2005/8/layout/vList2"/>
    <dgm:cxn modelId="{DD667C10-29AE-485D-BFFC-D679A75D5365}" srcId="{1B3316C0-8706-4E14-9FE1-50A1819F7266}" destId="{EC59EDBB-A1CC-41A7-9F2D-F2D0B9CEB581}" srcOrd="0" destOrd="0" parTransId="{52E0CBC9-E8E4-485A-A066-58A89E3F28C5}" sibTransId="{51269719-0F1B-46A7-8CB2-B4A70FCC8420}"/>
    <dgm:cxn modelId="{E24E251E-250F-4E9A-B2DD-5A473536EA99}" srcId="{7F6C19B3-5AE4-452B-98EB-B1C2811AE14A}" destId="{BF8C004F-DC16-438E-AF25-FFCCD5B47B43}" srcOrd="1" destOrd="0" parTransId="{6B73D1E8-3BCE-4D56-A27E-79FAF22519EF}" sibTransId="{4020DBF1-7C92-4851-9B10-81D643649489}"/>
    <dgm:cxn modelId="{0237541F-C833-4C9F-8937-07217CA567FC}" srcId="{8C34C232-F60D-4890-8256-89A5115EC3C8}" destId="{EB7EA5D7-661E-426B-A91A-7E2ED6E997D3}" srcOrd="0" destOrd="0" parTransId="{D4C50AC5-B69E-4A15-8DC3-075F25F54C9B}" sibTransId="{4C1E6E3A-0BE4-4625-9E4E-42EF559E9DA8}"/>
    <dgm:cxn modelId="{C77EF12E-FFB8-4B38-8E3F-2C56410A62A2}" type="presOf" srcId="{8C34C232-F60D-4890-8256-89A5115EC3C8}" destId="{CE8B3106-48C2-4175-8FFC-0A0DA99EE222}" srcOrd="0" destOrd="0" presId="urn:microsoft.com/office/officeart/2005/8/layout/vList2"/>
    <dgm:cxn modelId="{238DBE3A-441F-4ECA-BE15-2C582356F1C9}" srcId="{1B3316C0-8706-4E14-9FE1-50A1819F7266}" destId="{D05898A6-8082-43CC-AFE3-FAE1B25388AB}" srcOrd="1" destOrd="0" parTransId="{3BBD82E9-F34D-40F2-8528-037404CDFB31}" sibTransId="{C58B10FF-EBE2-4B84-B4F3-7DD0DEBB3AEC}"/>
    <dgm:cxn modelId="{FA17215D-ED3D-4935-A3F9-0F7AACBCBA38}" type="presOf" srcId="{DDA34B46-58AB-4DF0-B4DD-9E3E981B7A33}" destId="{F0CE2392-B583-45A3-811F-D3B6E83AA419}" srcOrd="0" destOrd="0" presId="urn:microsoft.com/office/officeart/2005/8/layout/vList2"/>
    <dgm:cxn modelId="{2FD0F849-9D31-4F60-8290-10862C2DF6F8}" type="presOf" srcId="{D05898A6-8082-43CC-AFE3-FAE1B25388AB}" destId="{C4D1AF81-FD4F-48D4-8654-26B9B2F18732}" srcOrd="0" destOrd="0" presId="urn:microsoft.com/office/officeart/2005/8/layout/vList2"/>
    <dgm:cxn modelId="{82079D4D-6406-47CE-8FDB-5D9F08714B06}" srcId="{D05898A6-8082-43CC-AFE3-FAE1B25388AB}" destId="{DDA34B46-58AB-4DF0-B4DD-9E3E981B7A33}" srcOrd="0" destOrd="0" parTransId="{E94AD839-3C02-41BB-8983-A78099170337}" sibTransId="{3F35B1D2-9FC5-412C-A358-2624AAB82E18}"/>
    <dgm:cxn modelId="{A449B48B-AAC0-46C3-856E-02A23F84E202}" type="presOf" srcId="{1B3316C0-8706-4E14-9FE1-50A1819F7266}" destId="{1403EFAF-C557-4398-A9EE-96FACED3E734}" srcOrd="0" destOrd="0" presId="urn:microsoft.com/office/officeart/2005/8/layout/vList2"/>
    <dgm:cxn modelId="{6053B899-1D71-4393-B33B-B98FE34F3DDE}" type="presOf" srcId="{EC59EDBB-A1CC-41A7-9F2D-F2D0B9CEB581}" destId="{DCA33592-8E6E-498E-8AB0-5D286B6529F5}" srcOrd="0" destOrd="0" presId="urn:microsoft.com/office/officeart/2005/8/layout/vList2"/>
    <dgm:cxn modelId="{A40CF0B2-2F6C-4700-A178-DAC493278155}" srcId="{1B3316C0-8706-4E14-9FE1-50A1819F7266}" destId="{8C34C232-F60D-4890-8256-89A5115EC3C8}" srcOrd="2" destOrd="0" parTransId="{26A1BEFE-1B33-4335-82FB-EA8C13557E2B}" sibTransId="{B872378F-70E8-482D-A391-4CF0778FC6DA}"/>
    <dgm:cxn modelId="{037C99B3-9B35-480D-81FD-081C6F68A5A0}" srcId="{7F6C19B3-5AE4-452B-98EB-B1C2811AE14A}" destId="{A7FF01E9-BF5C-4BB1-85C3-8AD958C0BF3B}" srcOrd="0" destOrd="0" parTransId="{21F80425-9E90-4B21-BBA0-1723D0CD54A6}" sibTransId="{C5EA3BE8-A928-44D2-94BE-F13486BB8D5C}"/>
    <dgm:cxn modelId="{C0D10BBB-6168-4BFE-99C1-46FBC880253C}" type="presOf" srcId="{A7FF01E9-BF5C-4BB1-85C3-8AD958C0BF3B}" destId="{F0CE2392-B583-45A3-811F-D3B6E83AA419}" srcOrd="0" destOrd="2" presId="urn:microsoft.com/office/officeart/2005/8/layout/vList2"/>
    <dgm:cxn modelId="{D75368EE-C373-4B67-821D-BD5DB3F2284B}" type="presOf" srcId="{EB7EA5D7-661E-426B-A91A-7E2ED6E997D3}" destId="{82F706E4-77B3-45CA-B869-5DF47434FF91}" srcOrd="0" destOrd="0" presId="urn:microsoft.com/office/officeart/2005/8/layout/vList2"/>
    <dgm:cxn modelId="{2B5743EF-84B0-4D78-98AD-1F9AB2AFF588}" srcId="{D05898A6-8082-43CC-AFE3-FAE1B25388AB}" destId="{7F6C19B3-5AE4-452B-98EB-B1C2811AE14A}" srcOrd="1" destOrd="0" parTransId="{75AEA537-1EE5-4BFF-9B72-C9FD5F94315E}" sibTransId="{0BCC2601-3DF2-4B26-9A70-C5DB6A7CFF3C}"/>
    <dgm:cxn modelId="{BB5032DF-3B58-456B-ACB8-C075639096E4}" type="presParOf" srcId="{1403EFAF-C557-4398-A9EE-96FACED3E734}" destId="{DCA33592-8E6E-498E-8AB0-5D286B6529F5}" srcOrd="0" destOrd="0" presId="urn:microsoft.com/office/officeart/2005/8/layout/vList2"/>
    <dgm:cxn modelId="{34E4BCF0-11BB-458A-9057-777DAEFFB8A7}" type="presParOf" srcId="{1403EFAF-C557-4398-A9EE-96FACED3E734}" destId="{0428D916-8CF0-4B32-A585-E16A3CA03CDF}" srcOrd="1" destOrd="0" presId="urn:microsoft.com/office/officeart/2005/8/layout/vList2"/>
    <dgm:cxn modelId="{FF002556-3C87-4A98-A840-839776F34B09}" type="presParOf" srcId="{1403EFAF-C557-4398-A9EE-96FACED3E734}" destId="{C4D1AF81-FD4F-48D4-8654-26B9B2F18732}" srcOrd="2" destOrd="0" presId="urn:microsoft.com/office/officeart/2005/8/layout/vList2"/>
    <dgm:cxn modelId="{DBA09257-F81F-4872-8E49-2B5E20E776D3}" type="presParOf" srcId="{1403EFAF-C557-4398-A9EE-96FACED3E734}" destId="{F0CE2392-B583-45A3-811F-D3B6E83AA419}" srcOrd="3" destOrd="0" presId="urn:microsoft.com/office/officeart/2005/8/layout/vList2"/>
    <dgm:cxn modelId="{CA41D81E-7CA2-464B-93C7-7EBE0C479298}" type="presParOf" srcId="{1403EFAF-C557-4398-A9EE-96FACED3E734}" destId="{CE8B3106-48C2-4175-8FFC-0A0DA99EE222}" srcOrd="4" destOrd="0" presId="urn:microsoft.com/office/officeart/2005/8/layout/vList2"/>
    <dgm:cxn modelId="{419EFA02-72B1-4AE4-B039-5210976B1D42}" type="presParOf" srcId="{1403EFAF-C557-4398-A9EE-96FACED3E734}" destId="{82F706E4-77B3-45CA-B869-5DF47434FF91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08FFB7E-E370-40E1-809C-05ED415F47A8}" type="doc">
      <dgm:prSet loTypeId="urn:microsoft.com/office/officeart/2005/8/layout/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DDBA710C-DA85-4655-8DF1-D26C27541E2F}">
      <dgm:prSet/>
      <dgm:spPr/>
      <dgm:t>
        <a:bodyPr/>
        <a:lstStyle/>
        <a:p>
          <a:r>
            <a:rPr lang="en-US" dirty="0"/>
            <a:t>Membership Meeting September 19, 2018</a:t>
          </a:r>
        </a:p>
      </dgm:t>
    </dgm:pt>
    <dgm:pt modelId="{B02A39E6-75CB-404E-9448-68FEC5925F06}" type="parTrans" cxnId="{BBB3424B-A612-44BB-B3DD-539D31147ABD}">
      <dgm:prSet/>
      <dgm:spPr/>
      <dgm:t>
        <a:bodyPr/>
        <a:lstStyle/>
        <a:p>
          <a:endParaRPr lang="en-US"/>
        </a:p>
      </dgm:t>
    </dgm:pt>
    <dgm:pt modelId="{088F8094-F53A-4C47-8584-296A740C3EC8}" type="sibTrans" cxnId="{BBB3424B-A612-44BB-B3DD-539D31147ABD}">
      <dgm:prSet/>
      <dgm:spPr/>
      <dgm:t>
        <a:bodyPr/>
        <a:lstStyle/>
        <a:p>
          <a:endParaRPr lang="en-US"/>
        </a:p>
      </dgm:t>
    </dgm:pt>
    <dgm:pt modelId="{A3352DEF-9F8F-41CB-8D6E-F09457044F44}">
      <dgm:prSet/>
      <dgm:spPr/>
      <dgm:t>
        <a:bodyPr/>
        <a:lstStyle/>
        <a:p>
          <a:r>
            <a:rPr lang="en-US"/>
            <a:t>12 members attended </a:t>
          </a:r>
        </a:p>
      </dgm:t>
    </dgm:pt>
    <dgm:pt modelId="{1D465436-3E7A-4C4D-AE3A-32A1B5FB2744}" type="parTrans" cxnId="{2FCF6136-3AA3-437B-BBB8-ED54C8E9BE67}">
      <dgm:prSet/>
      <dgm:spPr/>
      <dgm:t>
        <a:bodyPr/>
        <a:lstStyle/>
        <a:p>
          <a:endParaRPr lang="en-US"/>
        </a:p>
      </dgm:t>
    </dgm:pt>
    <dgm:pt modelId="{F107633B-7944-4B04-9111-84D85DB1922D}" type="sibTrans" cxnId="{2FCF6136-3AA3-437B-BBB8-ED54C8E9BE67}">
      <dgm:prSet/>
      <dgm:spPr/>
      <dgm:t>
        <a:bodyPr/>
        <a:lstStyle/>
        <a:p>
          <a:endParaRPr lang="en-US"/>
        </a:p>
      </dgm:t>
    </dgm:pt>
    <dgm:pt modelId="{3497449D-761B-4C66-AAB9-CFF842A95E91}">
      <dgm:prSet/>
      <dgm:spPr/>
      <dgm:t>
        <a:bodyPr/>
        <a:lstStyle/>
        <a:p>
          <a:r>
            <a:rPr lang="en-US"/>
            <a:t>All self selected</a:t>
          </a:r>
        </a:p>
      </dgm:t>
    </dgm:pt>
    <dgm:pt modelId="{19EF4F37-5A61-4080-A7F6-036F80EDEEB7}" type="parTrans" cxnId="{7F29B6B6-0799-46B8-9C55-7F878B8467B5}">
      <dgm:prSet/>
      <dgm:spPr/>
      <dgm:t>
        <a:bodyPr/>
        <a:lstStyle/>
        <a:p>
          <a:endParaRPr lang="en-US"/>
        </a:p>
      </dgm:t>
    </dgm:pt>
    <dgm:pt modelId="{52E82E13-B869-482B-8014-7DE8E64C7E70}" type="sibTrans" cxnId="{7F29B6B6-0799-46B8-9C55-7F878B8467B5}">
      <dgm:prSet/>
      <dgm:spPr/>
      <dgm:t>
        <a:bodyPr/>
        <a:lstStyle/>
        <a:p>
          <a:endParaRPr lang="en-US"/>
        </a:p>
      </dgm:t>
    </dgm:pt>
    <dgm:pt modelId="{D6209C73-80CE-4BF2-96CB-FCBAE578CD8C}">
      <dgm:prSet/>
      <dgm:spPr/>
      <dgm:t>
        <a:bodyPr/>
        <a:lstStyle/>
        <a:p>
          <a:r>
            <a:rPr lang="en-US"/>
            <a:t>All low users (less than 400 kWh)</a:t>
          </a:r>
        </a:p>
      </dgm:t>
    </dgm:pt>
    <dgm:pt modelId="{01333A73-008F-4449-ACB7-1A9FDB9C1B34}" type="parTrans" cxnId="{CEB95F06-0D6C-4EDD-949A-DC4036545636}">
      <dgm:prSet/>
      <dgm:spPr/>
      <dgm:t>
        <a:bodyPr/>
        <a:lstStyle/>
        <a:p>
          <a:endParaRPr lang="en-US"/>
        </a:p>
      </dgm:t>
    </dgm:pt>
    <dgm:pt modelId="{0E759312-6430-446D-80E4-40D5EC7F76B9}" type="sibTrans" cxnId="{CEB95F06-0D6C-4EDD-949A-DC4036545636}">
      <dgm:prSet/>
      <dgm:spPr/>
      <dgm:t>
        <a:bodyPr/>
        <a:lstStyle/>
        <a:p>
          <a:endParaRPr lang="en-US"/>
        </a:p>
      </dgm:t>
    </dgm:pt>
    <dgm:pt modelId="{188C5410-02EB-49AA-A9BC-5D003D8BBEEC}">
      <dgm:prSet/>
      <dgm:spPr/>
      <dgm:t>
        <a:bodyPr/>
        <a:lstStyle/>
        <a:p>
          <a:r>
            <a:rPr lang="en-US" dirty="0"/>
            <a:t>Written Communications</a:t>
          </a:r>
        </a:p>
      </dgm:t>
    </dgm:pt>
    <dgm:pt modelId="{56A1E35F-71A7-4134-A3F4-D80F6E33EBB1}" type="parTrans" cxnId="{837AE7D5-ABD0-4462-AD86-52393853BB3F}">
      <dgm:prSet/>
      <dgm:spPr/>
      <dgm:t>
        <a:bodyPr/>
        <a:lstStyle/>
        <a:p>
          <a:endParaRPr lang="en-US"/>
        </a:p>
      </dgm:t>
    </dgm:pt>
    <dgm:pt modelId="{30D35449-698C-4E21-BE3A-536C8399D0F2}" type="sibTrans" cxnId="{837AE7D5-ABD0-4462-AD86-52393853BB3F}">
      <dgm:prSet/>
      <dgm:spPr/>
      <dgm:t>
        <a:bodyPr/>
        <a:lstStyle/>
        <a:p>
          <a:endParaRPr lang="en-US"/>
        </a:p>
      </dgm:t>
    </dgm:pt>
    <dgm:pt modelId="{00C60CDA-7106-4654-A56D-6EC7C249897A}">
      <dgm:prSet/>
      <dgm:spPr/>
      <dgm:t>
        <a:bodyPr/>
        <a:lstStyle/>
        <a:p>
          <a:r>
            <a:rPr lang="en-US"/>
            <a:t>Coop Currents Newsletter </a:t>
          </a:r>
        </a:p>
      </dgm:t>
    </dgm:pt>
    <dgm:pt modelId="{BA92DF8D-B7CF-4624-90B8-84B712B9D792}" type="parTrans" cxnId="{7B223056-505E-4847-B4CD-18378678717A}">
      <dgm:prSet/>
      <dgm:spPr/>
      <dgm:t>
        <a:bodyPr/>
        <a:lstStyle/>
        <a:p>
          <a:endParaRPr lang="en-US"/>
        </a:p>
      </dgm:t>
    </dgm:pt>
    <dgm:pt modelId="{06F4DD93-9D22-442A-9983-5CDC15E5B3CF}" type="sibTrans" cxnId="{7B223056-505E-4847-B4CD-18378678717A}">
      <dgm:prSet/>
      <dgm:spPr/>
      <dgm:t>
        <a:bodyPr/>
        <a:lstStyle/>
        <a:p>
          <a:endParaRPr lang="en-US"/>
        </a:p>
      </dgm:t>
    </dgm:pt>
    <dgm:pt modelId="{239D36C1-7005-41B2-A79B-F4D81BCA7D32}">
      <dgm:prSet/>
      <dgm:spPr/>
      <dgm:t>
        <a:bodyPr/>
        <a:lstStyle/>
        <a:p>
          <a:r>
            <a:rPr lang="en-US" dirty="0"/>
            <a:t>June 2017 – January 2019 published 20 Articles on Rate Design</a:t>
          </a:r>
        </a:p>
      </dgm:t>
    </dgm:pt>
    <dgm:pt modelId="{C33B23DA-8274-4F0D-BD38-33CE644F4EB4}" type="parTrans" cxnId="{5A5BEE65-5C5B-47CA-907A-420218C816B8}">
      <dgm:prSet/>
      <dgm:spPr/>
      <dgm:t>
        <a:bodyPr/>
        <a:lstStyle/>
        <a:p>
          <a:endParaRPr lang="en-US"/>
        </a:p>
      </dgm:t>
    </dgm:pt>
    <dgm:pt modelId="{6A6D8E10-C603-48DD-B68A-4C2A06AB8B5C}" type="sibTrans" cxnId="{5A5BEE65-5C5B-47CA-907A-420218C816B8}">
      <dgm:prSet/>
      <dgm:spPr/>
      <dgm:t>
        <a:bodyPr/>
        <a:lstStyle/>
        <a:p>
          <a:endParaRPr lang="en-US"/>
        </a:p>
      </dgm:t>
    </dgm:pt>
    <dgm:pt modelId="{A22D6B0C-FA9C-4C7E-A8DC-48026E282DA9}">
      <dgm:prSet/>
      <dgm:spPr/>
      <dgm:t>
        <a:bodyPr/>
        <a:lstStyle/>
        <a:p>
          <a:r>
            <a:rPr lang="en-US" dirty="0"/>
            <a:t>Bill Messages</a:t>
          </a:r>
        </a:p>
      </dgm:t>
    </dgm:pt>
    <dgm:pt modelId="{AC19D815-DB72-40DB-8258-EE67E8DDF810}" type="parTrans" cxnId="{303C578E-76DD-426A-93C0-091EF89341EA}">
      <dgm:prSet/>
      <dgm:spPr/>
      <dgm:t>
        <a:bodyPr/>
        <a:lstStyle/>
        <a:p>
          <a:endParaRPr lang="en-US"/>
        </a:p>
      </dgm:t>
    </dgm:pt>
    <dgm:pt modelId="{C37B02EC-E71D-4D69-BA7F-36DFBFB31A37}" type="sibTrans" cxnId="{303C578E-76DD-426A-93C0-091EF89341EA}">
      <dgm:prSet/>
      <dgm:spPr/>
      <dgm:t>
        <a:bodyPr/>
        <a:lstStyle/>
        <a:p>
          <a:endParaRPr lang="en-US"/>
        </a:p>
      </dgm:t>
    </dgm:pt>
    <dgm:pt modelId="{48FE6F56-ED9C-4707-AA26-270CBFD7875B}">
      <dgm:prSet/>
      <dgm:spPr/>
      <dgm:t>
        <a:bodyPr/>
        <a:lstStyle/>
        <a:p>
          <a:r>
            <a:rPr lang="en-US"/>
            <a:t>Board of Directors </a:t>
          </a:r>
        </a:p>
      </dgm:t>
    </dgm:pt>
    <dgm:pt modelId="{97ED3A51-74E7-4541-ACF5-3B2790109496}" type="parTrans" cxnId="{9921F42D-F220-402F-9BA2-A5FEA0E3D449}">
      <dgm:prSet/>
      <dgm:spPr/>
      <dgm:t>
        <a:bodyPr/>
        <a:lstStyle/>
        <a:p>
          <a:endParaRPr lang="en-US"/>
        </a:p>
      </dgm:t>
    </dgm:pt>
    <dgm:pt modelId="{0A11F4FD-35EE-4859-AB6A-38B2BD0F53DB}" type="sibTrans" cxnId="{9921F42D-F220-402F-9BA2-A5FEA0E3D449}">
      <dgm:prSet/>
      <dgm:spPr/>
      <dgm:t>
        <a:bodyPr/>
        <a:lstStyle/>
        <a:p>
          <a:endParaRPr lang="en-US"/>
        </a:p>
      </dgm:t>
    </dgm:pt>
    <dgm:pt modelId="{8F22DB16-9165-406A-B253-B045BDE1853D}">
      <dgm:prSet/>
      <dgm:spPr/>
      <dgm:t>
        <a:bodyPr/>
        <a:lstStyle/>
        <a:p>
          <a:r>
            <a:rPr lang="en-US" dirty="0"/>
            <a:t>Nine member Board of Directors</a:t>
          </a:r>
        </a:p>
      </dgm:t>
    </dgm:pt>
    <dgm:pt modelId="{8FF8FC72-0372-4E48-95D4-9FDB0FC02824}" type="parTrans" cxnId="{ABE9EF42-5767-4348-B0FC-361455C504F5}">
      <dgm:prSet/>
      <dgm:spPr/>
      <dgm:t>
        <a:bodyPr/>
        <a:lstStyle/>
        <a:p>
          <a:endParaRPr lang="en-US"/>
        </a:p>
      </dgm:t>
    </dgm:pt>
    <dgm:pt modelId="{8111C4CC-7033-4727-A270-5BB9B2033FBB}" type="sibTrans" cxnId="{ABE9EF42-5767-4348-B0FC-361455C504F5}">
      <dgm:prSet/>
      <dgm:spPr/>
      <dgm:t>
        <a:bodyPr/>
        <a:lstStyle/>
        <a:p>
          <a:endParaRPr lang="en-US"/>
        </a:p>
      </dgm:t>
    </dgm:pt>
    <dgm:pt modelId="{A5541EB0-B691-43B8-A12A-B8F34A829FB2}">
      <dgm:prSet/>
      <dgm:spPr/>
      <dgm:t>
        <a:bodyPr/>
        <a:lstStyle/>
        <a:p>
          <a:r>
            <a:rPr lang="en-US" dirty="0"/>
            <a:t>Deliberated for 2 years</a:t>
          </a:r>
        </a:p>
      </dgm:t>
    </dgm:pt>
    <dgm:pt modelId="{98D59922-5D00-4B83-9B4E-4524D9F02AE9}" type="parTrans" cxnId="{F08B0478-9C6A-47BF-A534-3121365A19D7}">
      <dgm:prSet/>
      <dgm:spPr/>
      <dgm:t>
        <a:bodyPr/>
        <a:lstStyle/>
        <a:p>
          <a:endParaRPr lang="en-US"/>
        </a:p>
      </dgm:t>
    </dgm:pt>
    <dgm:pt modelId="{8FCE689A-0B2A-4621-BD4D-9C318F792EE1}" type="sibTrans" cxnId="{F08B0478-9C6A-47BF-A534-3121365A19D7}">
      <dgm:prSet/>
      <dgm:spPr/>
      <dgm:t>
        <a:bodyPr/>
        <a:lstStyle/>
        <a:p>
          <a:endParaRPr lang="en-US"/>
        </a:p>
      </dgm:t>
    </dgm:pt>
    <dgm:pt modelId="{FFF6FDE3-F54C-4D8A-AC85-A4C6B2159314}">
      <dgm:prSet/>
      <dgm:spPr/>
      <dgm:t>
        <a:bodyPr/>
        <a:lstStyle/>
        <a:p>
          <a:r>
            <a:rPr lang="en-US" dirty="0"/>
            <a:t>Focus Group November 4, 2017</a:t>
          </a:r>
        </a:p>
      </dgm:t>
    </dgm:pt>
    <dgm:pt modelId="{61BACB1D-AFAA-4D2D-8EE9-2BCDECF8ECDE}" type="parTrans" cxnId="{515853CB-F615-42D7-9ED7-B8741724BB08}">
      <dgm:prSet/>
      <dgm:spPr/>
      <dgm:t>
        <a:bodyPr/>
        <a:lstStyle/>
        <a:p>
          <a:endParaRPr lang="en-US"/>
        </a:p>
      </dgm:t>
    </dgm:pt>
    <dgm:pt modelId="{8325A0C0-CFA0-43BC-BCE1-4984BB7576F4}" type="sibTrans" cxnId="{515853CB-F615-42D7-9ED7-B8741724BB08}">
      <dgm:prSet/>
      <dgm:spPr/>
      <dgm:t>
        <a:bodyPr/>
        <a:lstStyle/>
        <a:p>
          <a:endParaRPr lang="en-US"/>
        </a:p>
      </dgm:t>
    </dgm:pt>
    <dgm:pt modelId="{DACDF796-CC2F-4FAE-BB2C-DE5C3C260D08}">
      <dgm:prSet/>
      <dgm:spPr/>
      <dgm:t>
        <a:bodyPr/>
        <a:lstStyle/>
        <a:p>
          <a:r>
            <a:rPr lang="en-US" dirty="0"/>
            <a:t>Very Informative</a:t>
          </a:r>
        </a:p>
      </dgm:t>
    </dgm:pt>
    <dgm:pt modelId="{2302FD6F-ECB9-40BF-82FA-58DA3326E362}" type="parTrans" cxnId="{2BFF7A03-02EA-4CA4-A40B-9DACABBD966E}">
      <dgm:prSet/>
      <dgm:spPr/>
      <dgm:t>
        <a:bodyPr/>
        <a:lstStyle/>
        <a:p>
          <a:endParaRPr lang="en-US"/>
        </a:p>
      </dgm:t>
    </dgm:pt>
    <dgm:pt modelId="{9C5929D8-3B8F-4873-AE85-1D7A3544A55C}" type="sibTrans" cxnId="{2BFF7A03-02EA-4CA4-A40B-9DACABBD966E}">
      <dgm:prSet/>
      <dgm:spPr/>
      <dgm:t>
        <a:bodyPr/>
        <a:lstStyle/>
        <a:p>
          <a:endParaRPr lang="en-US"/>
        </a:p>
      </dgm:t>
    </dgm:pt>
    <dgm:pt modelId="{09443FF5-7848-4F6D-8C79-27B4E3F06355}">
      <dgm:prSet/>
      <dgm:spPr/>
      <dgm:t>
        <a:bodyPr/>
        <a:lstStyle/>
        <a:p>
          <a:r>
            <a:rPr lang="en-US" dirty="0"/>
            <a:t>Significant contributor of feedback</a:t>
          </a:r>
        </a:p>
      </dgm:t>
    </dgm:pt>
    <dgm:pt modelId="{3FF7D950-AC11-4EBC-A6CE-101AABFD12CC}" type="parTrans" cxnId="{B4983435-07DF-42CE-9A7A-3105E85A9F5F}">
      <dgm:prSet/>
      <dgm:spPr/>
      <dgm:t>
        <a:bodyPr/>
        <a:lstStyle/>
        <a:p>
          <a:endParaRPr lang="en-US"/>
        </a:p>
      </dgm:t>
    </dgm:pt>
    <dgm:pt modelId="{73F15637-0783-4A89-8DD7-995A144B31B2}" type="sibTrans" cxnId="{B4983435-07DF-42CE-9A7A-3105E85A9F5F}">
      <dgm:prSet/>
      <dgm:spPr/>
      <dgm:t>
        <a:bodyPr/>
        <a:lstStyle/>
        <a:p>
          <a:endParaRPr lang="en-US"/>
        </a:p>
      </dgm:t>
    </dgm:pt>
    <dgm:pt modelId="{63CC0B6D-359F-4A11-A8B4-3D812FCF3D82}" type="pres">
      <dgm:prSet presAssocID="{708FFB7E-E370-40E1-809C-05ED415F47A8}" presName="linear" presStyleCnt="0">
        <dgm:presLayoutVars>
          <dgm:dir/>
          <dgm:animLvl val="lvl"/>
          <dgm:resizeHandles val="exact"/>
        </dgm:presLayoutVars>
      </dgm:prSet>
      <dgm:spPr/>
    </dgm:pt>
    <dgm:pt modelId="{77E876E7-0B72-4D46-8518-D60D7B07FC3C}" type="pres">
      <dgm:prSet presAssocID="{DDBA710C-DA85-4655-8DF1-D26C27541E2F}" presName="parentLin" presStyleCnt="0"/>
      <dgm:spPr/>
    </dgm:pt>
    <dgm:pt modelId="{2D0543AE-176B-4DDA-B403-644CF074C19E}" type="pres">
      <dgm:prSet presAssocID="{DDBA710C-DA85-4655-8DF1-D26C27541E2F}" presName="parentLeftMargin" presStyleLbl="node1" presStyleIdx="0" presStyleCnt="4"/>
      <dgm:spPr/>
    </dgm:pt>
    <dgm:pt modelId="{8BDD0F4F-3820-4E3E-A5D2-29FBDEBBB902}" type="pres">
      <dgm:prSet presAssocID="{DDBA710C-DA85-4655-8DF1-D26C27541E2F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86F1B6A0-1A03-4B58-930B-37B38280738C}" type="pres">
      <dgm:prSet presAssocID="{DDBA710C-DA85-4655-8DF1-D26C27541E2F}" presName="negativeSpace" presStyleCnt="0"/>
      <dgm:spPr/>
    </dgm:pt>
    <dgm:pt modelId="{F02628AF-C1A6-43EA-BE7B-5EDCE487F845}" type="pres">
      <dgm:prSet presAssocID="{DDBA710C-DA85-4655-8DF1-D26C27541E2F}" presName="childText" presStyleLbl="conFgAcc1" presStyleIdx="0" presStyleCnt="4">
        <dgm:presLayoutVars>
          <dgm:bulletEnabled val="1"/>
        </dgm:presLayoutVars>
      </dgm:prSet>
      <dgm:spPr/>
    </dgm:pt>
    <dgm:pt modelId="{04717D3F-DCC3-4DEC-BD6C-8AB73C95920F}" type="pres">
      <dgm:prSet presAssocID="{088F8094-F53A-4C47-8584-296A740C3EC8}" presName="spaceBetweenRectangles" presStyleCnt="0"/>
      <dgm:spPr/>
    </dgm:pt>
    <dgm:pt modelId="{E91E2E31-0026-45C4-BC85-07773B613D85}" type="pres">
      <dgm:prSet presAssocID="{188C5410-02EB-49AA-A9BC-5D003D8BBEEC}" presName="parentLin" presStyleCnt="0"/>
      <dgm:spPr/>
    </dgm:pt>
    <dgm:pt modelId="{755D8873-62C0-45C8-92E4-AB7C2FAD78EE}" type="pres">
      <dgm:prSet presAssocID="{188C5410-02EB-49AA-A9BC-5D003D8BBEEC}" presName="parentLeftMargin" presStyleLbl="node1" presStyleIdx="0" presStyleCnt="4"/>
      <dgm:spPr/>
    </dgm:pt>
    <dgm:pt modelId="{AC8EA15D-EC8D-4F28-9EB7-F40B0CC959B3}" type="pres">
      <dgm:prSet presAssocID="{188C5410-02EB-49AA-A9BC-5D003D8BBEEC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517AC1A3-C088-47CD-98E0-6335F9E2B6DD}" type="pres">
      <dgm:prSet presAssocID="{188C5410-02EB-49AA-A9BC-5D003D8BBEEC}" presName="negativeSpace" presStyleCnt="0"/>
      <dgm:spPr/>
    </dgm:pt>
    <dgm:pt modelId="{7936BB39-A7F9-4783-862A-984C50DC5CB1}" type="pres">
      <dgm:prSet presAssocID="{188C5410-02EB-49AA-A9BC-5D003D8BBEEC}" presName="childText" presStyleLbl="conFgAcc1" presStyleIdx="1" presStyleCnt="4">
        <dgm:presLayoutVars>
          <dgm:bulletEnabled val="1"/>
        </dgm:presLayoutVars>
      </dgm:prSet>
      <dgm:spPr/>
    </dgm:pt>
    <dgm:pt modelId="{08654288-45CC-4EC6-A31C-048601C6BCD7}" type="pres">
      <dgm:prSet presAssocID="{30D35449-698C-4E21-BE3A-536C8399D0F2}" presName="spaceBetweenRectangles" presStyleCnt="0"/>
      <dgm:spPr/>
    </dgm:pt>
    <dgm:pt modelId="{7E111111-652F-4335-90FA-C96DF4D832C0}" type="pres">
      <dgm:prSet presAssocID="{48FE6F56-ED9C-4707-AA26-270CBFD7875B}" presName="parentLin" presStyleCnt="0"/>
      <dgm:spPr/>
    </dgm:pt>
    <dgm:pt modelId="{5D532388-FE98-491C-9C56-3AB6272DCA2C}" type="pres">
      <dgm:prSet presAssocID="{48FE6F56-ED9C-4707-AA26-270CBFD7875B}" presName="parentLeftMargin" presStyleLbl="node1" presStyleIdx="1" presStyleCnt="4"/>
      <dgm:spPr/>
    </dgm:pt>
    <dgm:pt modelId="{63470BA6-84FA-433B-B470-73317B5D5A55}" type="pres">
      <dgm:prSet presAssocID="{48FE6F56-ED9C-4707-AA26-270CBFD7875B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1519DECF-60A7-49B4-9D5B-F82FDFC5FF52}" type="pres">
      <dgm:prSet presAssocID="{48FE6F56-ED9C-4707-AA26-270CBFD7875B}" presName="negativeSpace" presStyleCnt="0"/>
      <dgm:spPr/>
    </dgm:pt>
    <dgm:pt modelId="{BE7B7F13-BAD4-409E-9AD3-C698A9B6497B}" type="pres">
      <dgm:prSet presAssocID="{48FE6F56-ED9C-4707-AA26-270CBFD7875B}" presName="childText" presStyleLbl="conFgAcc1" presStyleIdx="2" presStyleCnt="4">
        <dgm:presLayoutVars>
          <dgm:bulletEnabled val="1"/>
        </dgm:presLayoutVars>
      </dgm:prSet>
      <dgm:spPr/>
    </dgm:pt>
    <dgm:pt modelId="{6B0A9ACC-BE65-477A-BD4D-8964E857F3A1}" type="pres">
      <dgm:prSet presAssocID="{0A11F4FD-35EE-4859-AB6A-38B2BD0F53DB}" presName="spaceBetweenRectangles" presStyleCnt="0"/>
      <dgm:spPr/>
    </dgm:pt>
    <dgm:pt modelId="{C69C1182-DC57-4867-94ED-123788E94AFC}" type="pres">
      <dgm:prSet presAssocID="{FFF6FDE3-F54C-4D8A-AC85-A4C6B2159314}" presName="parentLin" presStyleCnt="0"/>
      <dgm:spPr/>
    </dgm:pt>
    <dgm:pt modelId="{87E0D0A1-0AA2-4B90-BB1F-F1FA92000E95}" type="pres">
      <dgm:prSet presAssocID="{FFF6FDE3-F54C-4D8A-AC85-A4C6B2159314}" presName="parentLeftMargin" presStyleLbl="node1" presStyleIdx="2" presStyleCnt="4"/>
      <dgm:spPr/>
    </dgm:pt>
    <dgm:pt modelId="{A8289F31-A36E-4336-A508-5D25B1FF3774}" type="pres">
      <dgm:prSet presAssocID="{FFF6FDE3-F54C-4D8A-AC85-A4C6B2159314}" presName="parentText" presStyleLbl="node1" presStyleIdx="3" presStyleCnt="4" custLinFactNeighborX="0">
        <dgm:presLayoutVars>
          <dgm:chMax val="0"/>
          <dgm:bulletEnabled val="1"/>
        </dgm:presLayoutVars>
      </dgm:prSet>
      <dgm:spPr/>
    </dgm:pt>
    <dgm:pt modelId="{66E9D091-3469-4EFB-9AE1-FC0E1662A4B5}" type="pres">
      <dgm:prSet presAssocID="{FFF6FDE3-F54C-4D8A-AC85-A4C6B2159314}" presName="negativeSpace" presStyleCnt="0"/>
      <dgm:spPr/>
    </dgm:pt>
    <dgm:pt modelId="{CD82468B-E254-4C2F-9297-610EBD51DE97}" type="pres">
      <dgm:prSet presAssocID="{FFF6FDE3-F54C-4D8A-AC85-A4C6B2159314}" presName="childText" presStyleLbl="conFgAcc1" presStyleIdx="3" presStyleCnt="4" custScaleY="98911">
        <dgm:presLayoutVars>
          <dgm:bulletEnabled val="1"/>
        </dgm:presLayoutVars>
      </dgm:prSet>
      <dgm:spPr/>
    </dgm:pt>
  </dgm:ptLst>
  <dgm:cxnLst>
    <dgm:cxn modelId="{28715A01-AAE5-439A-B53B-3EC4800310C2}" type="presOf" srcId="{D6209C73-80CE-4BF2-96CB-FCBAE578CD8C}" destId="{F02628AF-C1A6-43EA-BE7B-5EDCE487F845}" srcOrd="0" destOrd="2" presId="urn:microsoft.com/office/officeart/2005/8/layout/list1"/>
    <dgm:cxn modelId="{E4F99A01-5168-4FA5-89E1-F93BDC5A0DE6}" type="presOf" srcId="{188C5410-02EB-49AA-A9BC-5D003D8BBEEC}" destId="{AC8EA15D-EC8D-4F28-9EB7-F40B0CC959B3}" srcOrd="1" destOrd="0" presId="urn:microsoft.com/office/officeart/2005/8/layout/list1"/>
    <dgm:cxn modelId="{2BFF7A03-02EA-4CA4-A40B-9DACABBD966E}" srcId="{FFF6FDE3-F54C-4D8A-AC85-A4C6B2159314}" destId="{DACDF796-CC2F-4FAE-BB2C-DE5C3C260D08}" srcOrd="0" destOrd="0" parTransId="{2302FD6F-ECB9-40BF-82FA-58DA3326E362}" sibTransId="{9C5929D8-3B8F-4873-AE85-1D7A3544A55C}"/>
    <dgm:cxn modelId="{CEB95F06-0D6C-4EDD-949A-DC4036545636}" srcId="{DDBA710C-DA85-4655-8DF1-D26C27541E2F}" destId="{D6209C73-80CE-4BF2-96CB-FCBAE578CD8C}" srcOrd="2" destOrd="0" parTransId="{01333A73-008F-4449-ACB7-1A9FDB9C1B34}" sibTransId="{0E759312-6430-446D-80E4-40D5EC7F76B9}"/>
    <dgm:cxn modelId="{4634BF1E-62BE-4FF0-9DD9-B60F1530EDAE}" type="presOf" srcId="{09443FF5-7848-4F6D-8C79-27B4E3F06355}" destId="{CD82468B-E254-4C2F-9297-610EBD51DE97}" srcOrd="0" destOrd="1" presId="urn:microsoft.com/office/officeart/2005/8/layout/list1"/>
    <dgm:cxn modelId="{C330FF22-ACD4-4DCA-89DD-9D56ECBE1699}" type="presOf" srcId="{A22D6B0C-FA9C-4C7E-A8DC-48026E282DA9}" destId="{7936BB39-A7F9-4783-862A-984C50DC5CB1}" srcOrd="0" destOrd="2" presId="urn:microsoft.com/office/officeart/2005/8/layout/list1"/>
    <dgm:cxn modelId="{9921F42D-F220-402F-9BA2-A5FEA0E3D449}" srcId="{708FFB7E-E370-40E1-809C-05ED415F47A8}" destId="{48FE6F56-ED9C-4707-AA26-270CBFD7875B}" srcOrd="2" destOrd="0" parTransId="{97ED3A51-74E7-4541-ACF5-3B2790109496}" sibTransId="{0A11F4FD-35EE-4859-AB6A-38B2BD0F53DB}"/>
    <dgm:cxn modelId="{B4983435-07DF-42CE-9A7A-3105E85A9F5F}" srcId="{FFF6FDE3-F54C-4D8A-AC85-A4C6B2159314}" destId="{09443FF5-7848-4F6D-8C79-27B4E3F06355}" srcOrd="1" destOrd="0" parTransId="{3FF7D950-AC11-4EBC-A6CE-101AABFD12CC}" sibTransId="{73F15637-0783-4A89-8DD7-995A144B31B2}"/>
    <dgm:cxn modelId="{2FCF6136-3AA3-437B-BBB8-ED54C8E9BE67}" srcId="{DDBA710C-DA85-4655-8DF1-D26C27541E2F}" destId="{A3352DEF-9F8F-41CB-8D6E-F09457044F44}" srcOrd="0" destOrd="0" parTransId="{1D465436-3E7A-4C4D-AE3A-32A1B5FB2744}" sibTransId="{F107633B-7944-4B04-9111-84D85DB1922D}"/>
    <dgm:cxn modelId="{F3EA545D-DE0D-4677-A771-3AAA6ED6CF12}" type="presOf" srcId="{DDBA710C-DA85-4655-8DF1-D26C27541E2F}" destId="{2D0543AE-176B-4DDA-B403-644CF074C19E}" srcOrd="0" destOrd="0" presId="urn:microsoft.com/office/officeart/2005/8/layout/list1"/>
    <dgm:cxn modelId="{9A0AE662-9D31-4CAE-8595-C81F8E44C9FA}" type="presOf" srcId="{48FE6F56-ED9C-4707-AA26-270CBFD7875B}" destId="{63470BA6-84FA-433B-B470-73317B5D5A55}" srcOrd="1" destOrd="0" presId="urn:microsoft.com/office/officeart/2005/8/layout/list1"/>
    <dgm:cxn modelId="{ABE9EF42-5767-4348-B0FC-361455C504F5}" srcId="{48FE6F56-ED9C-4707-AA26-270CBFD7875B}" destId="{8F22DB16-9165-406A-B253-B045BDE1853D}" srcOrd="0" destOrd="0" parTransId="{8FF8FC72-0372-4E48-95D4-9FDB0FC02824}" sibTransId="{8111C4CC-7033-4727-A270-5BB9B2033FBB}"/>
    <dgm:cxn modelId="{5A5BEE65-5C5B-47CA-907A-420218C816B8}" srcId="{00C60CDA-7106-4654-A56D-6EC7C249897A}" destId="{239D36C1-7005-41B2-A79B-F4D81BCA7D32}" srcOrd="0" destOrd="0" parTransId="{C33B23DA-8274-4F0D-BD38-33CE644F4EB4}" sibTransId="{6A6D8E10-C603-48DD-B68A-4C2A06AB8B5C}"/>
    <dgm:cxn modelId="{878AB368-69ED-4FBB-A215-F07949628A1D}" type="presOf" srcId="{3497449D-761B-4C66-AAB9-CFF842A95E91}" destId="{F02628AF-C1A6-43EA-BE7B-5EDCE487F845}" srcOrd="0" destOrd="1" presId="urn:microsoft.com/office/officeart/2005/8/layout/list1"/>
    <dgm:cxn modelId="{BBB3424B-A612-44BB-B3DD-539D31147ABD}" srcId="{708FFB7E-E370-40E1-809C-05ED415F47A8}" destId="{DDBA710C-DA85-4655-8DF1-D26C27541E2F}" srcOrd="0" destOrd="0" parTransId="{B02A39E6-75CB-404E-9448-68FEC5925F06}" sibTransId="{088F8094-F53A-4C47-8584-296A740C3EC8}"/>
    <dgm:cxn modelId="{7B223056-505E-4847-B4CD-18378678717A}" srcId="{188C5410-02EB-49AA-A9BC-5D003D8BBEEC}" destId="{00C60CDA-7106-4654-A56D-6EC7C249897A}" srcOrd="0" destOrd="0" parTransId="{BA92DF8D-B7CF-4624-90B8-84B712B9D792}" sibTransId="{06F4DD93-9D22-442A-9983-5CDC15E5B3CF}"/>
    <dgm:cxn modelId="{F08B0478-9C6A-47BF-A534-3121365A19D7}" srcId="{48FE6F56-ED9C-4707-AA26-270CBFD7875B}" destId="{A5541EB0-B691-43B8-A12A-B8F34A829FB2}" srcOrd="1" destOrd="0" parTransId="{98D59922-5D00-4B83-9B4E-4524D9F02AE9}" sibTransId="{8FCE689A-0B2A-4621-BD4D-9C318F792EE1}"/>
    <dgm:cxn modelId="{7C6F1582-A867-4B9F-A198-1E01D7F246E9}" type="presOf" srcId="{DDBA710C-DA85-4655-8DF1-D26C27541E2F}" destId="{8BDD0F4F-3820-4E3E-A5D2-29FBDEBBB902}" srcOrd="1" destOrd="0" presId="urn:microsoft.com/office/officeart/2005/8/layout/list1"/>
    <dgm:cxn modelId="{F10A2082-36DF-47A2-AD2E-F99ECF7DD825}" type="presOf" srcId="{FFF6FDE3-F54C-4D8A-AC85-A4C6B2159314}" destId="{87E0D0A1-0AA2-4B90-BB1F-F1FA92000E95}" srcOrd="0" destOrd="0" presId="urn:microsoft.com/office/officeart/2005/8/layout/list1"/>
    <dgm:cxn modelId="{DD3AAA83-8B68-4C48-9581-01BFDA363E19}" type="presOf" srcId="{A3352DEF-9F8F-41CB-8D6E-F09457044F44}" destId="{F02628AF-C1A6-43EA-BE7B-5EDCE487F845}" srcOrd="0" destOrd="0" presId="urn:microsoft.com/office/officeart/2005/8/layout/list1"/>
    <dgm:cxn modelId="{7DD8C685-D662-41BA-952C-534F6B7BD36E}" type="presOf" srcId="{A5541EB0-B691-43B8-A12A-B8F34A829FB2}" destId="{BE7B7F13-BAD4-409E-9AD3-C698A9B6497B}" srcOrd="0" destOrd="1" presId="urn:microsoft.com/office/officeart/2005/8/layout/list1"/>
    <dgm:cxn modelId="{303C578E-76DD-426A-93C0-091EF89341EA}" srcId="{188C5410-02EB-49AA-A9BC-5D003D8BBEEC}" destId="{A22D6B0C-FA9C-4C7E-A8DC-48026E282DA9}" srcOrd="1" destOrd="0" parTransId="{AC19D815-DB72-40DB-8258-EE67E8DDF810}" sibTransId="{C37B02EC-E71D-4D69-BA7F-36DFBFB31A37}"/>
    <dgm:cxn modelId="{392AEE94-2948-4B54-ACCD-B563AAB9DD0C}" type="presOf" srcId="{FFF6FDE3-F54C-4D8A-AC85-A4C6B2159314}" destId="{A8289F31-A36E-4336-A508-5D25B1FF3774}" srcOrd="1" destOrd="0" presId="urn:microsoft.com/office/officeart/2005/8/layout/list1"/>
    <dgm:cxn modelId="{ECF9FF9C-DF62-4F85-AFFB-723CA33797BB}" type="presOf" srcId="{708FFB7E-E370-40E1-809C-05ED415F47A8}" destId="{63CC0B6D-359F-4A11-A8B4-3D812FCF3D82}" srcOrd="0" destOrd="0" presId="urn:microsoft.com/office/officeart/2005/8/layout/list1"/>
    <dgm:cxn modelId="{7F29B6B6-0799-46B8-9C55-7F878B8467B5}" srcId="{DDBA710C-DA85-4655-8DF1-D26C27541E2F}" destId="{3497449D-761B-4C66-AAB9-CFF842A95E91}" srcOrd="1" destOrd="0" parTransId="{19EF4F37-5A61-4080-A7F6-036F80EDEEB7}" sibTransId="{52E82E13-B869-482B-8014-7DE8E64C7E70}"/>
    <dgm:cxn modelId="{D54CC0B6-8A7F-413F-92C4-6B451061FB5C}" type="presOf" srcId="{00C60CDA-7106-4654-A56D-6EC7C249897A}" destId="{7936BB39-A7F9-4783-862A-984C50DC5CB1}" srcOrd="0" destOrd="0" presId="urn:microsoft.com/office/officeart/2005/8/layout/list1"/>
    <dgm:cxn modelId="{0AE6EBB7-AF53-4B8F-8BC5-72CD8D1423CE}" type="presOf" srcId="{239D36C1-7005-41B2-A79B-F4D81BCA7D32}" destId="{7936BB39-A7F9-4783-862A-984C50DC5CB1}" srcOrd="0" destOrd="1" presId="urn:microsoft.com/office/officeart/2005/8/layout/list1"/>
    <dgm:cxn modelId="{23AA3DC9-6FC8-4E5C-9E39-6CB794B67311}" type="presOf" srcId="{48FE6F56-ED9C-4707-AA26-270CBFD7875B}" destId="{5D532388-FE98-491C-9C56-3AB6272DCA2C}" srcOrd="0" destOrd="0" presId="urn:microsoft.com/office/officeart/2005/8/layout/list1"/>
    <dgm:cxn modelId="{515853CB-F615-42D7-9ED7-B8741724BB08}" srcId="{708FFB7E-E370-40E1-809C-05ED415F47A8}" destId="{FFF6FDE3-F54C-4D8A-AC85-A4C6B2159314}" srcOrd="3" destOrd="0" parTransId="{61BACB1D-AFAA-4D2D-8EE9-2BCDECF8ECDE}" sibTransId="{8325A0C0-CFA0-43BC-BCE1-4984BB7576F4}"/>
    <dgm:cxn modelId="{837AE7D5-ABD0-4462-AD86-52393853BB3F}" srcId="{708FFB7E-E370-40E1-809C-05ED415F47A8}" destId="{188C5410-02EB-49AA-A9BC-5D003D8BBEEC}" srcOrd="1" destOrd="0" parTransId="{56A1E35F-71A7-4134-A3F4-D80F6E33EBB1}" sibTransId="{30D35449-698C-4E21-BE3A-536C8399D0F2}"/>
    <dgm:cxn modelId="{34CDADE4-39F5-49B8-A19C-FBE98E8F6E5D}" type="presOf" srcId="{188C5410-02EB-49AA-A9BC-5D003D8BBEEC}" destId="{755D8873-62C0-45C8-92E4-AB7C2FAD78EE}" srcOrd="0" destOrd="0" presId="urn:microsoft.com/office/officeart/2005/8/layout/list1"/>
    <dgm:cxn modelId="{43858FE8-666C-48E1-8198-7714CD290C69}" type="presOf" srcId="{DACDF796-CC2F-4FAE-BB2C-DE5C3C260D08}" destId="{CD82468B-E254-4C2F-9297-610EBD51DE97}" srcOrd="0" destOrd="0" presId="urn:microsoft.com/office/officeart/2005/8/layout/list1"/>
    <dgm:cxn modelId="{5950ACF9-05D1-43AD-ADCB-2E72C205C990}" type="presOf" srcId="{8F22DB16-9165-406A-B253-B045BDE1853D}" destId="{BE7B7F13-BAD4-409E-9AD3-C698A9B6497B}" srcOrd="0" destOrd="0" presId="urn:microsoft.com/office/officeart/2005/8/layout/list1"/>
    <dgm:cxn modelId="{B766A03E-06A6-4640-B546-8ED7ACFA3EB1}" type="presParOf" srcId="{63CC0B6D-359F-4A11-A8B4-3D812FCF3D82}" destId="{77E876E7-0B72-4D46-8518-D60D7B07FC3C}" srcOrd="0" destOrd="0" presId="urn:microsoft.com/office/officeart/2005/8/layout/list1"/>
    <dgm:cxn modelId="{3DF78A8C-53F7-4079-9382-712803CCA2EB}" type="presParOf" srcId="{77E876E7-0B72-4D46-8518-D60D7B07FC3C}" destId="{2D0543AE-176B-4DDA-B403-644CF074C19E}" srcOrd="0" destOrd="0" presId="urn:microsoft.com/office/officeart/2005/8/layout/list1"/>
    <dgm:cxn modelId="{A1C419AD-2700-42E2-ACC7-24967B44AB81}" type="presParOf" srcId="{77E876E7-0B72-4D46-8518-D60D7B07FC3C}" destId="{8BDD0F4F-3820-4E3E-A5D2-29FBDEBBB902}" srcOrd="1" destOrd="0" presId="urn:microsoft.com/office/officeart/2005/8/layout/list1"/>
    <dgm:cxn modelId="{1477704C-0C40-499B-90D0-754298A30FF2}" type="presParOf" srcId="{63CC0B6D-359F-4A11-A8B4-3D812FCF3D82}" destId="{86F1B6A0-1A03-4B58-930B-37B38280738C}" srcOrd="1" destOrd="0" presId="urn:microsoft.com/office/officeart/2005/8/layout/list1"/>
    <dgm:cxn modelId="{083E38BF-843C-4955-B29E-E9C123570E23}" type="presParOf" srcId="{63CC0B6D-359F-4A11-A8B4-3D812FCF3D82}" destId="{F02628AF-C1A6-43EA-BE7B-5EDCE487F845}" srcOrd="2" destOrd="0" presId="urn:microsoft.com/office/officeart/2005/8/layout/list1"/>
    <dgm:cxn modelId="{D90CB707-D162-4EEB-8D1A-672D2F66A8E2}" type="presParOf" srcId="{63CC0B6D-359F-4A11-A8B4-3D812FCF3D82}" destId="{04717D3F-DCC3-4DEC-BD6C-8AB73C95920F}" srcOrd="3" destOrd="0" presId="urn:microsoft.com/office/officeart/2005/8/layout/list1"/>
    <dgm:cxn modelId="{14DD2A36-9F53-43DF-846C-71E0556B1991}" type="presParOf" srcId="{63CC0B6D-359F-4A11-A8B4-3D812FCF3D82}" destId="{E91E2E31-0026-45C4-BC85-07773B613D85}" srcOrd="4" destOrd="0" presId="urn:microsoft.com/office/officeart/2005/8/layout/list1"/>
    <dgm:cxn modelId="{5BF97B65-842B-40CB-8C2F-F0517BC97CEB}" type="presParOf" srcId="{E91E2E31-0026-45C4-BC85-07773B613D85}" destId="{755D8873-62C0-45C8-92E4-AB7C2FAD78EE}" srcOrd="0" destOrd="0" presId="urn:microsoft.com/office/officeart/2005/8/layout/list1"/>
    <dgm:cxn modelId="{366ACF75-0DC5-447B-A52F-51ED5B562904}" type="presParOf" srcId="{E91E2E31-0026-45C4-BC85-07773B613D85}" destId="{AC8EA15D-EC8D-4F28-9EB7-F40B0CC959B3}" srcOrd="1" destOrd="0" presId="urn:microsoft.com/office/officeart/2005/8/layout/list1"/>
    <dgm:cxn modelId="{2EEE2A3B-6B66-40F1-9C3A-288658B9B923}" type="presParOf" srcId="{63CC0B6D-359F-4A11-A8B4-3D812FCF3D82}" destId="{517AC1A3-C088-47CD-98E0-6335F9E2B6DD}" srcOrd="5" destOrd="0" presId="urn:microsoft.com/office/officeart/2005/8/layout/list1"/>
    <dgm:cxn modelId="{BF31FFF5-9B38-470C-B33A-9712C893133D}" type="presParOf" srcId="{63CC0B6D-359F-4A11-A8B4-3D812FCF3D82}" destId="{7936BB39-A7F9-4783-862A-984C50DC5CB1}" srcOrd="6" destOrd="0" presId="urn:microsoft.com/office/officeart/2005/8/layout/list1"/>
    <dgm:cxn modelId="{92AEB8C9-A22F-4C53-8C2C-7A7E54E292F7}" type="presParOf" srcId="{63CC0B6D-359F-4A11-A8B4-3D812FCF3D82}" destId="{08654288-45CC-4EC6-A31C-048601C6BCD7}" srcOrd="7" destOrd="0" presId="urn:microsoft.com/office/officeart/2005/8/layout/list1"/>
    <dgm:cxn modelId="{BC4B6B08-4A7F-4918-A590-02DEB8745AD4}" type="presParOf" srcId="{63CC0B6D-359F-4A11-A8B4-3D812FCF3D82}" destId="{7E111111-652F-4335-90FA-C96DF4D832C0}" srcOrd="8" destOrd="0" presId="urn:microsoft.com/office/officeart/2005/8/layout/list1"/>
    <dgm:cxn modelId="{8C3A4986-B024-4CB7-90C8-8F12BD5BCF01}" type="presParOf" srcId="{7E111111-652F-4335-90FA-C96DF4D832C0}" destId="{5D532388-FE98-491C-9C56-3AB6272DCA2C}" srcOrd="0" destOrd="0" presId="urn:microsoft.com/office/officeart/2005/8/layout/list1"/>
    <dgm:cxn modelId="{C697BE02-8148-4A2C-AE5C-B4EAA7E6E4D7}" type="presParOf" srcId="{7E111111-652F-4335-90FA-C96DF4D832C0}" destId="{63470BA6-84FA-433B-B470-73317B5D5A55}" srcOrd="1" destOrd="0" presId="urn:microsoft.com/office/officeart/2005/8/layout/list1"/>
    <dgm:cxn modelId="{9FECC1C0-FD03-4391-A539-8D37E0CB3722}" type="presParOf" srcId="{63CC0B6D-359F-4A11-A8B4-3D812FCF3D82}" destId="{1519DECF-60A7-49B4-9D5B-F82FDFC5FF52}" srcOrd="9" destOrd="0" presId="urn:microsoft.com/office/officeart/2005/8/layout/list1"/>
    <dgm:cxn modelId="{0A6275B1-4659-41FA-9EE2-210B03D36C67}" type="presParOf" srcId="{63CC0B6D-359F-4A11-A8B4-3D812FCF3D82}" destId="{BE7B7F13-BAD4-409E-9AD3-C698A9B6497B}" srcOrd="10" destOrd="0" presId="urn:microsoft.com/office/officeart/2005/8/layout/list1"/>
    <dgm:cxn modelId="{8E005066-7054-4550-AFD4-C6B2DDA1A5F5}" type="presParOf" srcId="{63CC0B6D-359F-4A11-A8B4-3D812FCF3D82}" destId="{6B0A9ACC-BE65-477A-BD4D-8964E857F3A1}" srcOrd="11" destOrd="0" presId="urn:microsoft.com/office/officeart/2005/8/layout/list1"/>
    <dgm:cxn modelId="{796A77B8-D147-48EA-98B3-06508F02A431}" type="presParOf" srcId="{63CC0B6D-359F-4A11-A8B4-3D812FCF3D82}" destId="{C69C1182-DC57-4867-94ED-123788E94AFC}" srcOrd="12" destOrd="0" presId="urn:microsoft.com/office/officeart/2005/8/layout/list1"/>
    <dgm:cxn modelId="{67147DA7-C608-4490-8589-A77D3DF4229D}" type="presParOf" srcId="{C69C1182-DC57-4867-94ED-123788E94AFC}" destId="{87E0D0A1-0AA2-4B90-BB1F-F1FA92000E95}" srcOrd="0" destOrd="0" presId="urn:microsoft.com/office/officeart/2005/8/layout/list1"/>
    <dgm:cxn modelId="{FAB95039-B7EB-44E0-A683-60F26FCD4A93}" type="presParOf" srcId="{C69C1182-DC57-4867-94ED-123788E94AFC}" destId="{A8289F31-A36E-4336-A508-5D25B1FF3774}" srcOrd="1" destOrd="0" presId="urn:microsoft.com/office/officeart/2005/8/layout/list1"/>
    <dgm:cxn modelId="{8F0A7BED-57D7-4739-9163-04C739E188F6}" type="presParOf" srcId="{63CC0B6D-359F-4A11-A8B4-3D812FCF3D82}" destId="{66E9D091-3469-4EFB-9AE1-FC0E1662A4B5}" srcOrd="13" destOrd="0" presId="urn:microsoft.com/office/officeart/2005/8/layout/list1"/>
    <dgm:cxn modelId="{56EC114D-44E0-4BA3-ABB6-4F561FD689DA}" type="presParOf" srcId="{63CC0B6D-359F-4A11-A8B4-3D812FCF3D82}" destId="{CD82468B-E254-4C2F-9297-610EBD51DE97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0DF49F8-9456-48C4-89C7-4CC0DF5BE129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21F106C3-964B-4FF4-909F-381548A10808}">
      <dgm:prSet/>
      <dgm:spPr/>
      <dgm:t>
        <a:bodyPr/>
        <a:lstStyle/>
        <a:p>
          <a:r>
            <a:rPr lang="en-US" dirty="0"/>
            <a:t>Set Monthly Customer charge $25 (28% of full fixed costs)</a:t>
          </a:r>
        </a:p>
      </dgm:t>
    </dgm:pt>
    <dgm:pt modelId="{B468ED33-7A35-4A59-A5E2-0E20F82E6C69}" type="parTrans" cxnId="{1FFB5F99-43DA-4602-83EA-4185879FBABB}">
      <dgm:prSet/>
      <dgm:spPr/>
      <dgm:t>
        <a:bodyPr/>
        <a:lstStyle/>
        <a:p>
          <a:endParaRPr lang="en-US"/>
        </a:p>
      </dgm:t>
    </dgm:pt>
    <dgm:pt modelId="{BDD5F52A-6148-450B-8F27-7A8172656608}" type="sibTrans" cxnId="{1FFB5F99-43DA-4602-83EA-4185879FBABB}">
      <dgm:prSet/>
      <dgm:spPr/>
      <dgm:t>
        <a:bodyPr/>
        <a:lstStyle/>
        <a:p>
          <a:endParaRPr lang="en-US"/>
        </a:p>
      </dgm:t>
    </dgm:pt>
    <dgm:pt modelId="{A013DB8B-7008-4F02-8233-FE6F24F269A6}">
      <dgm:prSet/>
      <dgm:spPr/>
      <dgm:t>
        <a:bodyPr/>
        <a:lstStyle/>
        <a:p>
          <a:r>
            <a:rPr lang="en-US" dirty="0"/>
            <a:t>Retained low cost energy block but reduced to 100 kWh and set rate to $0.08 per kWh (lower than current low block) </a:t>
          </a:r>
        </a:p>
      </dgm:t>
    </dgm:pt>
    <dgm:pt modelId="{01A3E503-5C09-4604-99FF-804C42A74B1C}" type="parTrans" cxnId="{D4F9A50A-C9C0-4272-BF11-D434316A1C58}">
      <dgm:prSet/>
      <dgm:spPr/>
      <dgm:t>
        <a:bodyPr/>
        <a:lstStyle/>
        <a:p>
          <a:endParaRPr lang="en-US"/>
        </a:p>
      </dgm:t>
    </dgm:pt>
    <dgm:pt modelId="{F80444EF-CB19-4C93-A132-9B0AFC747602}" type="sibTrans" cxnId="{D4F9A50A-C9C0-4272-BF11-D434316A1C58}">
      <dgm:prSet/>
      <dgm:spPr/>
      <dgm:t>
        <a:bodyPr/>
        <a:lstStyle/>
        <a:p>
          <a:endParaRPr lang="en-US"/>
        </a:p>
      </dgm:t>
    </dgm:pt>
    <dgm:pt modelId="{422570BD-0648-4886-9D96-F429908292C7}">
      <dgm:prSet/>
      <dgm:spPr/>
      <dgm:t>
        <a:bodyPr/>
        <a:lstStyle/>
        <a:p>
          <a:r>
            <a:rPr lang="en-US" dirty="0"/>
            <a:t>Tail Block Energy rate calculated to recover remaining costs ($0.19961 residential rate)</a:t>
          </a:r>
        </a:p>
      </dgm:t>
    </dgm:pt>
    <dgm:pt modelId="{0831C653-4FC3-495C-B688-5DB3455B79EB}" type="parTrans" cxnId="{EBFC5134-829F-4C17-9006-226C90D54423}">
      <dgm:prSet/>
      <dgm:spPr/>
      <dgm:t>
        <a:bodyPr/>
        <a:lstStyle/>
        <a:p>
          <a:endParaRPr lang="en-US"/>
        </a:p>
      </dgm:t>
    </dgm:pt>
    <dgm:pt modelId="{0633E832-62F6-4A8F-B795-7F31C2A06484}" type="sibTrans" cxnId="{EBFC5134-829F-4C17-9006-226C90D54423}">
      <dgm:prSet/>
      <dgm:spPr/>
      <dgm:t>
        <a:bodyPr/>
        <a:lstStyle/>
        <a:p>
          <a:endParaRPr lang="en-US"/>
        </a:p>
      </dgm:t>
    </dgm:pt>
    <dgm:pt modelId="{CF2A8AA6-F647-42BE-8276-075AA8B989AF}" type="pres">
      <dgm:prSet presAssocID="{00DF49F8-9456-48C4-89C7-4CC0DF5BE129}" presName="linear" presStyleCnt="0">
        <dgm:presLayoutVars>
          <dgm:animLvl val="lvl"/>
          <dgm:resizeHandles val="exact"/>
        </dgm:presLayoutVars>
      </dgm:prSet>
      <dgm:spPr/>
    </dgm:pt>
    <dgm:pt modelId="{30A6C4C6-12AD-40A1-BF1F-3BC0B54F9D33}" type="pres">
      <dgm:prSet presAssocID="{21F106C3-964B-4FF4-909F-381548A10808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07B3BCB6-E965-44A5-9B42-FC6601A30860}" type="pres">
      <dgm:prSet presAssocID="{BDD5F52A-6148-450B-8F27-7A8172656608}" presName="spacer" presStyleCnt="0"/>
      <dgm:spPr/>
    </dgm:pt>
    <dgm:pt modelId="{6F549AF5-2565-4326-9A80-C6AF2EB3CC0F}" type="pres">
      <dgm:prSet presAssocID="{A013DB8B-7008-4F02-8233-FE6F24F269A6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6E68C744-8A29-48A4-ACB6-6699A3A7A247}" type="pres">
      <dgm:prSet presAssocID="{F80444EF-CB19-4C93-A132-9B0AFC747602}" presName="spacer" presStyleCnt="0"/>
      <dgm:spPr/>
    </dgm:pt>
    <dgm:pt modelId="{01B8CE8F-D308-49A0-9F21-51AE027EC187}" type="pres">
      <dgm:prSet presAssocID="{422570BD-0648-4886-9D96-F429908292C7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D4F9A50A-C9C0-4272-BF11-D434316A1C58}" srcId="{00DF49F8-9456-48C4-89C7-4CC0DF5BE129}" destId="{A013DB8B-7008-4F02-8233-FE6F24F269A6}" srcOrd="1" destOrd="0" parTransId="{01A3E503-5C09-4604-99FF-804C42A74B1C}" sibTransId="{F80444EF-CB19-4C93-A132-9B0AFC747602}"/>
    <dgm:cxn modelId="{EBFC5134-829F-4C17-9006-226C90D54423}" srcId="{00DF49F8-9456-48C4-89C7-4CC0DF5BE129}" destId="{422570BD-0648-4886-9D96-F429908292C7}" srcOrd="2" destOrd="0" parTransId="{0831C653-4FC3-495C-B688-5DB3455B79EB}" sibTransId="{0633E832-62F6-4A8F-B795-7F31C2A06484}"/>
    <dgm:cxn modelId="{B123C434-5427-4D75-878B-88E5614B1746}" type="presOf" srcId="{21F106C3-964B-4FF4-909F-381548A10808}" destId="{30A6C4C6-12AD-40A1-BF1F-3BC0B54F9D33}" srcOrd="0" destOrd="0" presId="urn:microsoft.com/office/officeart/2005/8/layout/vList2"/>
    <dgm:cxn modelId="{2D833064-C50D-4105-9878-42D291B5F22C}" type="presOf" srcId="{422570BD-0648-4886-9D96-F429908292C7}" destId="{01B8CE8F-D308-49A0-9F21-51AE027EC187}" srcOrd="0" destOrd="0" presId="urn:microsoft.com/office/officeart/2005/8/layout/vList2"/>
    <dgm:cxn modelId="{D53E7666-C1F6-4775-9990-C1F6059514F5}" type="presOf" srcId="{00DF49F8-9456-48C4-89C7-4CC0DF5BE129}" destId="{CF2A8AA6-F647-42BE-8276-075AA8B989AF}" srcOrd="0" destOrd="0" presId="urn:microsoft.com/office/officeart/2005/8/layout/vList2"/>
    <dgm:cxn modelId="{9A03C257-E0C6-481C-9731-E5FC70CBC62B}" type="presOf" srcId="{A013DB8B-7008-4F02-8233-FE6F24F269A6}" destId="{6F549AF5-2565-4326-9A80-C6AF2EB3CC0F}" srcOrd="0" destOrd="0" presId="urn:microsoft.com/office/officeart/2005/8/layout/vList2"/>
    <dgm:cxn modelId="{1FFB5F99-43DA-4602-83EA-4185879FBABB}" srcId="{00DF49F8-9456-48C4-89C7-4CC0DF5BE129}" destId="{21F106C3-964B-4FF4-909F-381548A10808}" srcOrd="0" destOrd="0" parTransId="{B468ED33-7A35-4A59-A5E2-0E20F82E6C69}" sibTransId="{BDD5F52A-6148-450B-8F27-7A8172656608}"/>
    <dgm:cxn modelId="{E1FDF5A3-A964-4C75-8442-D38C0AC076CA}" type="presParOf" srcId="{CF2A8AA6-F647-42BE-8276-075AA8B989AF}" destId="{30A6C4C6-12AD-40A1-BF1F-3BC0B54F9D33}" srcOrd="0" destOrd="0" presId="urn:microsoft.com/office/officeart/2005/8/layout/vList2"/>
    <dgm:cxn modelId="{3475884D-BA76-42DA-95E6-C6F1FD42ADC3}" type="presParOf" srcId="{CF2A8AA6-F647-42BE-8276-075AA8B989AF}" destId="{07B3BCB6-E965-44A5-9B42-FC6601A30860}" srcOrd="1" destOrd="0" presId="urn:microsoft.com/office/officeart/2005/8/layout/vList2"/>
    <dgm:cxn modelId="{C58E84E0-0C4D-40BC-A984-24635E1AFEBB}" type="presParOf" srcId="{CF2A8AA6-F647-42BE-8276-075AA8B989AF}" destId="{6F549AF5-2565-4326-9A80-C6AF2EB3CC0F}" srcOrd="2" destOrd="0" presId="urn:microsoft.com/office/officeart/2005/8/layout/vList2"/>
    <dgm:cxn modelId="{8B8EED11-3273-4611-AC4B-027221F591E3}" type="presParOf" srcId="{CF2A8AA6-F647-42BE-8276-075AA8B989AF}" destId="{6E68C744-8A29-48A4-ACB6-6699A3A7A247}" srcOrd="3" destOrd="0" presId="urn:microsoft.com/office/officeart/2005/8/layout/vList2"/>
    <dgm:cxn modelId="{D02D1EC5-CBF3-4CBB-B3DF-483900044729}" type="presParOf" srcId="{CF2A8AA6-F647-42BE-8276-075AA8B989AF}" destId="{01B8CE8F-D308-49A0-9F21-51AE027EC187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A33592-8E6E-498E-8AB0-5D286B6529F5}">
      <dsp:nvSpPr>
        <dsp:cNvPr id="0" name=""/>
        <dsp:cNvSpPr/>
      </dsp:nvSpPr>
      <dsp:spPr>
        <a:xfrm>
          <a:off x="0" y="100315"/>
          <a:ext cx="6513603" cy="107257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Last Rate Design 2009</a:t>
          </a:r>
        </a:p>
      </dsp:txBody>
      <dsp:txXfrm>
        <a:off x="52359" y="152674"/>
        <a:ext cx="6408885" cy="967861"/>
      </dsp:txXfrm>
    </dsp:sp>
    <dsp:sp modelId="{C4D1AF81-FD4F-48D4-8654-26B9B2F18732}">
      <dsp:nvSpPr>
        <dsp:cNvPr id="0" name=""/>
        <dsp:cNvSpPr/>
      </dsp:nvSpPr>
      <dsp:spPr>
        <a:xfrm>
          <a:off x="0" y="1250654"/>
          <a:ext cx="6513603" cy="1072579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Designed to promote energy efficiency and discourage high use</a:t>
          </a:r>
        </a:p>
      </dsp:txBody>
      <dsp:txXfrm>
        <a:off x="52359" y="1303013"/>
        <a:ext cx="6408885" cy="967861"/>
      </dsp:txXfrm>
    </dsp:sp>
    <dsp:sp modelId="{F0CE2392-B583-45A3-811F-D3B6E83AA419}">
      <dsp:nvSpPr>
        <dsp:cNvPr id="0" name=""/>
        <dsp:cNvSpPr/>
      </dsp:nvSpPr>
      <dsp:spPr>
        <a:xfrm>
          <a:off x="0" y="2323233"/>
          <a:ext cx="6513603" cy="17325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807" tIns="34290" rIns="192024" bIns="34290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100" kern="1200"/>
            <a:t>Low monthly Member charge (currently $14.19 per month)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100" kern="1200"/>
            <a:t>Two Tiered Energy Rate</a:t>
          </a:r>
        </a:p>
        <a:p>
          <a:pPr marL="457200" lvl="2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100" kern="1200" dirty="0"/>
            <a:t>First 200 kWh low block ($0.11350 per kWh)</a:t>
          </a:r>
        </a:p>
        <a:p>
          <a:pPr marL="457200" lvl="2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100" kern="1200"/>
            <a:t>Tail Block ($0.25341 per kWh)</a:t>
          </a:r>
        </a:p>
      </dsp:txBody>
      <dsp:txXfrm>
        <a:off x="0" y="2323233"/>
        <a:ext cx="6513603" cy="1732590"/>
      </dsp:txXfrm>
    </dsp:sp>
    <dsp:sp modelId="{CE8B3106-48C2-4175-8FFC-0A0DA99EE222}">
      <dsp:nvSpPr>
        <dsp:cNvPr id="0" name=""/>
        <dsp:cNvSpPr/>
      </dsp:nvSpPr>
      <dsp:spPr>
        <a:xfrm>
          <a:off x="0" y="4055823"/>
          <a:ext cx="6513603" cy="1072579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Rate Design has been effective </a:t>
          </a:r>
        </a:p>
      </dsp:txBody>
      <dsp:txXfrm>
        <a:off x="52359" y="4108182"/>
        <a:ext cx="6408885" cy="967861"/>
      </dsp:txXfrm>
    </dsp:sp>
    <dsp:sp modelId="{82F706E4-77B3-45CA-B869-5DF47434FF91}">
      <dsp:nvSpPr>
        <dsp:cNvPr id="0" name=""/>
        <dsp:cNvSpPr/>
      </dsp:nvSpPr>
      <dsp:spPr>
        <a:xfrm>
          <a:off x="0" y="5128403"/>
          <a:ext cx="6513603" cy="6567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807" tIns="34290" rIns="192024" bIns="34290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100" kern="1200" dirty="0"/>
            <a:t>Among lowest residential monthly average use in state</a:t>
          </a:r>
        </a:p>
      </dsp:txBody>
      <dsp:txXfrm>
        <a:off x="0" y="5128403"/>
        <a:ext cx="6513603" cy="65670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2628AF-C1A6-43EA-BE7B-5EDCE487F845}">
      <dsp:nvSpPr>
        <dsp:cNvPr id="0" name=""/>
        <dsp:cNvSpPr/>
      </dsp:nvSpPr>
      <dsp:spPr>
        <a:xfrm>
          <a:off x="0" y="413949"/>
          <a:ext cx="6513603" cy="128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5528" tIns="333248" rIns="505528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12 members attended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All self selected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All low users (less than 400 kWh)</a:t>
          </a:r>
        </a:p>
      </dsp:txBody>
      <dsp:txXfrm>
        <a:off x="0" y="413949"/>
        <a:ext cx="6513603" cy="1285200"/>
      </dsp:txXfrm>
    </dsp:sp>
    <dsp:sp modelId="{8BDD0F4F-3820-4E3E-A5D2-29FBDEBBB902}">
      <dsp:nvSpPr>
        <dsp:cNvPr id="0" name=""/>
        <dsp:cNvSpPr/>
      </dsp:nvSpPr>
      <dsp:spPr>
        <a:xfrm>
          <a:off x="325680" y="163029"/>
          <a:ext cx="4559522" cy="5018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2339" tIns="0" rIns="172339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Membership Meeting September 19, 2018</a:t>
          </a:r>
        </a:p>
      </dsp:txBody>
      <dsp:txXfrm>
        <a:off x="350178" y="187527"/>
        <a:ext cx="4510526" cy="452844"/>
      </dsp:txXfrm>
    </dsp:sp>
    <dsp:sp modelId="{7936BB39-A7F9-4783-862A-984C50DC5CB1}">
      <dsp:nvSpPr>
        <dsp:cNvPr id="0" name=""/>
        <dsp:cNvSpPr/>
      </dsp:nvSpPr>
      <dsp:spPr>
        <a:xfrm>
          <a:off x="0" y="2041869"/>
          <a:ext cx="6513603" cy="15261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2252848"/>
              <a:satOff val="-5806"/>
              <a:lumOff val="-392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5528" tIns="333248" rIns="505528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Coop Currents Newsletter </a:t>
          </a:r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June 2017 – January 2019 published 20 Articles on Rate Design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Bill Messages</a:t>
          </a:r>
        </a:p>
      </dsp:txBody>
      <dsp:txXfrm>
        <a:off x="0" y="2041869"/>
        <a:ext cx="6513603" cy="1526175"/>
      </dsp:txXfrm>
    </dsp:sp>
    <dsp:sp modelId="{AC8EA15D-EC8D-4F28-9EB7-F40B0CC959B3}">
      <dsp:nvSpPr>
        <dsp:cNvPr id="0" name=""/>
        <dsp:cNvSpPr/>
      </dsp:nvSpPr>
      <dsp:spPr>
        <a:xfrm>
          <a:off x="325680" y="1790949"/>
          <a:ext cx="4559522" cy="501840"/>
        </a:xfrm>
        <a:prstGeom prst="roundRect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2339" tIns="0" rIns="172339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Written Communications</a:t>
          </a:r>
        </a:p>
      </dsp:txBody>
      <dsp:txXfrm>
        <a:off x="350178" y="1815447"/>
        <a:ext cx="4510526" cy="452844"/>
      </dsp:txXfrm>
    </dsp:sp>
    <dsp:sp modelId="{BE7B7F13-BAD4-409E-9AD3-C698A9B6497B}">
      <dsp:nvSpPr>
        <dsp:cNvPr id="0" name=""/>
        <dsp:cNvSpPr/>
      </dsp:nvSpPr>
      <dsp:spPr>
        <a:xfrm>
          <a:off x="0" y="3910764"/>
          <a:ext cx="6513603" cy="9906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4505695"/>
              <a:satOff val="-11613"/>
              <a:lumOff val="-784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5528" tIns="333248" rIns="505528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Nine member Board of Directors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Deliberated for 2 years</a:t>
          </a:r>
        </a:p>
      </dsp:txBody>
      <dsp:txXfrm>
        <a:off x="0" y="3910764"/>
        <a:ext cx="6513603" cy="990675"/>
      </dsp:txXfrm>
    </dsp:sp>
    <dsp:sp modelId="{63470BA6-84FA-433B-B470-73317B5D5A55}">
      <dsp:nvSpPr>
        <dsp:cNvPr id="0" name=""/>
        <dsp:cNvSpPr/>
      </dsp:nvSpPr>
      <dsp:spPr>
        <a:xfrm>
          <a:off x="325680" y="3659844"/>
          <a:ext cx="4559522" cy="501840"/>
        </a:xfrm>
        <a:prstGeom prst="roundRect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2339" tIns="0" rIns="172339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Board of Directors </a:t>
          </a:r>
        </a:p>
      </dsp:txBody>
      <dsp:txXfrm>
        <a:off x="350178" y="3684342"/>
        <a:ext cx="4510526" cy="452844"/>
      </dsp:txXfrm>
    </dsp:sp>
    <dsp:sp modelId="{CD82468B-E254-4C2F-9297-610EBD51DE97}">
      <dsp:nvSpPr>
        <dsp:cNvPr id="0" name=""/>
        <dsp:cNvSpPr/>
      </dsp:nvSpPr>
      <dsp:spPr>
        <a:xfrm>
          <a:off x="0" y="5244159"/>
          <a:ext cx="6513603" cy="97988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5528" tIns="333248" rIns="505528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Very Informative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Significant contributor of feedback</a:t>
          </a:r>
        </a:p>
      </dsp:txBody>
      <dsp:txXfrm>
        <a:off x="0" y="5244159"/>
        <a:ext cx="6513603" cy="979886"/>
      </dsp:txXfrm>
    </dsp:sp>
    <dsp:sp modelId="{A8289F31-A36E-4336-A508-5D25B1FF3774}">
      <dsp:nvSpPr>
        <dsp:cNvPr id="0" name=""/>
        <dsp:cNvSpPr/>
      </dsp:nvSpPr>
      <dsp:spPr>
        <a:xfrm>
          <a:off x="325680" y="4993239"/>
          <a:ext cx="4559522" cy="50184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2339" tIns="0" rIns="172339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Focus Group November 4, 2017</a:t>
          </a:r>
        </a:p>
      </dsp:txBody>
      <dsp:txXfrm>
        <a:off x="350178" y="5017737"/>
        <a:ext cx="4510526" cy="45284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A6C4C6-12AD-40A1-BF1F-3BC0B54F9D33}">
      <dsp:nvSpPr>
        <dsp:cNvPr id="0" name=""/>
        <dsp:cNvSpPr/>
      </dsp:nvSpPr>
      <dsp:spPr>
        <a:xfrm>
          <a:off x="0" y="512566"/>
          <a:ext cx="6513603" cy="1566337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Set Monthly Customer charge $25 (28% of full fixed costs)</a:t>
          </a:r>
        </a:p>
      </dsp:txBody>
      <dsp:txXfrm>
        <a:off x="76462" y="589028"/>
        <a:ext cx="6360679" cy="1413413"/>
      </dsp:txXfrm>
    </dsp:sp>
    <dsp:sp modelId="{6F549AF5-2565-4326-9A80-C6AF2EB3CC0F}">
      <dsp:nvSpPr>
        <dsp:cNvPr id="0" name=""/>
        <dsp:cNvSpPr/>
      </dsp:nvSpPr>
      <dsp:spPr>
        <a:xfrm>
          <a:off x="0" y="2159544"/>
          <a:ext cx="6513603" cy="1566337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Retained low cost energy block but reduced to 100 kWh and set rate to $0.08 per kWh (lower than current low block) </a:t>
          </a:r>
        </a:p>
      </dsp:txBody>
      <dsp:txXfrm>
        <a:off x="76462" y="2236006"/>
        <a:ext cx="6360679" cy="1413413"/>
      </dsp:txXfrm>
    </dsp:sp>
    <dsp:sp modelId="{01B8CE8F-D308-49A0-9F21-51AE027EC187}">
      <dsp:nvSpPr>
        <dsp:cNvPr id="0" name=""/>
        <dsp:cNvSpPr/>
      </dsp:nvSpPr>
      <dsp:spPr>
        <a:xfrm>
          <a:off x="0" y="3806521"/>
          <a:ext cx="6513603" cy="1566337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Tail Block Energy rate calculated to recover remaining costs ($0.19961 residential rate)</a:t>
          </a:r>
        </a:p>
      </dsp:txBody>
      <dsp:txXfrm>
        <a:off x="76462" y="3882983"/>
        <a:ext cx="6360679" cy="14134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0C1DC9-6547-4BC5-BEAC-C3E37FDE97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493E7A-D6D3-4F48-B028-F8F2E5687C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83B8B8-ABE0-41E3-962D-CE7C09577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7CE5-49F2-44D5-8567-F3C7D9BEF255}" type="datetimeFigureOut">
              <a:rPr lang="en-US" smtClean="0"/>
              <a:t>7/25/2019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44A4F6-CC5E-4F62-8F57-E70AC6A45A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170C8D-64E5-4C3B-AA1E-9D4F15F61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F7086-0443-48EF-BE8F-4D15D5A82F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760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4E0433-DBE4-4800-B4B2-9204E6CD9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B27C4D-E213-4BB0-A755-7EBD2522D6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977291-4A52-4749-A784-20E27710DB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7CE5-49F2-44D5-8567-F3C7D9BEF255}" type="datetimeFigureOut">
              <a:rPr lang="en-US" smtClean="0"/>
              <a:t>7/25/2019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BC91E8-4B11-4454-B463-E50392314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B8FD8E-0C7B-4B35-8D22-8516FD99A4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F7086-0443-48EF-BE8F-4D15D5A82F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324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AD068-EF4B-4DAB-A965-F99F2EEDB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29668-094A-41A4-83AD-1B6886B35F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CDD9F4-4556-4EBA-A5D9-D06715021C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7CE5-49F2-44D5-8567-F3C7D9BEF255}" type="datetimeFigureOut">
              <a:rPr lang="en-US" smtClean="0"/>
              <a:t>7/25/2019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F68AE6-B015-4988-BFFE-227D4C3B2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5A39D8-CCD2-4A0C-ADD2-D3EA6F2CBF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F7086-0443-48EF-BE8F-4D15D5A82F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571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9524C0-4EE4-46BC-B9CC-C2401B993C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8BD4A0-DCD7-49EB-931F-B2DBD87445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894D48-35FA-4010-BD29-3B854323CE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0BF9A4-E780-48AE-8BC8-C303AAF59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7CE5-49F2-44D5-8567-F3C7D9BEF255}" type="datetimeFigureOut">
              <a:rPr lang="en-US" smtClean="0"/>
              <a:t>7/25/2019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D9E23E-057B-4EED-B889-75429436F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F43C7B-FC0B-4FCB-A3A2-EFF07666F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F7086-0443-48EF-BE8F-4D15D5A82F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278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811C9-7401-4571-8B87-A2B89349FD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7A3813-6728-414A-8A35-4E89273A06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1AE17B-9CE8-42C6-B45F-9ABA5D45C0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C0FFED-8F3B-4D25-B49A-07F61231A2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F9EE5EF-E538-45C7-9971-546550FDBB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4DAFBAF-F2DD-4A05-8D4F-5A75C9E813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7CE5-49F2-44D5-8567-F3C7D9BEF255}" type="datetimeFigureOut">
              <a:rPr lang="en-US" smtClean="0"/>
              <a:t>7/25/2019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7784FF-5221-4698-866F-FAF75B4E59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9736EEA-2AD7-402D-883F-DDEA98D329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F7086-0443-48EF-BE8F-4D15D5A82F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2457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EFFE9-5CB6-47E6-8040-E746219007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E25501-4608-4D9F-9A35-00ACA359DD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7CE5-49F2-44D5-8567-F3C7D9BEF255}" type="datetimeFigureOut">
              <a:rPr lang="en-US" smtClean="0"/>
              <a:t>7/25/2019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E11E05-EF12-48F8-9063-44BBA5594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008CB23-A4F5-4C3F-AB7C-43A2707349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F7086-0443-48EF-BE8F-4D15D5A82F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352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3BA20F7-4210-4C7C-90CA-6956B6CCF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7CE5-49F2-44D5-8567-F3C7D9BEF255}" type="datetimeFigureOut">
              <a:rPr lang="en-US" smtClean="0"/>
              <a:t>7/25/2019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76D7BD-DB08-475E-B1E2-12A3F2D853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49F9A3-6CAE-4001-B8D7-B3EB800038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F7086-0443-48EF-BE8F-4D15D5A82F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84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FAD14E-1268-4F76-8FF8-847AC19CE3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C7D403-5902-49B0-9080-187BD3C253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A88CAE-18F4-4DB3-BABE-9614847FF0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026938-0C8D-4348-ADA4-6FD8F3AD8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7CE5-49F2-44D5-8567-F3C7D9BEF255}" type="datetimeFigureOut">
              <a:rPr lang="en-US" smtClean="0"/>
              <a:t>7/25/2019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D52EBB-588D-4646-9376-123334FBC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FE22E8-2270-47AC-BC40-7FD0A83E1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F7086-0443-48EF-BE8F-4D15D5A82F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2587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DB0347-860D-4152-B00E-D5A2AA9B90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FB81039-D562-4E8F-91CA-A71EEC17C6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804F01-895C-4E2A-84B0-E762628F0D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E96488-116B-4037-BBA3-7E128E5BD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7CE5-49F2-44D5-8567-F3C7D9BEF255}" type="datetimeFigureOut">
              <a:rPr lang="en-US" smtClean="0"/>
              <a:t>7/25/2019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58669D-D0A6-4D9F-B72B-3F1AB5D499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1A53BF-B054-4C85-9D37-111908A29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F7086-0443-48EF-BE8F-4D15D5A82F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3781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3AF316-D77C-4AC8-A1D5-D314F3568A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7EF2B1-14D9-475B-9ED4-ACB825B449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E26C59-1C1C-4D46-A63B-9C7B3102B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7CE5-49F2-44D5-8567-F3C7D9BEF255}" type="datetimeFigureOut">
              <a:rPr lang="en-US" smtClean="0"/>
              <a:t>7/25/2019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FD5921-A8FC-4DB9-A4D0-8F12F58D6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F0E764-109F-4993-97D4-63CD356350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F7086-0443-48EF-BE8F-4D15D5A82F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961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3E37707-FDE7-4F57-9B79-E64E509A08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ACDC63-E52B-4670-83A5-D678712157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35B459-8646-43A7-A32E-AC5AD86532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7CE5-49F2-44D5-8567-F3C7D9BEF255}" type="datetimeFigureOut">
              <a:rPr lang="en-US" smtClean="0"/>
              <a:t>7/25/2019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9A5AF6-9725-4459-8E39-77A321C716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DF7274-3FBC-497F-804C-6FC8F2070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F7086-0443-48EF-BE8F-4D15D5A82F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80297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B8649A-E9BF-4919-AC82-5CD293556B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810F7A-DB92-46CE-825A-BDA87DB9CD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7C84A7-1476-4013-BA4D-A794FA5301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FE7CE5-49F2-44D5-8567-F3C7D9BEF255}" type="datetimeFigureOut">
              <a:rPr lang="en-US" smtClean="0"/>
              <a:t>7/25/2019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C3F4C9-9A33-4455-9C07-7555DF8F24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22030A-9A0B-4D0D-9BD0-0FEA8CC265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F7086-0443-48EF-BE8F-4D15D5A82F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914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29DE7B6-DC7C-4BA1-B406-EDDA0C0A31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-2"/>
            <a:ext cx="7537704" cy="6858002"/>
          </a:xfrm>
          <a:prstGeom prst="rect">
            <a:avLst/>
          </a:prstGeom>
          <a:solidFill>
            <a:srgbClr val="315A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A2A9A1-72F4-4E23-A2E9-00D60D5029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89620" y="891113"/>
            <a:ext cx="5411705" cy="3078365"/>
          </a:xfrm>
        </p:spPr>
        <p:txBody>
          <a:bodyPr>
            <a:normAutofit fontScale="90000"/>
          </a:bodyPr>
          <a:lstStyle/>
          <a:p>
            <a:pPr algn="l"/>
            <a:r>
              <a:rPr lang="en-US" sz="4600" dirty="0">
                <a:solidFill>
                  <a:srgbClr val="FFFFFF"/>
                </a:solidFill>
              </a:rPr>
              <a:t>Washington Electric Cooperative (WEC)</a:t>
            </a:r>
            <a:br>
              <a:rPr lang="en-US" sz="4600" dirty="0">
                <a:solidFill>
                  <a:srgbClr val="FFFFFF"/>
                </a:solidFill>
              </a:rPr>
            </a:br>
            <a:r>
              <a:rPr lang="en-US" sz="4600" dirty="0">
                <a:solidFill>
                  <a:srgbClr val="FFFFFF"/>
                </a:solidFill>
              </a:rPr>
              <a:t>Rate Design Tariff Filing</a:t>
            </a:r>
            <a:br>
              <a:rPr lang="en-US" sz="4600" dirty="0">
                <a:solidFill>
                  <a:srgbClr val="FFFFFF"/>
                </a:solidFill>
              </a:rPr>
            </a:br>
            <a:r>
              <a:rPr lang="en-US" sz="4600" dirty="0">
                <a:solidFill>
                  <a:srgbClr val="FFFFFF"/>
                </a:solidFill>
              </a:rPr>
              <a:t>Case No 19-1270-TF</a:t>
            </a:r>
            <a:br>
              <a:rPr lang="en-US" sz="4600" dirty="0">
                <a:solidFill>
                  <a:srgbClr val="FFFFFF"/>
                </a:solidFill>
              </a:rPr>
            </a:br>
            <a:endParaRPr lang="en-US" sz="4600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8145FE-805B-4574-AE64-D0F3F7B59B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89619" y="4106004"/>
            <a:ext cx="6608803" cy="1860883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US" dirty="0">
                <a:solidFill>
                  <a:srgbClr val="FFFFFF"/>
                </a:solidFill>
              </a:rPr>
              <a:t>July 31, 2019</a:t>
            </a:r>
          </a:p>
          <a:p>
            <a:pPr algn="l"/>
            <a:r>
              <a:rPr lang="en-US" dirty="0">
                <a:solidFill>
                  <a:srgbClr val="FFFFFF"/>
                </a:solidFill>
              </a:rPr>
              <a:t>Presented by </a:t>
            </a:r>
          </a:p>
          <a:p>
            <a:pPr algn="l"/>
            <a:r>
              <a:rPr lang="en-US" dirty="0">
                <a:solidFill>
                  <a:srgbClr val="FFFFFF"/>
                </a:solidFill>
              </a:rPr>
              <a:t>Patty Richards (WEC) &amp; </a:t>
            </a:r>
          </a:p>
          <a:p>
            <a:pPr algn="l"/>
            <a:r>
              <a:rPr lang="en-US" dirty="0">
                <a:solidFill>
                  <a:srgbClr val="FFFFFF"/>
                </a:solidFill>
              </a:rPr>
              <a:t>Jason Strong (National Rural Utility Cooperative Finance Corporation)</a:t>
            </a:r>
          </a:p>
        </p:txBody>
      </p:sp>
      <p:pic>
        <p:nvPicPr>
          <p:cNvPr id="4" name="Picture 3" descr="weclogo">
            <a:extLst>
              <a:ext uri="{FF2B5EF4-FFF2-40B4-BE49-F238E27FC236}">
                <a16:creationId xmlns:a16="http://schemas.microsoft.com/office/drawing/2014/main" id="{9C9BFA35-5B1E-4628-8180-A2AFCAB5107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61569" y="2528888"/>
            <a:ext cx="1288880" cy="17777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57648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89EF2-2FAA-4F48-BAC3-4AD6480BF4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67292"/>
            <a:ext cx="10515600" cy="1325563"/>
          </a:xfrm>
        </p:spPr>
        <p:txBody>
          <a:bodyPr/>
          <a:lstStyle/>
          <a:p>
            <a:r>
              <a:rPr lang="en-US" dirty="0"/>
              <a:t>Policy Considerations</a:t>
            </a:r>
            <a:br>
              <a:rPr lang="en-US" dirty="0"/>
            </a:br>
            <a:r>
              <a:rPr lang="en-US" dirty="0"/>
              <a:t>Patty Richards, WEC General Manager</a:t>
            </a:r>
          </a:p>
        </p:txBody>
      </p:sp>
    </p:spTree>
    <p:extLst>
      <p:ext uri="{BB962C8B-B14F-4D97-AF65-F5344CB8AC3E}">
        <p14:creationId xmlns:p14="http://schemas.microsoft.com/office/powerpoint/2010/main" val="37302651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91CD69-7AE2-453F-9A85-AF969C5DBD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Existing Rates &amp; Goals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13EC30A-C7F0-434B-93EA-7547029D7E3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0139941"/>
              </p:ext>
            </p:extLst>
          </p:nvPr>
        </p:nvGraphicFramePr>
        <p:xfrm>
          <a:off x="5194300" y="470924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11805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56C20283-73E0-40EC-8AD8-057F581F64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 28">
            <a:extLst>
              <a:ext uri="{FF2B5EF4-FFF2-40B4-BE49-F238E27FC236}">
                <a16:creationId xmlns:a16="http://schemas.microsoft.com/office/drawing/2014/main" id="{3FCC729B-E528-40C3-82D3-BA4375575E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960120" y="0"/>
            <a:ext cx="11218661" cy="6858000"/>
          </a:xfrm>
          <a:custGeom>
            <a:avLst/>
            <a:gdLst>
              <a:gd name="connsiteX0" fmla="*/ 0 w 11218661"/>
              <a:gd name="connsiteY0" fmla="*/ 0 h 6858000"/>
              <a:gd name="connsiteX1" fmla="*/ 8042507 w 11218661"/>
              <a:gd name="connsiteY1" fmla="*/ 0 h 6858000"/>
              <a:gd name="connsiteX2" fmla="*/ 11218661 w 11218661"/>
              <a:gd name="connsiteY2" fmla="*/ 6858000 h 6858000"/>
              <a:gd name="connsiteX3" fmla="*/ 0 w 1121866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18661" h="6858000">
                <a:moveTo>
                  <a:pt x="0" y="0"/>
                </a:moveTo>
                <a:lnTo>
                  <a:pt x="8042507" y="0"/>
                </a:lnTo>
                <a:lnTo>
                  <a:pt x="11218661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Freeform 26">
            <a:extLst>
              <a:ext uri="{FF2B5EF4-FFF2-40B4-BE49-F238E27FC236}">
                <a16:creationId xmlns:a16="http://schemas.microsoft.com/office/drawing/2014/main" id="{58F1FB8D-1842-4A04-998D-6CF047AB27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420248" y="0"/>
            <a:ext cx="10771752" cy="6858000"/>
          </a:xfrm>
          <a:custGeom>
            <a:avLst/>
            <a:gdLst>
              <a:gd name="connsiteX0" fmla="*/ 0 w 10771752"/>
              <a:gd name="connsiteY0" fmla="*/ 0 h 6858000"/>
              <a:gd name="connsiteX1" fmla="*/ 7595598 w 10771752"/>
              <a:gd name="connsiteY1" fmla="*/ 0 h 6858000"/>
              <a:gd name="connsiteX2" fmla="*/ 10771752 w 10771752"/>
              <a:gd name="connsiteY2" fmla="*/ 6858000 h 6858000"/>
              <a:gd name="connsiteX3" fmla="*/ 0 w 1077175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71752" h="6858000">
                <a:moveTo>
                  <a:pt x="0" y="0"/>
                </a:moveTo>
                <a:lnTo>
                  <a:pt x="7595598" y="0"/>
                </a:lnTo>
                <a:lnTo>
                  <a:pt x="1077175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B46D1B-8C6D-4558-B9AF-89C105B2A8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3885" y="252391"/>
            <a:ext cx="7164493" cy="812322"/>
          </a:xfrm>
        </p:spPr>
        <p:txBody>
          <a:bodyPr>
            <a:normAutofit/>
          </a:bodyPr>
          <a:lstStyle/>
          <a:p>
            <a:r>
              <a:rPr lang="en-US" dirty="0"/>
              <a:t>Proposed Rate Design Goals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68BECF0-7B11-4832-B0AF-0CFD5EB6C2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246" y="2191315"/>
            <a:ext cx="3979205" cy="28879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FE6A6A-E418-4D1B-AB3A-F14C1460FA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87515" y="1064713"/>
            <a:ext cx="7374425" cy="5112249"/>
          </a:xfrm>
        </p:spPr>
        <p:txBody>
          <a:bodyPr>
            <a:normAutofit fontScale="77500" lnSpcReduction="20000"/>
          </a:bodyPr>
          <a:lstStyle/>
          <a:p>
            <a:r>
              <a:rPr lang="en-US" sz="3300" dirty="0"/>
              <a:t>Respond to Climate Change</a:t>
            </a:r>
          </a:p>
          <a:p>
            <a:pPr lvl="1"/>
            <a:r>
              <a:rPr lang="en-US" sz="3300" dirty="0"/>
              <a:t>WEC 100% Renewable Power</a:t>
            </a:r>
          </a:p>
          <a:p>
            <a:r>
              <a:rPr lang="en-US" sz="3300" dirty="0"/>
              <a:t>Act 56 Renewable Energy Standard (RES)</a:t>
            </a:r>
          </a:p>
          <a:p>
            <a:pPr lvl="1"/>
            <a:r>
              <a:rPr lang="en-US" sz="3300" dirty="0"/>
              <a:t>90% Renewable All Energy forms by 2050</a:t>
            </a:r>
          </a:p>
          <a:p>
            <a:pPr lvl="1"/>
            <a:r>
              <a:rPr lang="en-US" sz="3300" dirty="0"/>
              <a:t>Tier 1, Tier 2 and Tier 3</a:t>
            </a:r>
          </a:p>
          <a:p>
            <a:r>
              <a:rPr lang="en-US" sz="3300" dirty="0"/>
              <a:t>Tier 3 (WEC’s Button Up)</a:t>
            </a:r>
          </a:p>
          <a:p>
            <a:pPr lvl="1"/>
            <a:r>
              <a:rPr lang="en-US" sz="3300" dirty="0"/>
              <a:t>Encouraging members to switch from fossil fuel to renewable electric sources</a:t>
            </a:r>
          </a:p>
          <a:p>
            <a:r>
              <a:rPr lang="en-US" sz="3300" dirty="0"/>
              <a:t>To accomplish these goals WEC needs to lower the energy portion of its electric rates</a:t>
            </a:r>
          </a:p>
          <a:p>
            <a:r>
              <a:rPr lang="en-US" sz="3300" dirty="0"/>
              <a:t>Pairing lower energy rate with Tier 3 will help work toward achieving goals of State RES/Act 56</a:t>
            </a:r>
          </a:p>
          <a:p>
            <a:r>
              <a:rPr lang="en-US" sz="3300" dirty="0"/>
              <a:t>Maintain low block of 100 kWh and lower rate to encourage energy efficiency </a:t>
            </a:r>
          </a:p>
          <a:p>
            <a:endParaRPr lang="en-US" sz="1700" dirty="0"/>
          </a:p>
          <a:p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1013881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BD872-F0D4-4055-ADF6-CBBEC19F3B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99796"/>
          </a:xfrm>
        </p:spPr>
        <p:txBody>
          <a:bodyPr/>
          <a:lstStyle/>
          <a:p>
            <a:r>
              <a:rPr lang="en-US" dirty="0"/>
              <a:t>WEC Button Up  - Tier 3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E6BEBE-AF58-4F78-95F9-D6215CFA58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5420" y="1055319"/>
            <a:ext cx="4176730" cy="569307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104CED8-0456-401F-8ADB-9D2D77BCB8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3758" y="1164922"/>
            <a:ext cx="4176558" cy="5583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5764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34348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3EA9D2-B268-44FA-8C09-89E5605B7D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073" y="46657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Member Demographics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144863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24C91C8D-7A1D-4223-BB5E-92944B2DDC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598" y="2949458"/>
            <a:ext cx="10180945" cy="3137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9736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34348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5ACE82-3081-4504-B18F-990455CCB0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073" y="46657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Average Residential Member Use </a:t>
            </a:r>
            <a:br>
              <a:rPr lang="en-US" sz="3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3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(13% Less Than State Avg Use)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144863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70A77A80-434B-4CBB-8C0D-DE87C35DE6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749" y="1913728"/>
            <a:ext cx="6810375" cy="4944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8449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6882" y="280374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31E0C-55A1-4FCD-88DF-4B453836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351" y="433545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>
                <a:solidFill>
                  <a:srgbClr val="FFFFFF"/>
                </a:solidFill>
              </a:rPr>
              <a:t>Residential Member Demographics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30078" y="1522292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19B4D156-4E7B-4D4F-97D2-196800CBA0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567" y="2652463"/>
            <a:ext cx="5455917" cy="3546346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16278" y="2596836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D893D348-3343-44CB-BBDD-FAE28584AC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5073" y="2952763"/>
            <a:ext cx="5455917" cy="2945746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3857802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B45A142-4255-493C-8284-5D566C121B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7"/>
            <a:ext cx="4332307" cy="6179552"/>
          </a:xfrm>
          <a:prstGeom prst="rect">
            <a:avLst/>
          </a:prstGeom>
          <a:solidFill>
            <a:srgbClr val="404040">
              <a:alpha val="89804"/>
            </a:srgbClr>
          </a:solidFill>
          <a:ln w="127000" cap="sq" cmpd="thinThick">
            <a:solidFill>
              <a:srgbClr val="595959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F4F78C-B4E4-4037-BAA8-83AFA4FD51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237" y="914400"/>
            <a:ext cx="3657600" cy="288757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What are the proposed rates…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8FB9660-F42F-4313-BBC4-47C007FE48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1126" y="3910267"/>
            <a:ext cx="258679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2D08E11F-F440-45F8-B65D-618581F9E7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1921" y="168078"/>
            <a:ext cx="4110361" cy="6582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92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707FC24-6981-43D9-B525-C7832BA22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11449"/>
            <a:ext cx="4332307" cy="6179552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C25011-588F-406E-AB64-6F17EBF0AA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950" y="742951"/>
            <a:ext cx="3476625" cy="496252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Dollar Impact Based on Use Residential Class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DB2EF5D-98EE-4672-B2D3-EED51D5177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5907" y="-16122"/>
            <a:ext cx="3296741" cy="6789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9937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BE87D7-78A0-41C2-AB77-A675BD927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Member Outreach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038F306-EE80-4342-8A15-522F694C87B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5290491"/>
              </p:ext>
            </p:extLst>
          </p:nvPr>
        </p:nvGraphicFramePr>
        <p:xfrm>
          <a:off x="5194300" y="470924"/>
          <a:ext cx="6513604" cy="63870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11862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>
            <a:extLst>
              <a:ext uri="{FF2B5EF4-FFF2-40B4-BE49-F238E27FC236}">
                <a16:creationId xmlns:a16="http://schemas.microsoft.com/office/drawing/2014/main" id="{4351DFE5-F63D-4BE0-BDA9-E3EB88F01A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5601" y="0"/>
            <a:ext cx="11480494" cy="2753936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AA16612-ACD2-4A16-8F2B-4514FD6BF2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0680EF2-5B3A-43EB-9993-D82762FAE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226" y="466725"/>
            <a:ext cx="9833548" cy="1419225"/>
          </a:xfrm>
        </p:spPr>
        <p:txBody>
          <a:bodyPr>
            <a:normAutofit/>
          </a:bodyPr>
          <a:lstStyle/>
          <a:p>
            <a:pPr algn="ctr"/>
            <a:r>
              <a:rPr lang="en-US" sz="4000" dirty="0">
                <a:solidFill>
                  <a:srgbClr val="FFFFFF"/>
                </a:solidFill>
              </a:rPr>
              <a:t>Focus Group </a:t>
            </a:r>
            <a:br>
              <a:rPr lang="en-US" sz="4000" dirty="0">
                <a:solidFill>
                  <a:srgbClr val="FFFFFF"/>
                </a:solidFill>
              </a:rPr>
            </a:br>
            <a:r>
              <a:rPr lang="en-US" sz="4000" dirty="0">
                <a:solidFill>
                  <a:srgbClr val="FFFFFF"/>
                </a:solidFill>
              </a:rPr>
              <a:t>November 4, 2017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FEFDDC-127E-4F57-AE40-50DFD43574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226" y="2466975"/>
            <a:ext cx="5488274" cy="4288932"/>
          </a:xfrm>
        </p:spPr>
        <p:txBody>
          <a:bodyPr>
            <a:normAutofit/>
          </a:bodyPr>
          <a:lstStyle/>
          <a:p>
            <a:r>
              <a:rPr lang="en-US" sz="2000" dirty="0">
                <a:solidFill>
                  <a:srgbClr val="000000"/>
                </a:solidFill>
              </a:rPr>
              <a:t>Representative Sample</a:t>
            </a:r>
          </a:p>
          <a:p>
            <a:pPr lvl="2"/>
            <a:r>
              <a:rPr lang="en-US" dirty="0">
                <a:solidFill>
                  <a:srgbClr val="000000"/>
                </a:solidFill>
              </a:rPr>
              <a:t>Usage: High, Medium, Low</a:t>
            </a:r>
          </a:p>
          <a:p>
            <a:pPr lvl="2"/>
            <a:r>
              <a:rPr lang="en-US" dirty="0">
                <a:solidFill>
                  <a:srgbClr val="000000"/>
                </a:solidFill>
              </a:rPr>
              <a:t>Income Diversity</a:t>
            </a:r>
          </a:p>
          <a:p>
            <a:pPr lvl="2"/>
            <a:r>
              <a:rPr lang="en-US" dirty="0">
                <a:solidFill>
                  <a:srgbClr val="000000"/>
                </a:solidFill>
              </a:rPr>
              <a:t>Township Diversity</a:t>
            </a:r>
          </a:p>
          <a:p>
            <a:r>
              <a:rPr lang="en-US" sz="2000" dirty="0">
                <a:solidFill>
                  <a:srgbClr val="000000"/>
                </a:solidFill>
              </a:rPr>
              <a:t>Called 620 members and solicited participation </a:t>
            </a:r>
          </a:p>
          <a:p>
            <a:r>
              <a:rPr lang="en-US" sz="2000" dirty="0">
                <a:solidFill>
                  <a:srgbClr val="000000"/>
                </a:solidFill>
              </a:rPr>
              <a:t>19 Participated </a:t>
            </a:r>
          </a:p>
          <a:p>
            <a:r>
              <a:rPr lang="en-US" sz="2000" dirty="0">
                <a:solidFill>
                  <a:srgbClr val="000000"/>
                </a:solidFill>
              </a:rPr>
              <a:t>8:30 to 12:30 in Montpelier</a:t>
            </a:r>
          </a:p>
          <a:p>
            <a:r>
              <a:rPr lang="en-US" sz="2000" dirty="0">
                <a:solidFill>
                  <a:srgbClr val="000000"/>
                </a:solidFill>
              </a:rPr>
              <a:t>Presentation of the issues and rate design options WEC considering</a:t>
            </a:r>
          </a:p>
          <a:p>
            <a:r>
              <a:rPr lang="en-US" sz="2000" dirty="0">
                <a:solidFill>
                  <a:srgbClr val="000000"/>
                </a:solidFill>
              </a:rPr>
              <a:t>Broken into three separate groups</a:t>
            </a:r>
          </a:p>
          <a:p>
            <a:endParaRPr lang="en-US" sz="800" dirty="0">
              <a:solidFill>
                <a:srgbClr val="000000"/>
              </a:solidFill>
            </a:endParaRPr>
          </a:p>
          <a:p>
            <a:pPr lvl="2"/>
            <a:endParaRPr lang="en-US" sz="800" dirty="0">
              <a:solidFill>
                <a:srgbClr val="000000"/>
              </a:solidFill>
            </a:endParaRPr>
          </a:p>
          <a:p>
            <a:pPr lvl="1"/>
            <a:endParaRPr lang="en-US" sz="800" dirty="0">
              <a:solidFill>
                <a:srgbClr val="000000"/>
              </a:solidFill>
            </a:endParaRPr>
          </a:p>
          <a:p>
            <a:pPr lvl="1"/>
            <a:endParaRPr lang="en-US" sz="800" dirty="0">
              <a:solidFill>
                <a:srgbClr val="000000"/>
              </a:solidFill>
            </a:endParaRPr>
          </a:p>
          <a:p>
            <a:endParaRPr lang="en-US" sz="800" dirty="0">
              <a:solidFill>
                <a:srgbClr val="00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C54B4D2-B537-4D8A-AF7F-A060918E66F4}"/>
              </a:ext>
            </a:extLst>
          </p:cNvPr>
          <p:cNvSpPr txBox="1"/>
          <p:nvPr/>
        </p:nvSpPr>
        <p:spPr>
          <a:xfrm>
            <a:off x="6930720" y="3920892"/>
            <a:ext cx="4905375" cy="224676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000000"/>
                </a:solidFill>
              </a:rPr>
              <a:t>Option 1</a:t>
            </a:r>
            <a:r>
              <a:rPr lang="en-US" sz="1400" dirty="0">
                <a:solidFill>
                  <a:srgbClr val="000000"/>
                </a:solidFill>
              </a:rPr>
              <a:t>, Status Quo - Rates at the time of the presentation: $12.97 monthly charge, up to 200 kWh @ $0.10373/kWh, and greater than 200 kWh at $0.23160/kWh</a:t>
            </a:r>
          </a:p>
          <a:p>
            <a:pPr lvl="2"/>
            <a:endParaRPr lang="en-US" sz="1400" dirty="0">
              <a:solidFill>
                <a:srgbClr val="000000"/>
              </a:solidFill>
            </a:endParaRPr>
          </a:p>
          <a:p>
            <a:r>
              <a:rPr lang="en-US" sz="1400" b="1" dirty="0">
                <a:solidFill>
                  <a:srgbClr val="000000"/>
                </a:solidFill>
              </a:rPr>
              <a:t>Option 2</a:t>
            </a:r>
            <a:r>
              <a:rPr lang="en-US" sz="1400" dirty="0">
                <a:solidFill>
                  <a:srgbClr val="000000"/>
                </a:solidFill>
              </a:rPr>
              <a:t>, $25 monthly charge, and all energy use charged at $0.16140/kWh (removal of inclining rate structure and one energy rate for all energy use)</a:t>
            </a:r>
          </a:p>
          <a:p>
            <a:pPr lvl="2"/>
            <a:endParaRPr lang="en-US" sz="1400" dirty="0">
              <a:solidFill>
                <a:srgbClr val="000000"/>
              </a:solidFill>
            </a:endParaRPr>
          </a:p>
          <a:p>
            <a:r>
              <a:rPr lang="en-US" sz="1400" b="1" dirty="0">
                <a:solidFill>
                  <a:srgbClr val="000000"/>
                </a:solidFill>
              </a:rPr>
              <a:t>Option 3,</a:t>
            </a:r>
            <a:r>
              <a:rPr lang="en-US" sz="1400" dirty="0">
                <a:solidFill>
                  <a:srgbClr val="000000"/>
                </a:solidFill>
              </a:rPr>
              <a:t> $25 monthly charge, up to 100 kWh @ $0.09961/kWh, and greater than 100 kWh at $0.17511/kWh </a:t>
            </a:r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8475DF47-34F2-43E0-BBC6-A0FC14C36732}"/>
              </a:ext>
            </a:extLst>
          </p:cNvPr>
          <p:cNvSpPr/>
          <p:nvPr/>
        </p:nvSpPr>
        <p:spPr>
          <a:xfrm>
            <a:off x="5955609" y="5145077"/>
            <a:ext cx="711891" cy="3338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8483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351DFE5-F63D-4BE0-BDA9-E3EB88F01A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5601" y="0"/>
            <a:ext cx="11480494" cy="2753936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AA16612-ACD2-4A16-8F2B-4514FD6BF2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903F6A-C5A5-4BB9-A6CD-1D81EB8BD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226" y="826680"/>
            <a:ext cx="9833548" cy="1325563"/>
          </a:xfrm>
        </p:spPr>
        <p:txBody>
          <a:bodyPr>
            <a:normAutofit/>
          </a:bodyPr>
          <a:lstStyle/>
          <a:p>
            <a:pPr algn="ctr"/>
            <a:r>
              <a:rPr lang="en-US" sz="4000" dirty="0">
                <a:solidFill>
                  <a:srgbClr val="FFFFFF"/>
                </a:solidFill>
              </a:rPr>
              <a:t>Focus Group Results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3F04C3-25AA-47D5-A4A1-CD1DAE1CC0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3476" y="2343618"/>
            <a:ext cx="9833548" cy="3520894"/>
          </a:xfrm>
        </p:spPr>
        <p:txBody>
          <a:bodyPr>
            <a:noAutofit/>
          </a:bodyPr>
          <a:lstStyle/>
          <a:p>
            <a:pPr lvl="1"/>
            <a:r>
              <a:rPr lang="en-US" sz="2000" dirty="0">
                <a:solidFill>
                  <a:srgbClr val="000000"/>
                </a:solidFill>
              </a:rPr>
              <a:t>All groups </a:t>
            </a:r>
          </a:p>
          <a:p>
            <a:pPr lvl="2"/>
            <a:r>
              <a:rPr lang="en-US" dirty="0">
                <a:solidFill>
                  <a:srgbClr val="000000"/>
                </a:solidFill>
              </a:rPr>
              <a:t>Valued conservation/efficiency</a:t>
            </a:r>
          </a:p>
          <a:p>
            <a:pPr lvl="2"/>
            <a:r>
              <a:rPr lang="en-US" dirty="0">
                <a:solidFill>
                  <a:srgbClr val="000000"/>
                </a:solidFill>
              </a:rPr>
              <a:t>Wanted to keep some element of a low block at a reduced rate;</a:t>
            </a:r>
          </a:p>
          <a:p>
            <a:pPr lvl="2"/>
            <a:r>
              <a:rPr lang="en-US" dirty="0">
                <a:solidFill>
                  <a:srgbClr val="000000"/>
                </a:solidFill>
              </a:rPr>
              <a:t>Valued being WEC members and being part of the rate design process;</a:t>
            </a:r>
          </a:p>
          <a:p>
            <a:pPr lvl="2"/>
            <a:r>
              <a:rPr lang="en-US" dirty="0">
                <a:solidFill>
                  <a:srgbClr val="000000"/>
                </a:solidFill>
              </a:rPr>
              <a:t>Valued fairness to all WEC members;</a:t>
            </a:r>
          </a:p>
          <a:p>
            <a:pPr lvl="1"/>
            <a:r>
              <a:rPr lang="en-US" sz="2000" dirty="0">
                <a:solidFill>
                  <a:srgbClr val="000000"/>
                </a:solidFill>
              </a:rPr>
              <a:t>Options 1 and 3 were most popular: </a:t>
            </a:r>
          </a:p>
          <a:p>
            <a:pPr lvl="2"/>
            <a:r>
              <a:rPr lang="en-US" dirty="0">
                <a:solidFill>
                  <a:srgbClr val="000000"/>
                </a:solidFill>
              </a:rPr>
              <a:t>OPTION 1, Status Quo, $12.97 monthly charge, 200 kWh at $0.10373/kWh, and above 200 kWh at $0.23160/kWh (rates at time of focus group)</a:t>
            </a:r>
          </a:p>
          <a:p>
            <a:pPr lvl="2"/>
            <a:r>
              <a:rPr lang="en-US" dirty="0">
                <a:solidFill>
                  <a:srgbClr val="000000"/>
                </a:solidFill>
              </a:rPr>
              <a:t>OPTION 3, $25 monthly charge, 100 kWh at $0.09961/kWh, and above 100 kWh at $0.17511/kWh </a:t>
            </a:r>
          </a:p>
          <a:p>
            <a:pPr lvl="1"/>
            <a:r>
              <a:rPr lang="en-US" sz="2000" dirty="0">
                <a:solidFill>
                  <a:srgbClr val="000000"/>
                </a:solidFill>
              </a:rPr>
              <a:t>No one voted for Option 2 (one energy rate) </a:t>
            </a:r>
          </a:p>
          <a:p>
            <a:pPr lvl="2"/>
            <a:r>
              <a:rPr lang="en-US" dirty="0">
                <a:solidFill>
                  <a:srgbClr val="000000"/>
                </a:solidFill>
              </a:rPr>
              <a:t>All groups wanted to keep the two-tiered inclining rate system</a:t>
            </a:r>
          </a:p>
          <a:p>
            <a:pPr lvl="1"/>
            <a:r>
              <a:rPr lang="en-US" sz="2000" dirty="0">
                <a:solidFill>
                  <a:srgbClr val="000000"/>
                </a:solidFill>
              </a:rPr>
              <a:t>Significant agreement that current monthly customer charge was too low </a:t>
            </a:r>
          </a:p>
        </p:txBody>
      </p:sp>
    </p:spTree>
    <p:extLst>
      <p:ext uri="{BB962C8B-B14F-4D97-AF65-F5344CB8AC3E}">
        <p14:creationId xmlns:p14="http://schemas.microsoft.com/office/powerpoint/2010/main" val="24430315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DD972B-F290-4995-98BB-46494F7F77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Rate Design Structure Selected by WEC Board of Directors 	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89E75EB-568E-4A53-B811-06A7BC5C466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93043946"/>
              </p:ext>
            </p:extLst>
          </p:nvPr>
        </p:nvGraphicFramePr>
        <p:xfrm>
          <a:off x="5194300" y="470924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425238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58F2FE-FBED-418D-BB26-527E10BF9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18213"/>
            <a:ext cx="10515600" cy="1325563"/>
          </a:xfrm>
        </p:spPr>
        <p:txBody>
          <a:bodyPr/>
          <a:lstStyle/>
          <a:p>
            <a:r>
              <a:rPr lang="en-US" dirty="0"/>
              <a:t>Analysis	</a:t>
            </a:r>
            <a:br>
              <a:rPr lang="en-US" dirty="0"/>
            </a:br>
            <a:r>
              <a:rPr lang="en-US" dirty="0"/>
              <a:t>Jason Strong, NRUCFC</a:t>
            </a:r>
          </a:p>
        </p:txBody>
      </p:sp>
    </p:spTree>
    <p:extLst>
      <p:ext uri="{BB962C8B-B14F-4D97-AF65-F5344CB8AC3E}">
        <p14:creationId xmlns:p14="http://schemas.microsoft.com/office/powerpoint/2010/main" val="4883700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98A8B8-66A9-46C3-B3E0-95177048DB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9514" y="331569"/>
            <a:ext cx="8632971" cy="1325563"/>
          </a:xfrm>
        </p:spPr>
        <p:txBody>
          <a:bodyPr/>
          <a:lstStyle/>
          <a:p>
            <a:r>
              <a:rPr lang="en-US" dirty="0"/>
              <a:t>Cost of Service &amp; Rate Design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44F080-4C60-4269-8FD9-4E04F0B3F4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Completed a fully allocated, embedded cost of service study</a:t>
            </a:r>
          </a:p>
          <a:p>
            <a:r>
              <a:rPr lang="en-US" dirty="0"/>
              <a:t>Employed methods, practices and procedures consistent with the Federal Energy Regulatory Commission (FERC) and National Association of Regulatory Utility Commissioners (NARUC) prescribed processes and manuals</a:t>
            </a:r>
          </a:p>
          <a:p>
            <a:pPr lvl="1"/>
            <a:r>
              <a:rPr lang="en-US" dirty="0"/>
              <a:t>Cost of service study model previously filed and accepted by Vermont Public Utility Commission (PUC)</a:t>
            </a:r>
          </a:p>
          <a:p>
            <a:pPr lvl="1"/>
            <a:r>
              <a:rPr lang="en-US" dirty="0"/>
              <a:t>Supports WEC’s proposed rate design proposal (customer charge level)</a:t>
            </a:r>
          </a:p>
          <a:p>
            <a:r>
              <a:rPr lang="en-US" dirty="0"/>
              <a:t>Cost of service study aligns with WEC’s recent rate increase filing of 5.49% approved in PUC Case No. 18-3959-TF</a:t>
            </a:r>
          </a:p>
          <a:p>
            <a:pPr lvl="1"/>
            <a:r>
              <a:rPr lang="en-US" dirty="0"/>
              <a:t>All costs were from WEC’s billing and accounting system for the year September 1, 2017 through August 31, 2018</a:t>
            </a:r>
          </a:p>
          <a:p>
            <a:pPr lvl="1"/>
            <a:r>
              <a:rPr lang="en-US" dirty="0"/>
              <a:t>Used Adjusted Rate Year ending December 31, 2019 as established by WEC in Case No. 18-3959-TF</a:t>
            </a:r>
          </a:p>
          <a:p>
            <a:r>
              <a:rPr lang="en-US" dirty="0"/>
              <a:t>Proposed rate design is revenue neutral</a:t>
            </a:r>
          </a:p>
          <a:p>
            <a:r>
              <a:rPr lang="en-US" dirty="0"/>
              <a:t>Details provided in Prefiled Direct Testimony of Jason A. Strong and supporting Exhibits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89664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7EEEB-2611-4A96-829F-AF07F1AE69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250" y="272846"/>
            <a:ext cx="6401499" cy="1325563"/>
          </a:xfrm>
        </p:spPr>
        <p:txBody>
          <a:bodyPr/>
          <a:lstStyle/>
          <a:p>
            <a:r>
              <a:rPr lang="en-US" dirty="0"/>
              <a:t>Cost of Service Study Steps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0CBDF6-05B3-4529-82B4-93E7BAA6B5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Functionalization</a:t>
            </a:r>
          </a:p>
          <a:p>
            <a:pPr lvl="1"/>
            <a:r>
              <a:rPr lang="en-US" dirty="0"/>
              <a:t>Dividing rate base and operating expenses into functional categories</a:t>
            </a:r>
          </a:p>
          <a:p>
            <a:pPr lvl="1"/>
            <a:r>
              <a:rPr lang="en-US" dirty="0"/>
              <a:t>Defined by FERC/Rural Utility Services (RUS) Uniform System of Accounts</a:t>
            </a:r>
          </a:p>
          <a:p>
            <a:pPr lvl="2"/>
            <a:r>
              <a:rPr lang="en-US" dirty="0"/>
              <a:t>Generation </a:t>
            </a:r>
          </a:p>
          <a:p>
            <a:pPr lvl="2"/>
            <a:r>
              <a:rPr lang="en-US" dirty="0"/>
              <a:t>Transmission </a:t>
            </a:r>
          </a:p>
          <a:p>
            <a:pPr lvl="2"/>
            <a:r>
              <a:rPr lang="en-US" dirty="0"/>
              <a:t>Distribution</a:t>
            </a:r>
          </a:p>
          <a:p>
            <a:r>
              <a:rPr lang="en-US" dirty="0"/>
              <a:t>Classification</a:t>
            </a:r>
          </a:p>
          <a:p>
            <a:pPr lvl="1"/>
            <a:r>
              <a:rPr lang="en-US" dirty="0"/>
              <a:t>Process of assigning functionalized costs into customer-related, demand-related and energy-related components</a:t>
            </a:r>
          </a:p>
          <a:p>
            <a:r>
              <a:rPr lang="en-US" dirty="0"/>
              <a:t>Allocation</a:t>
            </a:r>
          </a:p>
          <a:p>
            <a:pPr lvl="1"/>
            <a:r>
              <a:rPr lang="en-US" dirty="0"/>
              <a:t>Apportion the functionalized and classified costs to the particular customer classes based on cost causation</a:t>
            </a:r>
          </a:p>
          <a:p>
            <a:pPr lvl="1"/>
            <a:r>
              <a:rPr lang="en-US" dirty="0"/>
              <a:t>Utilized allocation methods consistent with FERC and NARUC manuals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94803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AEFE0-2565-4130-A559-132B777B46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4313" y="184150"/>
            <a:ext cx="6753837" cy="1325563"/>
          </a:xfrm>
        </p:spPr>
        <p:txBody>
          <a:bodyPr/>
          <a:lstStyle/>
          <a:p>
            <a:r>
              <a:rPr lang="en-US" dirty="0"/>
              <a:t>Cost of Service Study Results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F5B36E-127F-437A-B41F-25A8BDF5DE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2620"/>
            <a:ext cx="10515600" cy="1828107"/>
          </a:xfrm>
        </p:spPr>
        <p:txBody>
          <a:bodyPr/>
          <a:lstStyle/>
          <a:p>
            <a:r>
              <a:rPr lang="en-US" dirty="0"/>
              <a:t>Each class of customer was close to recovering their cost of service (except for Large Power)</a:t>
            </a:r>
          </a:p>
          <a:p>
            <a:r>
              <a:rPr lang="en-US" dirty="0"/>
              <a:t>WEC is not proposing to make changes to the class revenue levels (revenue neutral)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9DACF34-754B-4128-98C7-57BE6C821C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2668" y="3200727"/>
            <a:ext cx="7477125" cy="3292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7961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145E93-EABC-4E15-9CE4-9819E7A8D3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0644" y="264457"/>
            <a:ext cx="8934974" cy="1325563"/>
          </a:xfrm>
        </p:spPr>
        <p:txBody>
          <a:bodyPr/>
          <a:lstStyle/>
          <a:p>
            <a:r>
              <a:rPr lang="en-US" dirty="0"/>
              <a:t>Cost of Service Study Cost-Based Rates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C72367-35E4-4EAA-B302-22C0A093AB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9731"/>
            <a:ext cx="10515600" cy="1009854"/>
          </a:xfrm>
        </p:spPr>
        <p:txBody>
          <a:bodyPr>
            <a:normAutofit fontScale="92500"/>
          </a:bodyPr>
          <a:lstStyle/>
          <a:p>
            <a:r>
              <a:rPr lang="en-US" dirty="0"/>
              <a:t>Results indicate that fixed costs, particularly customer-related, could be higher than what is recovered through currently effective tariff rates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8E9C942-757C-49E6-A8C6-4FA1857C9A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810" y="2643160"/>
            <a:ext cx="8730641" cy="3530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0159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176665-03EF-4872-90D3-274195AA75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5151" y="230901"/>
            <a:ext cx="4421697" cy="1325563"/>
          </a:xfrm>
        </p:spPr>
        <p:txBody>
          <a:bodyPr/>
          <a:lstStyle/>
          <a:p>
            <a:r>
              <a:rPr lang="en-US" dirty="0"/>
              <a:t>Residential Results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A5A824-DD3B-45BB-B16D-3C93B013A5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615900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Cost of service study supports higher customer charge</a:t>
            </a:r>
          </a:p>
          <a:p>
            <a:r>
              <a:rPr lang="en-US" dirty="0"/>
              <a:t>WEC has large amount of fixed costs that don’t fluctuate with energy usage</a:t>
            </a:r>
          </a:p>
          <a:p>
            <a:r>
              <a:rPr lang="en-US" dirty="0"/>
              <a:t>Straight-Fixed</a:t>
            </a:r>
          </a:p>
          <a:p>
            <a:pPr lvl="1"/>
            <a:r>
              <a:rPr lang="en-US" dirty="0"/>
              <a:t>Fixed costs $89.67 per member/month</a:t>
            </a:r>
          </a:p>
          <a:p>
            <a:pPr lvl="1"/>
            <a:r>
              <a:rPr lang="en-US" dirty="0"/>
              <a:t>Energy $0.04025</a:t>
            </a:r>
          </a:p>
          <a:p>
            <a:pPr lvl="2"/>
            <a:r>
              <a:rPr lang="en-US" dirty="0"/>
              <a:t>Fuel &amp; variable O&amp;M</a:t>
            </a:r>
          </a:p>
          <a:p>
            <a:r>
              <a:rPr lang="en-US" dirty="0"/>
              <a:t>Proposed customer charge of $25 per month is 28% of straight-fixed costs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21863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821979-52A4-4BB3-8BDB-B27B07CEA5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7225" y="264457"/>
            <a:ext cx="6057550" cy="1325563"/>
          </a:xfrm>
        </p:spPr>
        <p:txBody>
          <a:bodyPr/>
          <a:lstStyle/>
          <a:p>
            <a:r>
              <a:rPr lang="en-US" dirty="0"/>
              <a:t>Misaligned Cost Recovery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96A637-EBF7-43B3-B408-3BAD58EF2F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600" dirty="0">
                <a:solidFill>
                  <a:prstClr val="black"/>
                </a:solidFill>
              </a:rPr>
              <a:t>WEC’s current rates configured with high percentage of revenue recovery through volumetric energy charge</a:t>
            </a:r>
          </a:p>
          <a:p>
            <a:pPr lvl="1"/>
            <a:r>
              <a:rPr lang="en-US" sz="2000" dirty="0"/>
              <a:t>Contributes to more frequent rate increases</a:t>
            </a:r>
          </a:p>
          <a:p>
            <a:r>
              <a:rPr lang="en-US" sz="2400" dirty="0">
                <a:solidFill>
                  <a:prstClr val="black"/>
                </a:solidFill>
              </a:rPr>
              <a:t>Cost recovery and cost causation alignment keep rates equitable and avoids distortion</a:t>
            </a:r>
            <a:endParaRPr lang="en-US" sz="2200" dirty="0">
              <a:solidFill>
                <a:prstClr val="black"/>
              </a:solidFill>
            </a:endParaRPr>
          </a:p>
          <a:p>
            <a:r>
              <a:rPr lang="en-US" sz="2600" dirty="0">
                <a:solidFill>
                  <a:prstClr val="black"/>
                </a:solidFill>
              </a:rPr>
              <a:t>WEC proposal is a gradual movement toward correcting imbalance of causation and recovery</a:t>
            </a:r>
          </a:p>
          <a:p>
            <a:r>
              <a:rPr lang="en-US" sz="2600" dirty="0">
                <a:solidFill>
                  <a:prstClr val="black"/>
                </a:solidFill>
              </a:rPr>
              <a:t>WEC proposal balances cost recovery and cost causation</a:t>
            </a:r>
          </a:p>
        </p:txBody>
      </p:sp>
    </p:spTree>
    <p:extLst>
      <p:ext uri="{BB962C8B-B14F-4D97-AF65-F5344CB8AC3E}">
        <p14:creationId xmlns:p14="http://schemas.microsoft.com/office/powerpoint/2010/main" val="34420367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8B6C03-2E6E-421B-B56B-232865582A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33622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Thank You</a:t>
            </a:r>
            <a:br>
              <a:rPr lang="en-US" dirty="0"/>
            </a:br>
            <a:br>
              <a:rPr lang="en-US" dirty="0"/>
            </a:br>
            <a:r>
              <a:rPr lang="en-US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37190112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504</TotalTime>
  <Words>1040</Words>
  <Application>Microsoft Office PowerPoint</Application>
  <PresentationFormat>Widescreen</PresentationFormat>
  <Paragraphs>126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Washington Electric Cooperative (WEC) Rate Design Tariff Filing Case No 19-1270-TF </vt:lpstr>
      <vt:lpstr>Policy Considerations Patty Richards, WEC General Manager</vt:lpstr>
      <vt:lpstr>Existing Rates &amp; Goals</vt:lpstr>
      <vt:lpstr>Proposed Rate Design Goals </vt:lpstr>
      <vt:lpstr>WEC Button Up  - Tier 3</vt:lpstr>
      <vt:lpstr>Member Demographics</vt:lpstr>
      <vt:lpstr>Average Residential Member Use  (13% Less Than State Avg Use)</vt:lpstr>
      <vt:lpstr>Residential Member Demographics</vt:lpstr>
      <vt:lpstr>What are the proposed rates…</vt:lpstr>
      <vt:lpstr>Dollar Impact Based on Use Residential Class </vt:lpstr>
      <vt:lpstr>Member Outreach</vt:lpstr>
      <vt:lpstr>Focus Group  November 4, 2017</vt:lpstr>
      <vt:lpstr>Focus Group Results</vt:lpstr>
      <vt:lpstr>Rate Design Structure Selected by WEC Board of Directors  </vt:lpstr>
      <vt:lpstr>Analysis  Jason Strong, NRUCFC</vt:lpstr>
      <vt:lpstr>Cost of Service &amp; Rate Design Process</vt:lpstr>
      <vt:lpstr>Cost of Service Study Steps</vt:lpstr>
      <vt:lpstr>Cost of Service Study Results</vt:lpstr>
      <vt:lpstr>Cost of Service Study Cost-Based Rates</vt:lpstr>
      <vt:lpstr>Residential Results</vt:lpstr>
      <vt:lpstr>Misaligned Cost Recovery</vt:lpstr>
      <vt:lpstr>Thank You 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WEC Rate Design Tariff Filing Case No 19-1270-TF </dc:title>
  <dc:creator>Patty Richards</dc:creator>
  <cp:lastModifiedBy>Patty Richards</cp:lastModifiedBy>
  <cp:revision>34</cp:revision>
  <dcterms:created xsi:type="dcterms:W3CDTF">2019-07-22T18:11:25Z</dcterms:created>
  <dcterms:modified xsi:type="dcterms:W3CDTF">2019-07-25T20:01:13Z</dcterms:modified>
</cp:coreProperties>
</file>