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E5FA"/>
    <a:srgbClr val="2FFB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FD0439-7996-49C0-8EF6-CCEBF1C6F0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32F53-C6A6-4087-8C8F-A5EA9DC594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10F0D-5AF3-4819-BEC5-88CA9064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59EDCA-3650-4DD1-89BD-B0A6347C9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3AB763-5F19-4EF5-9380-5E3974441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562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D5E87-E7FF-4908-9FAF-35F3CA117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9C314-46D2-4199-A939-5047E0692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F7102-84B8-4B92-8E37-C1AC554A8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EAB8E-2C98-4144-B514-ABA9F0E1A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01F456-5C77-40CA-8EE4-86245AC48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254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29696-0366-4293-A3A2-959A046F7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D7B329-A88D-4493-B212-97E303B50B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2994A-D721-40AE-9311-94095ABF6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73B1B-38B4-4496-AE4C-53580D65A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BAD41-072D-422C-9F78-31977D14A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336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93424-2910-4A7B-A5FA-A4053C592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A3D36-2241-4D57-835F-E2875F11BE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A71801-E3A9-4359-9B42-5DB58A6AD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F840BC-A8A4-41D6-B1C4-58803A72E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264248-27B7-4084-926B-76B1EA37B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CF4A52-4DF9-4075-AB4C-42C2D5435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496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11125-2252-4772-86C7-80056E929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DBB63A-2C96-4150-9E7A-C8D6093621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F8C5DA-4BD7-4B01-A3AB-ED6DD1666F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58FE9C-420A-4311-BBB9-CC1A78A3B7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D2B18F-5942-484A-971E-6B8C5FFB2E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0A20F2-37BC-45D2-83EA-40F9F8652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F40762-9F50-452E-A5D0-6DD726510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EC7298-4803-4201-BCAD-51EA69C38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431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2E150-BE15-4B95-AFF4-C92D4F5D1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8918D5-2DAD-4492-9FAD-B37338046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741DE8-39BD-42FD-B6A9-F74209EE3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D057F9-9FD2-4863-A0EC-F40EA6D5F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081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37A343-1FC8-45A9-9578-0BD2B571B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FA387-7964-4828-8B48-BA1C51F44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002B34-EE3B-42AD-94FB-76B438EDA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045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7A11E-AAD0-4B18-A055-54240CC24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5B8EB-4DDA-4300-AA19-634AA2F8F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D73994-9FB7-4F5F-B53B-8181F712D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F8E212-3EB0-4CFF-A2CD-E85D7295B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6F9A6B-0326-4BF4-92C2-D567F8DFE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B7FAAF-8DC2-48CE-9828-B5C5EE796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339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3C81-2F7C-4830-877E-EC1D46E7C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51E872-E90E-4494-8B72-6CBBCF5EFD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696FEC-E129-4670-A00E-D4A4BEC559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3250CB-5511-4F9A-8E20-2EC572441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518E92-95FA-421D-9B09-C90F27810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80C7A3-4E71-4926-A6AD-8916145B3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752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33721-A659-4840-B0FE-D9847A97A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CFF184-210A-4B8D-936D-5C291C3651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AB5-1E0C-4324-9EAB-2CDBABF3E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FE270C-E577-4AC1-AC88-478976743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5115EB-7755-41FB-B137-7C0B37BE8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90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4199C-091B-4EB2-8A10-3FD538225F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CF28AF-A908-4B95-932E-F8E83CCC88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12F70-C528-4801-B5E3-42F346B54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01C93A-3541-4C5A-A5C3-D6C186BE7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A1CF5-9565-4F6E-BE61-185121C0B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071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1494ED-E543-47E0-B50A-771734CD1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8BC8C9-02A1-43F3-A782-9B0AA7D49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83F291-CA9B-4F90-A77D-EC5BBF0A8E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B2414-B6E5-48AF-8CE7-BAB288ADC06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E9342-E107-4055-B21A-632E0436C2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5AA4F-1BBE-4CEF-B95F-922E32D17A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A4E12-7571-44DD-8780-0E9072057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831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way, road, highway&#10;&#10;Description automatically generated">
            <a:extLst>
              <a:ext uri="{FF2B5EF4-FFF2-40B4-BE49-F238E27FC236}">
                <a16:creationId xmlns:a16="http://schemas.microsoft.com/office/drawing/2014/main" id="{B81B7EF6-7BEB-46C7-A5D0-FF5D0AE28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687"/>
            <a:ext cx="12192000" cy="6522625"/>
          </a:xfrm>
          <a:prstGeom prst="rect">
            <a:avLst/>
          </a:prstGeom>
        </p:spPr>
      </p:pic>
      <p:sp>
        <p:nvSpPr>
          <p:cNvPr id="4" name="Freeform: Shape 3">
            <a:extLst>
              <a:ext uri="{FF2B5EF4-FFF2-40B4-BE49-F238E27FC236}">
                <a16:creationId xmlns:a16="http://schemas.microsoft.com/office/drawing/2014/main" id="{A848E1F3-59E2-4FB0-9E22-C3D5A59B73D1}"/>
              </a:ext>
            </a:extLst>
          </p:cNvPr>
          <p:cNvSpPr/>
          <p:nvPr/>
        </p:nvSpPr>
        <p:spPr>
          <a:xfrm>
            <a:off x="6788727" y="3703782"/>
            <a:ext cx="157018" cy="341745"/>
          </a:xfrm>
          <a:custGeom>
            <a:avLst/>
            <a:gdLst>
              <a:gd name="connsiteX0" fmla="*/ 0 w 157018"/>
              <a:gd name="connsiteY0" fmla="*/ 0 h 341745"/>
              <a:gd name="connsiteX1" fmla="*/ 157018 w 157018"/>
              <a:gd name="connsiteY1" fmla="*/ 341745 h 341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7018" h="341745">
                <a:moveTo>
                  <a:pt x="0" y="0"/>
                </a:moveTo>
                <a:lnTo>
                  <a:pt x="157018" y="341745"/>
                </a:lnTo>
              </a:path>
            </a:pathLst>
          </a:cu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B21EE2A6-1EBA-47B6-9569-FCECAB21675F}"/>
              </a:ext>
            </a:extLst>
          </p:cNvPr>
          <p:cNvSpPr/>
          <p:nvPr/>
        </p:nvSpPr>
        <p:spPr>
          <a:xfrm>
            <a:off x="3766657" y="822121"/>
            <a:ext cx="2329343" cy="553674"/>
          </a:xfrm>
          <a:prstGeom prst="wedgeRoundRectCallout">
            <a:avLst>
              <a:gd name="adj1" fmla="val 78764"/>
              <a:gd name="adj2" fmla="val 460985"/>
              <a:gd name="adj3" fmla="val 16667"/>
            </a:avLst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undocumented farm crossing</a:t>
            </a:r>
          </a:p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NECR Palmer Sub – MP 131.26 +/-</a:t>
            </a:r>
          </a:p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GPS 42.968705, - 72.495341 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5AFC75E-87DE-4BF3-B658-6E025E7464E6}"/>
              </a:ext>
            </a:extLst>
          </p:cNvPr>
          <p:cNvSpPr/>
          <p:nvPr/>
        </p:nvSpPr>
        <p:spPr>
          <a:xfrm>
            <a:off x="6820250" y="2206305"/>
            <a:ext cx="3674378" cy="1484851"/>
          </a:xfrm>
          <a:custGeom>
            <a:avLst/>
            <a:gdLst>
              <a:gd name="connsiteX0" fmla="*/ 0 w 3674378"/>
              <a:gd name="connsiteY0" fmla="*/ 1484851 h 1484851"/>
              <a:gd name="connsiteX1" fmla="*/ 41944 w 3674378"/>
              <a:gd name="connsiteY1" fmla="*/ 1442906 h 1484851"/>
              <a:gd name="connsiteX2" fmla="*/ 1375794 w 3674378"/>
              <a:gd name="connsiteY2" fmla="*/ 1023456 h 1484851"/>
              <a:gd name="connsiteX3" fmla="*/ 2248249 w 3674378"/>
              <a:gd name="connsiteY3" fmla="*/ 796954 h 1484851"/>
              <a:gd name="connsiteX4" fmla="*/ 2667699 w 3674378"/>
              <a:gd name="connsiteY4" fmla="*/ 595618 h 1484851"/>
              <a:gd name="connsiteX5" fmla="*/ 2885812 w 3674378"/>
              <a:gd name="connsiteY5" fmla="*/ 478172 h 1484851"/>
              <a:gd name="connsiteX6" fmla="*/ 2978091 w 3674378"/>
              <a:gd name="connsiteY6" fmla="*/ 285225 h 1484851"/>
              <a:gd name="connsiteX7" fmla="*/ 3078759 w 3674378"/>
              <a:gd name="connsiteY7" fmla="*/ 159390 h 1484851"/>
              <a:gd name="connsiteX8" fmla="*/ 3179427 w 3674378"/>
              <a:gd name="connsiteY8" fmla="*/ 92278 h 1484851"/>
              <a:gd name="connsiteX9" fmla="*/ 3397541 w 3674378"/>
              <a:gd name="connsiteY9" fmla="*/ 134223 h 1484851"/>
              <a:gd name="connsiteX10" fmla="*/ 3523376 w 3674378"/>
              <a:gd name="connsiteY10" fmla="*/ 134223 h 1484851"/>
              <a:gd name="connsiteX11" fmla="*/ 3640822 w 3674378"/>
              <a:gd name="connsiteY11" fmla="*/ 75501 h 1484851"/>
              <a:gd name="connsiteX12" fmla="*/ 3674378 w 3674378"/>
              <a:gd name="connsiteY12" fmla="*/ 0 h 1484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674378" h="1484851">
                <a:moveTo>
                  <a:pt x="0" y="1484851"/>
                </a:moveTo>
                <a:lnTo>
                  <a:pt x="41944" y="1442906"/>
                </a:lnTo>
                <a:lnTo>
                  <a:pt x="1375794" y="1023456"/>
                </a:lnTo>
                <a:lnTo>
                  <a:pt x="2248249" y="796954"/>
                </a:lnTo>
                <a:lnTo>
                  <a:pt x="2667699" y="595618"/>
                </a:lnTo>
                <a:lnTo>
                  <a:pt x="2885812" y="478172"/>
                </a:lnTo>
                <a:lnTo>
                  <a:pt x="2978091" y="285225"/>
                </a:lnTo>
                <a:lnTo>
                  <a:pt x="3078759" y="159390"/>
                </a:lnTo>
                <a:lnTo>
                  <a:pt x="3179427" y="92278"/>
                </a:lnTo>
                <a:lnTo>
                  <a:pt x="3397541" y="134223"/>
                </a:lnTo>
                <a:lnTo>
                  <a:pt x="3523376" y="134223"/>
                </a:lnTo>
                <a:lnTo>
                  <a:pt x="3640822" y="75501"/>
                </a:lnTo>
                <a:lnTo>
                  <a:pt x="3674378" y="0"/>
                </a:lnTo>
              </a:path>
            </a:pathLst>
          </a:cu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E77253B-85DF-41DC-B993-1A6A267660F6}"/>
              </a:ext>
            </a:extLst>
          </p:cNvPr>
          <p:cNvCxnSpPr>
            <a:cxnSpLocks/>
          </p:cNvCxnSpPr>
          <p:nvPr/>
        </p:nvCxnSpPr>
        <p:spPr>
          <a:xfrm>
            <a:off x="5494789" y="4045527"/>
            <a:ext cx="157018" cy="266414"/>
          </a:xfrm>
          <a:prstGeom prst="straightConnector1">
            <a:avLst/>
          </a:prstGeom>
          <a:ln w="12700">
            <a:solidFill>
              <a:srgbClr val="2FFB0D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A9BA90FF-D045-418D-BE6F-5FEB5AA11A33}"/>
              </a:ext>
            </a:extLst>
          </p:cNvPr>
          <p:cNvSpPr/>
          <p:nvPr/>
        </p:nvSpPr>
        <p:spPr>
          <a:xfrm>
            <a:off x="4026716" y="4135771"/>
            <a:ext cx="595618" cy="176169"/>
          </a:xfrm>
          <a:prstGeom prst="wedgeRoundRectCallout">
            <a:avLst>
              <a:gd name="adj1" fmla="val 200294"/>
              <a:gd name="adj2" fmla="val -13691"/>
              <a:gd name="adj3" fmla="val 16667"/>
            </a:avLst>
          </a:prstGeom>
          <a:solidFill>
            <a:schemeClr val="bg1"/>
          </a:solidFill>
          <a:ln>
            <a:solidFill>
              <a:srgbClr val="2FFB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 feet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F579C5B-0291-41A2-A454-11EC9F8BD9AB}"/>
              </a:ext>
            </a:extLst>
          </p:cNvPr>
          <p:cNvCxnSpPr>
            <a:cxnSpLocks/>
          </p:cNvCxnSpPr>
          <p:nvPr/>
        </p:nvCxnSpPr>
        <p:spPr>
          <a:xfrm>
            <a:off x="2457974" y="5050172"/>
            <a:ext cx="167780" cy="377505"/>
          </a:xfrm>
          <a:prstGeom prst="straightConnector1">
            <a:avLst/>
          </a:prstGeom>
          <a:ln>
            <a:solidFill>
              <a:srgbClr val="2FFB0D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84E8B83C-C7C0-4D19-A6EE-C1B8FBEB167B}"/>
              </a:ext>
            </a:extLst>
          </p:cNvPr>
          <p:cNvSpPr/>
          <p:nvPr/>
        </p:nvSpPr>
        <p:spPr>
          <a:xfrm>
            <a:off x="855677" y="6065240"/>
            <a:ext cx="1249960" cy="352338"/>
          </a:xfrm>
          <a:prstGeom prst="wedgeRoundRectCallout">
            <a:avLst>
              <a:gd name="adj1" fmla="val 81180"/>
              <a:gd name="adj2" fmla="val -270349"/>
              <a:gd name="adj3" fmla="val 16667"/>
            </a:avLst>
          </a:prstGeom>
          <a:solidFill>
            <a:schemeClr val="bg1"/>
          </a:solidFill>
          <a:ln>
            <a:solidFill>
              <a:srgbClr val="2FFB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NECR / CVP  railroad corridor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076A8E8E-8C88-449B-B205-6D2C9DCDAED0}"/>
              </a:ext>
            </a:extLst>
          </p:cNvPr>
          <p:cNvSpPr/>
          <p:nvPr/>
        </p:nvSpPr>
        <p:spPr>
          <a:xfrm>
            <a:off x="9253057" y="276838"/>
            <a:ext cx="1963024" cy="377504"/>
          </a:xfrm>
          <a:prstGeom prst="wedgeRoundRectCallout">
            <a:avLst>
              <a:gd name="adj1" fmla="val -4166"/>
              <a:gd name="adj2" fmla="val 482501"/>
              <a:gd name="adj3" fmla="val 16667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1,300 foot +/- private access overlap on I-91 / CVP / NECR</a:t>
            </a: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996D750D-3F4B-40B6-A4CD-4F5C3F6E708E}"/>
              </a:ext>
            </a:extLst>
          </p:cNvPr>
          <p:cNvSpPr/>
          <p:nvPr/>
        </p:nvSpPr>
        <p:spPr>
          <a:xfrm>
            <a:off x="6694414" y="276838"/>
            <a:ext cx="1582723" cy="377504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Putney, Windham Co.,</a:t>
            </a:r>
          </a:p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Vermont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8589BE94-28ED-42B0-99F7-EA06B25BB2DA}"/>
              </a:ext>
            </a:extLst>
          </p:cNvPr>
          <p:cNvSpPr/>
          <p:nvPr/>
        </p:nvSpPr>
        <p:spPr>
          <a:xfrm>
            <a:off x="6820249" y="5939406"/>
            <a:ext cx="2432807" cy="419449"/>
          </a:xfrm>
          <a:prstGeom prst="wedgeRoundRectCallout">
            <a:avLst>
              <a:gd name="adj1" fmla="val -24971"/>
              <a:gd name="adj2" fmla="val -197500"/>
              <a:gd name="adj3" fmla="val 16667"/>
            </a:avLst>
          </a:prstGeom>
          <a:solidFill>
            <a:schemeClr val="bg1"/>
          </a:solidFill>
          <a:ln>
            <a:solidFill>
              <a:srgbClr val="8EE5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Putney Green Acres Solar LLC</a:t>
            </a:r>
          </a:p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 metering site PUC # 20-3715-AN 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3508EF0-FCFB-45EA-927F-8FC52516DF86}"/>
              </a:ext>
            </a:extLst>
          </p:cNvPr>
          <p:cNvSpPr/>
          <p:nvPr/>
        </p:nvSpPr>
        <p:spPr>
          <a:xfrm>
            <a:off x="41945" y="1124125"/>
            <a:ext cx="3405930" cy="864066"/>
          </a:xfrm>
          <a:custGeom>
            <a:avLst/>
            <a:gdLst>
              <a:gd name="connsiteX0" fmla="*/ 16778 w 3405930"/>
              <a:gd name="connsiteY0" fmla="*/ 16778 h 864066"/>
              <a:gd name="connsiteX1" fmla="*/ 16778 w 3405930"/>
              <a:gd name="connsiteY1" fmla="*/ 16778 h 864066"/>
              <a:gd name="connsiteX2" fmla="*/ 3397541 w 3405930"/>
              <a:gd name="connsiteY2" fmla="*/ 0 h 864066"/>
              <a:gd name="connsiteX3" fmla="*/ 3405930 w 3405930"/>
              <a:gd name="connsiteY3" fmla="*/ 855677 h 864066"/>
              <a:gd name="connsiteX4" fmla="*/ 0 w 3405930"/>
              <a:gd name="connsiteY4" fmla="*/ 864066 h 864066"/>
              <a:gd name="connsiteX5" fmla="*/ 16778 w 3405930"/>
              <a:gd name="connsiteY5" fmla="*/ 16778 h 86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05930" h="864066">
                <a:moveTo>
                  <a:pt x="16778" y="16778"/>
                </a:moveTo>
                <a:lnTo>
                  <a:pt x="16778" y="16778"/>
                </a:lnTo>
                <a:lnTo>
                  <a:pt x="3397541" y="0"/>
                </a:lnTo>
                <a:cubicBezTo>
                  <a:pt x="3400337" y="285226"/>
                  <a:pt x="3403134" y="570451"/>
                  <a:pt x="3405930" y="855677"/>
                </a:cubicBezTo>
                <a:lnTo>
                  <a:pt x="0" y="864066"/>
                </a:lnTo>
                <a:lnTo>
                  <a:pt x="16778" y="16778"/>
                </a:lnTo>
                <a:close/>
              </a:path>
            </a:pathLst>
          </a:custGeom>
          <a:noFill/>
          <a:ln w="28575">
            <a:solidFill>
              <a:srgbClr val="8EE5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530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6D841572-35CB-47D4-9546-CF3BE1F0EA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40" y="0"/>
            <a:ext cx="10749119" cy="6858000"/>
          </a:xfrm>
          <a:prstGeom prst="rect">
            <a:avLst/>
          </a:prstGeom>
        </p:spPr>
      </p:pic>
      <p:sp>
        <p:nvSpPr>
          <p:cNvPr id="4" name="Freeform: Shape 3">
            <a:extLst>
              <a:ext uri="{FF2B5EF4-FFF2-40B4-BE49-F238E27FC236}">
                <a16:creationId xmlns:a16="http://schemas.microsoft.com/office/drawing/2014/main" id="{0EE0BFDD-526C-411F-9EDF-0E0B1D81CBE0}"/>
              </a:ext>
            </a:extLst>
          </p:cNvPr>
          <p:cNvSpPr/>
          <p:nvPr/>
        </p:nvSpPr>
        <p:spPr>
          <a:xfrm>
            <a:off x="4008582" y="942109"/>
            <a:ext cx="4858327" cy="2253673"/>
          </a:xfrm>
          <a:custGeom>
            <a:avLst/>
            <a:gdLst>
              <a:gd name="connsiteX0" fmla="*/ 166254 w 4858327"/>
              <a:gd name="connsiteY0" fmla="*/ 2253673 h 2253673"/>
              <a:gd name="connsiteX1" fmla="*/ 0 w 4858327"/>
              <a:gd name="connsiteY1" fmla="*/ 1828800 h 2253673"/>
              <a:gd name="connsiteX2" fmla="*/ 1597891 w 4858327"/>
              <a:gd name="connsiteY2" fmla="*/ 1293091 h 2253673"/>
              <a:gd name="connsiteX3" fmla="*/ 2669309 w 4858327"/>
              <a:gd name="connsiteY3" fmla="*/ 868218 h 2253673"/>
              <a:gd name="connsiteX4" fmla="*/ 3260436 w 4858327"/>
              <a:gd name="connsiteY4" fmla="*/ 665018 h 2253673"/>
              <a:gd name="connsiteX5" fmla="*/ 3629891 w 4858327"/>
              <a:gd name="connsiteY5" fmla="*/ 508000 h 2253673"/>
              <a:gd name="connsiteX6" fmla="*/ 3879273 w 4858327"/>
              <a:gd name="connsiteY6" fmla="*/ 267855 h 2253673"/>
              <a:gd name="connsiteX7" fmla="*/ 4054763 w 4858327"/>
              <a:gd name="connsiteY7" fmla="*/ 83127 h 2253673"/>
              <a:gd name="connsiteX8" fmla="*/ 4276436 w 4858327"/>
              <a:gd name="connsiteY8" fmla="*/ 0 h 2253673"/>
              <a:gd name="connsiteX9" fmla="*/ 4812145 w 4858327"/>
              <a:gd name="connsiteY9" fmla="*/ 46182 h 2253673"/>
              <a:gd name="connsiteX10" fmla="*/ 4858327 w 4858327"/>
              <a:gd name="connsiteY10" fmla="*/ 0 h 225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858327" h="2253673">
                <a:moveTo>
                  <a:pt x="166254" y="2253673"/>
                </a:moveTo>
                <a:lnTo>
                  <a:pt x="0" y="1828800"/>
                </a:lnTo>
                <a:lnTo>
                  <a:pt x="1597891" y="1293091"/>
                </a:lnTo>
                <a:lnTo>
                  <a:pt x="2669309" y="868218"/>
                </a:lnTo>
                <a:lnTo>
                  <a:pt x="3260436" y="665018"/>
                </a:lnTo>
                <a:lnTo>
                  <a:pt x="3629891" y="508000"/>
                </a:lnTo>
                <a:lnTo>
                  <a:pt x="3879273" y="267855"/>
                </a:lnTo>
                <a:lnTo>
                  <a:pt x="4054763" y="83127"/>
                </a:lnTo>
                <a:lnTo>
                  <a:pt x="4276436" y="0"/>
                </a:lnTo>
                <a:lnTo>
                  <a:pt x="4812145" y="46182"/>
                </a:lnTo>
                <a:lnTo>
                  <a:pt x="4858327" y="0"/>
                </a:lnTo>
              </a:path>
            </a:pathLst>
          </a:custGeom>
          <a:noFill/>
          <a:ln w="285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C733A307-F9E2-4A2F-9D7D-A9784DEE417C}"/>
              </a:ext>
            </a:extLst>
          </p:cNvPr>
          <p:cNvSpPr/>
          <p:nvPr/>
        </p:nvSpPr>
        <p:spPr>
          <a:xfrm>
            <a:off x="3900881" y="142614"/>
            <a:ext cx="2021747" cy="377504"/>
          </a:xfrm>
          <a:prstGeom prst="wedgeRoundRectCallout">
            <a:avLst>
              <a:gd name="adj1" fmla="val 11117"/>
              <a:gd name="adj2" fmla="val 526945"/>
              <a:gd name="adj3" fmla="val 16667"/>
            </a:avLst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crossing over &amp; access along operating railroad</a:t>
            </a:r>
          </a:p>
        </p:txBody>
      </p:sp>
    </p:spTree>
    <p:extLst>
      <p:ext uri="{BB962C8B-B14F-4D97-AF65-F5344CB8AC3E}">
        <p14:creationId xmlns:p14="http://schemas.microsoft.com/office/powerpoint/2010/main" val="634511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0063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59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Hannan</dc:creator>
  <cp:lastModifiedBy>Steve Hannan</cp:lastModifiedBy>
  <cp:revision>5</cp:revision>
  <dcterms:created xsi:type="dcterms:W3CDTF">2021-01-05T21:18:00Z</dcterms:created>
  <dcterms:modified xsi:type="dcterms:W3CDTF">2021-01-05T22:04:25Z</dcterms:modified>
</cp:coreProperties>
</file>