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6"/>
  </p:notesMasterIdLst>
  <p:handoutMasterIdLst>
    <p:handoutMasterId r:id="rId57"/>
  </p:handoutMasterIdLst>
  <p:sldIdLst>
    <p:sldId id="711" r:id="rId5"/>
    <p:sldId id="683" r:id="rId6"/>
    <p:sldId id="727" r:id="rId7"/>
    <p:sldId id="729" r:id="rId8"/>
    <p:sldId id="728" r:id="rId9"/>
    <p:sldId id="735" r:id="rId10"/>
    <p:sldId id="700" r:id="rId11"/>
    <p:sldId id="677" r:id="rId12"/>
    <p:sldId id="619" r:id="rId13"/>
    <p:sldId id="680" r:id="rId14"/>
    <p:sldId id="681" r:id="rId15"/>
    <p:sldId id="682" r:id="rId16"/>
    <p:sldId id="721" r:id="rId17"/>
    <p:sldId id="722" r:id="rId18"/>
    <p:sldId id="724" r:id="rId19"/>
    <p:sldId id="726" r:id="rId20"/>
    <p:sldId id="723" r:id="rId21"/>
    <p:sldId id="604" r:id="rId22"/>
    <p:sldId id="684" r:id="rId23"/>
    <p:sldId id="686" r:id="rId24"/>
    <p:sldId id="685" r:id="rId25"/>
    <p:sldId id="725" r:id="rId26"/>
    <p:sldId id="687" r:id="rId27"/>
    <p:sldId id="578" r:id="rId28"/>
    <p:sldId id="689" r:id="rId29"/>
    <p:sldId id="655" r:id="rId30"/>
    <p:sldId id="698" r:id="rId31"/>
    <p:sldId id="699" r:id="rId32"/>
    <p:sldId id="697" r:id="rId33"/>
    <p:sldId id="690" r:id="rId34"/>
    <p:sldId id="693" r:id="rId35"/>
    <p:sldId id="691" r:id="rId36"/>
    <p:sldId id="657" r:id="rId37"/>
    <p:sldId id="695" r:id="rId38"/>
    <p:sldId id="694" r:id="rId39"/>
    <p:sldId id="708" r:id="rId40"/>
    <p:sldId id="715" r:id="rId41"/>
    <p:sldId id="714" r:id="rId42"/>
    <p:sldId id="716" r:id="rId43"/>
    <p:sldId id="717" r:id="rId44"/>
    <p:sldId id="720" r:id="rId45"/>
    <p:sldId id="701" r:id="rId46"/>
    <p:sldId id="702" r:id="rId47"/>
    <p:sldId id="703" r:id="rId48"/>
    <p:sldId id="736" r:id="rId49"/>
    <p:sldId id="705" r:id="rId50"/>
    <p:sldId id="706" r:id="rId51"/>
    <p:sldId id="737" r:id="rId52"/>
    <p:sldId id="709" r:id="rId53"/>
    <p:sldId id="730" r:id="rId54"/>
    <p:sldId id="738" r:id="rId55"/>
  </p:sldIdLst>
  <p:sldSz cx="9144000" cy="6858000" type="screen4x3"/>
  <p:notesSz cx="7053263"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eth" initials="B"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1422"/>
    <a:srgbClr val="17003A"/>
    <a:srgbClr val="EBE3F5"/>
    <a:srgbClr val="0E1107"/>
    <a:srgbClr val="6C548A"/>
    <a:srgbClr val="CCCCFF"/>
    <a:srgbClr val="73004C"/>
    <a:srgbClr val="BF9B30"/>
    <a:srgbClr val="BF2828"/>
    <a:srgbClr val="C932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62" autoAdjust="0"/>
    <p:restoredTop sz="86320" autoAdjust="0"/>
  </p:normalViewPr>
  <p:slideViewPr>
    <p:cSldViewPr snapToGrid="0">
      <p:cViewPr>
        <p:scale>
          <a:sx n="62" d="100"/>
          <a:sy n="62" d="100"/>
        </p:scale>
        <p:origin x="-1666" y="-590"/>
      </p:cViewPr>
      <p:guideLst>
        <p:guide orient="horz" pos="2160"/>
        <p:guide pos="2880"/>
      </p:guideLst>
    </p:cSldViewPr>
  </p:slideViewPr>
  <p:outlineViewPr>
    <p:cViewPr>
      <p:scale>
        <a:sx n="33" d="100"/>
        <a:sy n="33" d="100"/>
      </p:scale>
      <p:origin x="0" y="2280"/>
    </p:cViewPr>
  </p:outlineViewPr>
  <p:notesTextViewPr>
    <p:cViewPr>
      <p:scale>
        <a:sx n="100" d="100"/>
        <a:sy n="100" d="100"/>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handoutMaster" Target="handoutMasters/handoutMaster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808097955645453E-2"/>
          <c:y val="7.5172686747489892E-2"/>
          <c:w val="0.8937369067398685"/>
          <c:h val="0.68782318876807069"/>
        </c:manualLayout>
      </c:layout>
      <c:barChart>
        <c:barDir val="col"/>
        <c:grouping val="clustered"/>
        <c:varyColors val="0"/>
        <c:ser>
          <c:idx val="0"/>
          <c:order val="0"/>
          <c:tx>
            <c:strRef>
              <c:f>Sheet1!$B$1</c:f>
              <c:strCache>
                <c:ptCount val="1"/>
                <c:pt idx="0">
                  <c:v>Estimated Achieved Return</c:v>
                </c:pt>
              </c:strCache>
            </c:strRef>
          </c:tx>
          <c:spPr>
            <a:solidFill>
              <a:srgbClr val="1C230F"/>
            </a:solidFill>
            <a:ln>
              <a:solidFill>
                <a:prstClr val="black"/>
              </a:solidFill>
            </a:ln>
          </c:spPr>
          <c:invertIfNegative val="0"/>
          <c:cat>
            <c:numRef>
              <c:f>Sheet1!$A$2:$A$19</c:f>
              <c:numCache>
                <c:formatCode>General</c:formatCode>
                <c:ptCount val="18"/>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numCache>
            </c:numRef>
          </c:cat>
          <c:val>
            <c:numRef>
              <c:f>Sheet1!$B$2:$B$19</c:f>
              <c:numCache>
                <c:formatCode>_(* #,##0.00000_);_(* \(#,##0.00000\);_(* "-"??_);_(@_)</c:formatCode>
                <c:ptCount val="18"/>
                <c:pt idx="0">
                  <c:v>0.12843550994801489</c:v>
                </c:pt>
                <c:pt idx="1">
                  <c:v>0.12149048395168721</c:v>
                </c:pt>
                <c:pt idx="2">
                  <c:v>0.12069946382450766</c:v>
                </c:pt>
                <c:pt idx="3">
                  <c:v>0.12180619587311607</c:v>
                </c:pt>
                <c:pt idx="4">
                  <c:v>0.13371912205665054</c:v>
                </c:pt>
                <c:pt idx="5">
                  <c:v>0.12503371776117272</c:v>
                </c:pt>
                <c:pt idx="6">
                  <c:v>0.12764665414006596</c:v>
                </c:pt>
                <c:pt idx="7">
                  <c:v>0.11350162426292315</c:v>
                </c:pt>
                <c:pt idx="8">
                  <c:v>0.11534911486754619</c:v>
                </c:pt>
                <c:pt idx="9">
                  <c:v>0.11596058579195666</c:v>
                </c:pt>
                <c:pt idx="10">
                  <c:v>0.10744791998583601</c:v>
                </c:pt>
                <c:pt idx="11">
                  <c:v>0.10634853081124351</c:v>
                </c:pt>
                <c:pt idx="12">
                  <c:v>0.10135651598081385</c:v>
                </c:pt>
                <c:pt idx="13">
                  <c:v>9.0723742962646153E-2</c:v>
                </c:pt>
                <c:pt idx="14">
                  <c:v>9.8884047963394575E-2</c:v>
                </c:pt>
                <c:pt idx="15">
                  <c:v>9.0602521788045065E-2</c:v>
                </c:pt>
                <c:pt idx="16">
                  <c:v>9.2590615555008998E-2</c:v>
                </c:pt>
                <c:pt idx="17">
                  <c:v>9.5347674514281694E-2</c:v>
                </c:pt>
              </c:numCache>
            </c:numRef>
          </c:val>
        </c:ser>
        <c:dLbls>
          <c:showLegendKey val="0"/>
          <c:showVal val="0"/>
          <c:showCatName val="0"/>
          <c:showSerName val="0"/>
          <c:showPercent val="0"/>
          <c:showBubbleSize val="0"/>
        </c:dLbls>
        <c:gapWidth val="54"/>
        <c:axId val="142259328"/>
        <c:axId val="142260864"/>
      </c:barChart>
      <c:lineChart>
        <c:grouping val="standard"/>
        <c:varyColors val="0"/>
        <c:ser>
          <c:idx val="1"/>
          <c:order val="1"/>
          <c:tx>
            <c:strRef>
              <c:f>Sheet1!$C$1</c:f>
              <c:strCache>
                <c:ptCount val="1"/>
                <c:pt idx="0">
                  <c:v>Estimated Allowed Return</c:v>
                </c:pt>
              </c:strCache>
            </c:strRef>
          </c:tx>
          <c:spPr>
            <a:ln w="41275">
              <a:solidFill>
                <a:srgbClr val="92D050"/>
              </a:solidFill>
            </a:ln>
          </c:spPr>
          <c:marker>
            <c:symbol val="none"/>
          </c:marker>
          <c:cat>
            <c:numRef>
              <c:f>Sheet1!$A$2:$A$19</c:f>
              <c:numCache>
                <c:formatCode>General</c:formatCode>
                <c:ptCount val="18"/>
                <c:pt idx="0">
                  <c:v>1996</c:v>
                </c:pt>
                <c:pt idx="1">
                  <c:v>1997</c:v>
                </c:pt>
                <c:pt idx="2">
                  <c:v>1998</c:v>
                </c:pt>
                <c:pt idx="3">
                  <c:v>1999</c:v>
                </c:pt>
                <c:pt idx="4">
                  <c:v>2000</c:v>
                </c:pt>
                <c:pt idx="5">
                  <c:v>2001</c:v>
                </c:pt>
                <c:pt idx="6">
                  <c:v>2002</c:v>
                </c:pt>
                <c:pt idx="7">
                  <c:v>2003</c:v>
                </c:pt>
                <c:pt idx="8">
                  <c:v>2004</c:v>
                </c:pt>
                <c:pt idx="9">
                  <c:v>2005</c:v>
                </c:pt>
                <c:pt idx="10">
                  <c:v>2006</c:v>
                </c:pt>
                <c:pt idx="11">
                  <c:v>2007</c:v>
                </c:pt>
                <c:pt idx="12">
                  <c:v>2008</c:v>
                </c:pt>
                <c:pt idx="13">
                  <c:v>2009</c:v>
                </c:pt>
                <c:pt idx="14">
                  <c:v>2010</c:v>
                </c:pt>
                <c:pt idx="15">
                  <c:v>2011</c:v>
                </c:pt>
                <c:pt idx="16">
                  <c:v>2012</c:v>
                </c:pt>
                <c:pt idx="17">
                  <c:v>2013</c:v>
                </c:pt>
              </c:numCache>
            </c:numRef>
          </c:cat>
          <c:val>
            <c:numRef>
              <c:f>Sheet1!$C$2:$C$19</c:f>
              <c:numCache>
                <c:formatCode>General</c:formatCode>
                <c:ptCount val="18"/>
                <c:pt idx="0">
                  <c:v>0.10918840039062502</c:v>
                </c:pt>
                <c:pt idx="1">
                  <c:v>0.10917863476562502</c:v>
                </c:pt>
                <c:pt idx="2">
                  <c:v>0.10860929882812501</c:v>
                </c:pt>
                <c:pt idx="3">
                  <c:v>0.10672160351562501</c:v>
                </c:pt>
                <c:pt idx="4">
                  <c:v>0.10488058789062504</c:v>
                </c:pt>
                <c:pt idx="5">
                  <c:v>0.10377716992187505</c:v>
                </c:pt>
                <c:pt idx="6">
                  <c:v>0.10366457226562505</c:v>
                </c:pt>
                <c:pt idx="7">
                  <c:v>0.10257980664062505</c:v>
                </c:pt>
                <c:pt idx="8">
                  <c:v>0.10237414257812505</c:v>
                </c:pt>
                <c:pt idx="9">
                  <c:v>0.10221847851562506</c:v>
                </c:pt>
                <c:pt idx="10">
                  <c:v>0.10168371289062508</c:v>
                </c:pt>
                <c:pt idx="11">
                  <c:v>0.10099582226562508</c:v>
                </c:pt>
                <c:pt idx="12">
                  <c:v>0.10004709179687507</c:v>
                </c:pt>
                <c:pt idx="13">
                  <c:v>9.9904904296875111E-2</c:v>
                </c:pt>
                <c:pt idx="14">
                  <c:v>9.9758029296875106E-2</c:v>
                </c:pt>
                <c:pt idx="15">
                  <c:v>9.7714416015625152E-2</c:v>
                </c:pt>
                <c:pt idx="16">
                  <c:v>9.6032373046875105E-2</c:v>
                </c:pt>
                <c:pt idx="17">
                  <c:v>9.4682031456310781E-2</c:v>
                </c:pt>
              </c:numCache>
            </c:numRef>
          </c:val>
          <c:smooth val="0"/>
        </c:ser>
        <c:dLbls>
          <c:showLegendKey val="0"/>
          <c:showVal val="0"/>
          <c:showCatName val="0"/>
          <c:showSerName val="0"/>
          <c:showPercent val="0"/>
          <c:showBubbleSize val="0"/>
        </c:dLbls>
        <c:marker val="1"/>
        <c:smooth val="0"/>
        <c:axId val="142259328"/>
        <c:axId val="142260864"/>
      </c:lineChart>
      <c:catAx>
        <c:axId val="142259328"/>
        <c:scaling>
          <c:orientation val="minMax"/>
        </c:scaling>
        <c:delete val="0"/>
        <c:axPos val="b"/>
        <c:numFmt formatCode="General" sourceLinked="1"/>
        <c:majorTickMark val="out"/>
        <c:minorTickMark val="none"/>
        <c:tickLblPos val="nextTo"/>
        <c:crossAx val="142260864"/>
        <c:crosses val="autoZero"/>
        <c:auto val="1"/>
        <c:lblAlgn val="ctr"/>
        <c:lblOffset val="100"/>
        <c:tickLblSkip val="2"/>
        <c:noMultiLvlLbl val="0"/>
      </c:catAx>
      <c:valAx>
        <c:axId val="142260864"/>
        <c:scaling>
          <c:orientation val="minMax"/>
        </c:scaling>
        <c:delete val="0"/>
        <c:axPos val="l"/>
        <c:majorGridlines/>
        <c:numFmt formatCode="0%" sourceLinked="0"/>
        <c:majorTickMark val="out"/>
        <c:minorTickMark val="none"/>
        <c:tickLblPos val="nextTo"/>
        <c:crossAx val="142259328"/>
        <c:crosses val="autoZero"/>
        <c:crossBetween val="between"/>
      </c:valAx>
      <c:spPr>
        <a:solidFill>
          <a:schemeClr val="bg1"/>
        </a:solidFill>
        <a:ln>
          <a:solidFill>
            <a:schemeClr val="bg1">
              <a:lumMod val="50000"/>
            </a:schemeClr>
          </a:solidFill>
        </a:ln>
      </c:spPr>
    </c:plotArea>
    <c:legend>
      <c:legendPos val="r"/>
      <c:layout>
        <c:manualLayout>
          <c:xMode val="edge"/>
          <c:yMode val="edge"/>
          <c:x val="8.1909629415589144E-2"/>
          <c:y val="0.85845581802274762"/>
          <c:w val="0.87986407089022123"/>
          <c:h val="9.39251343582055E-2"/>
        </c:manualLayout>
      </c:layout>
      <c:overlay val="0"/>
      <c:spPr>
        <a:solidFill>
          <a:prstClr val="white"/>
        </a:solidFill>
        <a:ln>
          <a:solidFill>
            <a:schemeClr val="bg1">
              <a:lumMod val="50000"/>
            </a:schemeClr>
          </a:solidFill>
        </a:ln>
      </c:spPr>
      <c:txPr>
        <a:bodyPr/>
        <a:lstStyle/>
        <a:p>
          <a:pPr>
            <a:defRPr sz="1200"/>
          </a:pPr>
          <a:endParaRPr lang="en-US"/>
        </a:p>
      </c:txPr>
    </c:legend>
    <c:plotVisOnly val="1"/>
    <c:dispBlanksAs val="gap"/>
    <c:showDLblsOverMax val="0"/>
  </c:chart>
  <c:txPr>
    <a:bodyPr/>
    <a:lstStyle/>
    <a:p>
      <a:pPr>
        <a:defRPr sz="1400">
          <a:latin typeface="Arial" pitchFamily="34" charset="0"/>
          <a:cs typeface="Arial" pitchFamily="34" charset="0"/>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4"/>
            <a:ext cx="3056721" cy="464840"/>
          </a:xfrm>
          <a:prstGeom prst="rect">
            <a:avLst/>
          </a:prstGeom>
        </p:spPr>
        <p:txBody>
          <a:bodyPr vert="horz" lIns="88412" tIns="44206" rIns="88412" bIns="44206" rtlCol="0"/>
          <a:lstStyle>
            <a:lvl1pPr algn="l">
              <a:defRPr sz="1100"/>
            </a:lvl1pPr>
          </a:lstStyle>
          <a:p>
            <a:endParaRPr lang="en-US" dirty="0"/>
          </a:p>
        </p:txBody>
      </p:sp>
      <p:sp>
        <p:nvSpPr>
          <p:cNvPr id="3" name="Date Placeholder 2"/>
          <p:cNvSpPr>
            <a:spLocks noGrp="1"/>
          </p:cNvSpPr>
          <p:nvPr>
            <p:ph type="dt" sz="quarter" idx="1"/>
          </p:nvPr>
        </p:nvSpPr>
        <p:spPr>
          <a:xfrm>
            <a:off x="3995014" y="4"/>
            <a:ext cx="3056721" cy="464840"/>
          </a:xfrm>
          <a:prstGeom prst="rect">
            <a:avLst/>
          </a:prstGeom>
        </p:spPr>
        <p:txBody>
          <a:bodyPr vert="horz" lIns="88412" tIns="44206" rIns="88412" bIns="44206" rtlCol="0"/>
          <a:lstStyle>
            <a:lvl1pPr algn="r">
              <a:defRPr sz="1100"/>
            </a:lvl1pPr>
          </a:lstStyle>
          <a:p>
            <a:fld id="{D05B49AA-F85C-4890-8D5D-4AE6AB6A71F0}" type="datetimeFigureOut">
              <a:rPr lang="en-US" smtClean="0"/>
              <a:t>1/26/2017</a:t>
            </a:fld>
            <a:endParaRPr lang="en-US" dirty="0"/>
          </a:p>
        </p:txBody>
      </p:sp>
      <p:sp>
        <p:nvSpPr>
          <p:cNvPr id="4" name="Footer Placeholder 3"/>
          <p:cNvSpPr>
            <a:spLocks noGrp="1"/>
          </p:cNvSpPr>
          <p:nvPr>
            <p:ph type="ftr" sz="quarter" idx="2"/>
          </p:nvPr>
        </p:nvSpPr>
        <p:spPr>
          <a:xfrm>
            <a:off x="3" y="8842726"/>
            <a:ext cx="3056721" cy="464840"/>
          </a:xfrm>
          <a:prstGeom prst="rect">
            <a:avLst/>
          </a:prstGeom>
        </p:spPr>
        <p:txBody>
          <a:bodyPr vert="horz" lIns="88412" tIns="44206" rIns="88412" bIns="44206" rtlCol="0" anchor="b"/>
          <a:lstStyle>
            <a:lvl1pPr algn="l">
              <a:defRPr sz="1100"/>
            </a:lvl1pPr>
          </a:lstStyle>
          <a:p>
            <a:endParaRPr lang="en-US" dirty="0"/>
          </a:p>
        </p:txBody>
      </p:sp>
      <p:sp>
        <p:nvSpPr>
          <p:cNvPr id="5" name="Slide Number Placeholder 4"/>
          <p:cNvSpPr>
            <a:spLocks noGrp="1"/>
          </p:cNvSpPr>
          <p:nvPr>
            <p:ph type="sldNum" sz="quarter" idx="3"/>
          </p:nvPr>
        </p:nvSpPr>
        <p:spPr>
          <a:xfrm>
            <a:off x="3995014" y="8842726"/>
            <a:ext cx="3056721" cy="464840"/>
          </a:xfrm>
          <a:prstGeom prst="rect">
            <a:avLst/>
          </a:prstGeom>
        </p:spPr>
        <p:txBody>
          <a:bodyPr vert="horz" lIns="88412" tIns="44206" rIns="88412" bIns="44206" rtlCol="0" anchor="b"/>
          <a:lstStyle>
            <a:lvl1pPr algn="r">
              <a:defRPr sz="1100"/>
            </a:lvl1pPr>
          </a:lstStyle>
          <a:p>
            <a:fld id="{1368409C-FE56-41DB-AD07-858C3C386EC7}" type="slidenum">
              <a:rPr lang="en-US" smtClean="0"/>
              <a:t>‹#›</a:t>
            </a:fld>
            <a:endParaRPr lang="en-US" dirty="0"/>
          </a:p>
        </p:txBody>
      </p:sp>
    </p:spTree>
    <p:extLst>
      <p:ext uri="{BB962C8B-B14F-4D97-AF65-F5344CB8AC3E}">
        <p14:creationId xmlns:p14="http://schemas.microsoft.com/office/powerpoint/2010/main" val="8443993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3056414" cy="465455"/>
          </a:xfrm>
          <a:prstGeom prst="rect">
            <a:avLst/>
          </a:prstGeom>
        </p:spPr>
        <p:txBody>
          <a:bodyPr vert="horz" lIns="93447" tIns="46724" rIns="93447" bIns="46724" rtlCol="0"/>
          <a:lstStyle>
            <a:lvl1pPr algn="l">
              <a:defRPr sz="1300"/>
            </a:lvl1pPr>
          </a:lstStyle>
          <a:p>
            <a:endParaRPr lang="en-US" dirty="0"/>
          </a:p>
        </p:txBody>
      </p:sp>
      <p:sp>
        <p:nvSpPr>
          <p:cNvPr id="3" name="Date Placeholder 2"/>
          <p:cNvSpPr>
            <a:spLocks noGrp="1"/>
          </p:cNvSpPr>
          <p:nvPr>
            <p:ph type="dt" idx="1"/>
          </p:nvPr>
        </p:nvSpPr>
        <p:spPr>
          <a:xfrm>
            <a:off x="3995219" y="2"/>
            <a:ext cx="3056414" cy="465455"/>
          </a:xfrm>
          <a:prstGeom prst="rect">
            <a:avLst/>
          </a:prstGeom>
        </p:spPr>
        <p:txBody>
          <a:bodyPr vert="horz" lIns="93447" tIns="46724" rIns="93447" bIns="46724" rtlCol="0"/>
          <a:lstStyle>
            <a:lvl1pPr algn="r">
              <a:defRPr sz="1300"/>
            </a:lvl1pPr>
          </a:lstStyle>
          <a:p>
            <a:fld id="{06FA45DF-7BCE-4CF7-A5A4-2D79A3684135}" type="datetimeFigureOut">
              <a:rPr lang="en-US" smtClean="0"/>
              <a:pPr/>
              <a:t>1/26/2017</a:t>
            </a:fld>
            <a:endParaRPr lang="en-US" dirty="0"/>
          </a:p>
        </p:txBody>
      </p:sp>
      <p:sp>
        <p:nvSpPr>
          <p:cNvPr id="4" name="Slide Image Placeholder 3"/>
          <p:cNvSpPr>
            <a:spLocks noGrp="1" noRot="1" noChangeAspect="1"/>
          </p:cNvSpPr>
          <p:nvPr>
            <p:ph type="sldImg" idx="2"/>
          </p:nvPr>
        </p:nvSpPr>
        <p:spPr>
          <a:xfrm>
            <a:off x="1200150" y="698500"/>
            <a:ext cx="4654550" cy="3490913"/>
          </a:xfrm>
          <a:prstGeom prst="rect">
            <a:avLst/>
          </a:prstGeom>
          <a:noFill/>
          <a:ln w="12700">
            <a:solidFill>
              <a:prstClr val="black"/>
            </a:solidFill>
          </a:ln>
        </p:spPr>
        <p:txBody>
          <a:bodyPr vert="horz" lIns="93447" tIns="46724" rIns="93447" bIns="46724" rtlCol="0" anchor="ctr"/>
          <a:lstStyle/>
          <a:p>
            <a:endParaRPr lang="en-US" dirty="0"/>
          </a:p>
        </p:txBody>
      </p:sp>
      <p:sp>
        <p:nvSpPr>
          <p:cNvPr id="5" name="Notes Placeholder 4"/>
          <p:cNvSpPr>
            <a:spLocks noGrp="1"/>
          </p:cNvSpPr>
          <p:nvPr>
            <p:ph type="body" sz="quarter" idx="3"/>
          </p:nvPr>
        </p:nvSpPr>
        <p:spPr>
          <a:xfrm>
            <a:off x="705327" y="4421825"/>
            <a:ext cx="5642610" cy="4189095"/>
          </a:xfrm>
          <a:prstGeom prst="rect">
            <a:avLst/>
          </a:prstGeom>
        </p:spPr>
        <p:txBody>
          <a:bodyPr vert="horz" lIns="93447" tIns="46724" rIns="93447" bIns="4672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842031"/>
            <a:ext cx="3056414" cy="465455"/>
          </a:xfrm>
          <a:prstGeom prst="rect">
            <a:avLst/>
          </a:prstGeom>
        </p:spPr>
        <p:txBody>
          <a:bodyPr vert="horz" lIns="93447" tIns="46724" rIns="93447" bIns="46724" rtlCol="0" anchor="b"/>
          <a:lstStyle>
            <a:lvl1pPr algn="l">
              <a:defRPr sz="1300"/>
            </a:lvl1pPr>
          </a:lstStyle>
          <a:p>
            <a:endParaRPr lang="en-US" dirty="0"/>
          </a:p>
        </p:txBody>
      </p:sp>
      <p:sp>
        <p:nvSpPr>
          <p:cNvPr id="7" name="Slide Number Placeholder 6"/>
          <p:cNvSpPr>
            <a:spLocks noGrp="1"/>
          </p:cNvSpPr>
          <p:nvPr>
            <p:ph type="sldNum" sz="quarter" idx="5"/>
          </p:nvPr>
        </p:nvSpPr>
        <p:spPr>
          <a:xfrm>
            <a:off x="3995219" y="8842031"/>
            <a:ext cx="3056414" cy="465455"/>
          </a:xfrm>
          <a:prstGeom prst="rect">
            <a:avLst/>
          </a:prstGeom>
        </p:spPr>
        <p:txBody>
          <a:bodyPr vert="horz" lIns="93447" tIns="46724" rIns="93447" bIns="46724" rtlCol="0" anchor="b"/>
          <a:lstStyle>
            <a:lvl1pPr algn="r">
              <a:defRPr sz="1300"/>
            </a:lvl1pPr>
          </a:lstStyle>
          <a:p>
            <a:fld id="{E5243FEB-E38D-4583-9EEB-5E3F78BD75D3}" type="slidenum">
              <a:rPr lang="en-US" smtClean="0"/>
              <a:pPr/>
              <a:t>‹#›</a:t>
            </a:fld>
            <a:endParaRPr lang="en-US" dirty="0"/>
          </a:p>
        </p:txBody>
      </p:sp>
    </p:spTree>
    <p:extLst>
      <p:ext uri="{BB962C8B-B14F-4D97-AF65-F5344CB8AC3E}">
        <p14:creationId xmlns:p14="http://schemas.microsoft.com/office/powerpoint/2010/main" val="13968932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28ED08D-54AE-48E3-8341-A76E0681FFA9}" type="datetimeFigureOut">
              <a:rPr lang="en-US" smtClean="0"/>
              <a:pPr/>
              <a:t>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71C0AA-822D-4529-B09E-A3EE8251F198}"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8ED08D-54AE-48E3-8341-A76E0681FFA9}" type="datetimeFigureOut">
              <a:rPr lang="en-US" smtClean="0"/>
              <a:pPr/>
              <a:t>1/26/2017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71C0AA-822D-4529-B09E-A3EE8251F198}"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emf"/><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9.gif"/><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1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 Id="rId4" Type="http://schemas.openxmlformats.org/officeDocument/2006/relationships/image" Target="../media/image11.emf"/></Relationships>
</file>

<file path=ppt/slides/_rels/slide3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 Id="rId4" Type="http://schemas.openxmlformats.org/officeDocument/2006/relationships/image" Target="../media/image12.emf"/></Relationships>
</file>

<file path=ppt/slides/_rels/slide3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6400" y="762182"/>
            <a:ext cx="8860630" cy="38639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2" descr="https://email.lsu.edu/exchange/mcdaniel@lsu.edu/Inbox/Re:%20Can%20you%20provide%20a%20quote_x003F_-2.EML/1_multipart_xF8FF_4_CLR_VERT.jpg/C58EA28C-18C0-4a97-9AF2-036E93DDAFB3/CLR_VERT.jpg?attach=1"/>
          <p:cNvPicPr>
            <a:picLocks noChangeAspect="1" noChangeArrowheads="1"/>
          </p:cNvPicPr>
          <p:nvPr/>
        </p:nvPicPr>
        <p:blipFill>
          <a:blip r:embed="rId2" cstate="print"/>
          <a:srcRect/>
          <a:stretch>
            <a:fillRect/>
          </a:stretch>
        </p:blipFill>
        <p:spPr bwMode="auto">
          <a:xfrm>
            <a:off x="269361" y="5880869"/>
            <a:ext cx="1260583" cy="822960"/>
          </a:xfrm>
          <a:prstGeom prst="rect">
            <a:avLst/>
          </a:prstGeom>
          <a:noFill/>
          <a:ln w="9525">
            <a:noFill/>
            <a:miter lim="800000"/>
            <a:headEnd/>
            <a:tailEnd/>
          </a:ln>
        </p:spPr>
      </p:pic>
      <p:sp>
        <p:nvSpPr>
          <p:cNvPr id="19" name="Rectangle 18"/>
          <p:cNvSpPr/>
          <p:nvPr/>
        </p:nvSpPr>
        <p:spPr>
          <a:xfrm>
            <a:off x="933855" y="3146628"/>
            <a:ext cx="7587575" cy="3304972"/>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 Box 4"/>
          <p:cNvSpPr txBox="1">
            <a:spLocks noChangeArrowheads="1"/>
          </p:cNvSpPr>
          <p:nvPr/>
        </p:nvSpPr>
        <p:spPr bwMode="auto">
          <a:xfrm>
            <a:off x="1092200" y="3302172"/>
            <a:ext cx="7289429" cy="954107"/>
          </a:xfrm>
          <a:prstGeom prst="rect">
            <a:avLst/>
          </a:prstGeom>
          <a:noFill/>
          <a:ln w="9525">
            <a:noFill/>
            <a:miter lim="800000"/>
            <a:headEnd/>
            <a:tailEnd/>
          </a:ln>
        </p:spPr>
        <p:txBody>
          <a:bodyPr wrap="square">
            <a:spAutoFit/>
          </a:bodyPr>
          <a:lstStyle/>
          <a:p>
            <a:pPr>
              <a:spcAft>
                <a:spcPts val="600"/>
              </a:spcAft>
            </a:pPr>
            <a:r>
              <a:rPr lang="en-US" sz="2800" b="1" dirty="0" smtClean="0">
                <a:solidFill>
                  <a:schemeClr val="bg1"/>
                </a:solidFill>
                <a:latin typeface="Arial" pitchFamily="34" charset="0"/>
                <a:cs typeface="Arial" pitchFamily="34" charset="0"/>
              </a:rPr>
              <a:t>Analysis of Vermont Alternative Regulation</a:t>
            </a:r>
            <a:endParaRPr lang="en-US" sz="2800" b="1" dirty="0">
              <a:solidFill>
                <a:schemeClr val="bg1"/>
              </a:solidFill>
              <a:latin typeface="Arial" pitchFamily="34" charset="0"/>
              <a:cs typeface="Arial" pitchFamily="34" charset="0"/>
            </a:endParaRPr>
          </a:p>
        </p:txBody>
      </p:sp>
      <p:sp>
        <p:nvSpPr>
          <p:cNvPr id="25" name="Text Box 6"/>
          <p:cNvSpPr txBox="1">
            <a:spLocks noChangeArrowheads="1"/>
          </p:cNvSpPr>
          <p:nvPr/>
        </p:nvSpPr>
        <p:spPr bwMode="auto">
          <a:xfrm>
            <a:off x="1606784" y="4502549"/>
            <a:ext cx="2969931" cy="923330"/>
          </a:xfrm>
          <a:prstGeom prst="rect">
            <a:avLst/>
          </a:prstGeom>
          <a:noFill/>
          <a:ln w="9525">
            <a:noFill/>
            <a:miter lim="800000"/>
            <a:headEnd/>
            <a:tailEnd/>
          </a:ln>
        </p:spPr>
        <p:txBody>
          <a:bodyPr wrap="square">
            <a:spAutoFit/>
          </a:bodyPr>
          <a:lstStyle/>
          <a:p>
            <a:r>
              <a:rPr lang="en-US" dirty="0" smtClean="0">
                <a:solidFill>
                  <a:schemeClr val="bg1"/>
                </a:solidFill>
                <a:latin typeface="Arial" pitchFamily="34" charset="0"/>
                <a:cs typeface="Arial" pitchFamily="34" charset="0"/>
              </a:rPr>
              <a:t>David E. Dismukes, Ph.D.</a:t>
            </a:r>
          </a:p>
          <a:p>
            <a:r>
              <a:rPr lang="en-US" dirty="0" smtClean="0">
                <a:solidFill>
                  <a:schemeClr val="bg1"/>
                </a:solidFill>
                <a:latin typeface="Arial" pitchFamily="34" charset="0"/>
                <a:cs typeface="Arial" pitchFamily="34" charset="0"/>
              </a:rPr>
              <a:t>Center for Energy Studies</a:t>
            </a:r>
          </a:p>
          <a:p>
            <a:r>
              <a:rPr lang="en-US" dirty="0" smtClean="0">
                <a:solidFill>
                  <a:schemeClr val="bg1"/>
                </a:solidFill>
                <a:latin typeface="Arial" pitchFamily="34" charset="0"/>
                <a:cs typeface="Arial" pitchFamily="34" charset="0"/>
              </a:rPr>
              <a:t>Louisiana State University</a:t>
            </a:r>
          </a:p>
        </p:txBody>
      </p:sp>
      <p:sp>
        <p:nvSpPr>
          <p:cNvPr id="18" name="Rectangle 17"/>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1600" b="1" dirty="0">
              <a:latin typeface="Arial" pitchFamily="34" charset="0"/>
              <a:cs typeface="Arial"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pic>
        <p:nvPicPr>
          <p:cNvPr id="28" name="Picture 5" descr="\\psf\Host\WORK\DATA AND RESEARCH\Pictures - Photos\Electric\Smart-Meter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75509" y="1176853"/>
            <a:ext cx="1373447" cy="103008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psf\Host\WORK\DATA AND RESEARCH\Pictures - Photos\Natural Gas\Natural Gas Flam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85461" y="1176853"/>
            <a:ext cx="1376979" cy="91381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sf\Host\WORK\DATA AND RESEARCH\Pictures - Photos\Natural Gas\gas meters.bmp"/>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15606" y="1176853"/>
            <a:ext cx="1591423" cy="103008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upload.wikimedia.org/wikipedia/commons/6/6e/California_State_Route_35_utility_pole_5.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7800" y="1176853"/>
            <a:ext cx="1250950" cy="1667934"/>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cdn.newsday.com/polopoly_fs/1.4194618.1352252175%21/httpImage/image.JPG_gen/derivatives/display_600/image.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28750" y="1176853"/>
            <a:ext cx="1843548" cy="120137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utilityproducts.com/content/dam/up/print-articles/volume-08/issue-10/1111UP_f1_2_control-room_OMS_consu.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662440" y="1176853"/>
            <a:ext cx="1752843" cy="1097280"/>
          </a:xfrm>
          <a:prstGeom prst="rect">
            <a:avLst/>
          </a:prstGeom>
          <a:noFill/>
          <a:extLst>
            <a:ext uri="{909E8E84-426E-40DD-AFC4-6F175D3DCCD1}">
              <a14:hiddenFill xmlns:a14="http://schemas.microsoft.com/office/drawing/2010/main">
                <a:solidFill>
                  <a:srgbClr val="FFFFFF"/>
                </a:solidFill>
              </a14:hiddenFill>
            </a:ext>
          </a:extLst>
        </p:spPr>
      </p:pic>
      <p:sp>
        <p:nvSpPr>
          <p:cNvPr id="16" name="Text Box 6"/>
          <p:cNvSpPr txBox="1">
            <a:spLocks noChangeArrowheads="1"/>
          </p:cNvSpPr>
          <p:nvPr/>
        </p:nvSpPr>
        <p:spPr bwMode="auto">
          <a:xfrm>
            <a:off x="1285445" y="5817267"/>
            <a:ext cx="7096184" cy="369332"/>
          </a:xfrm>
          <a:prstGeom prst="rect">
            <a:avLst/>
          </a:prstGeom>
          <a:noFill/>
          <a:ln w="9525">
            <a:noFill/>
            <a:miter lim="800000"/>
            <a:headEnd/>
            <a:tailEnd/>
          </a:ln>
        </p:spPr>
        <p:txBody>
          <a:bodyPr wrap="square">
            <a:spAutoFit/>
          </a:bodyPr>
          <a:lstStyle/>
          <a:p>
            <a:r>
              <a:rPr lang="en-US" i="1" dirty="0" smtClean="0">
                <a:solidFill>
                  <a:schemeClr val="bg1"/>
                </a:solidFill>
                <a:latin typeface="Arial" pitchFamily="34" charset="0"/>
                <a:cs typeface="Arial" pitchFamily="34" charset="0"/>
              </a:rPr>
              <a:t>Disclosure:  Financial support for this report provided by AARP.</a:t>
            </a:r>
          </a:p>
        </p:txBody>
      </p:sp>
      <p:sp>
        <p:nvSpPr>
          <p:cNvPr id="20" name="Text Box 6"/>
          <p:cNvSpPr txBox="1">
            <a:spLocks noChangeArrowheads="1"/>
          </p:cNvSpPr>
          <p:nvPr/>
        </p:nvSpPr>
        <p:spPr bwMode="auto">
          <a:xfrm>
            <a:off x="5137384" y="4590080"/>
            <a:ext cx="2969931" cy="369332"/>
          </a:xfrm>
          <a:prstGeom prst="rect">
            <a:avLst/>
          </a:prstGeom>
          <a:noFill/>
          <a:ln w="9525">
            <a:noFill/>
            <a:miter lim="800000"/>
            <a:headEnd/>
            <a:tailEnd/>
          </a:ln>
        </p:spPr>
        <p:txBody>
          <a:bodyPr wrap="square">
            <a:spAutoFit/>
          </a:bodyPr>
          <a:lstStyle/>
          <a:p>
            <a:pPr algn="ctr"/>
            <a:r>
              <a:rPr lang="en-US" b="1" dirty="0" smtClean="0">
                <a:solidFill>
                  <a:schemeClr val="bg1"/>
                </a:solidFill>
                <a:latin typeface="Arial" pitchFamily="34" charset="0"/>
                <a:cs typeface="Arial" pitchFamily="34" charset="0"/>
              </a:rPr>
              <a:t>January 22, 2015</a:t>
            </a:r>
          </a:p>
        </p:txBody>
      </p:sp>
    </p:spTree>
    <p:extLst>
      <p:ext uri="{BB962C8B-B14F-4D97-AF65-F5344CB8AC3E}">
        <p14:creationId xmlns:p14="http://schemas.microsoft.com/office/powerpoint/2010/main" val="11692397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Executive Summary</a:t>
            </a:r>
            <a:endParaRPr lang="en-US" sz="2000" b="1" dirty="0">
              <a:latin typeface="Arial" panose="020B0604020202020204" pitchFamily="34" charset="0"/>
              <a:cs typeface="Arial" panose="020B0604020202020204" pitchFamily="34" charset="0"/>
            </a:endParaRPr>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smtClean="0">
                <a:solidFill>
                  <a:srgbClr val="280064"/>
                </a:solidFill>
                <a:latin typeface="Arial" pitchFamily="34" charset="0"/>
                <a:cs typeface="Arial" pitchFamily="34" charset="0"/>
              </a:rPr>
              <a:t>Executive Summary – Traditiona</a:t>
            </a:r>
            <a:r>
              <a:rPr lang="en-US" b="1" dirty="0" smtClean="0">
                <a:solidFill>
                  <a:srgbClr val="280064"/>
                </a:solidFill>
                <a:latin typeface="Arial" pitchFamily="34" charset="0"/>
                <a:cs typeface="Arial" pitchFamily="34" charset="0"/>
              </a:rPr>
              <a:t>l Regulation</a:t>
            </a:r>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2</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182880" y="1270221"/>
            <a:ext cx="8778240" cy="5303520"/>
          </a:xfrm>
          <a:prstGeom prst="rect">
            <a:avLst/>
          </a:prstGeom>
          <a:solidFill>
            <a:schemeClr val="bg1"/>
          </a:solidFill>
          <a:ln>
            <a:solidFill>
              <a:schemeClr val="bg1">
                <a:lumMod val="50000"/>
              </a:schemeClr>
            </a:solidFill>
          </a:ln>
        </p:spPr>
        <p:txBody>
          <a:bodyPr wrap="square" rtlCol="0" anchor="ctr">
            <a:noAutofit/>
          </a:bodyPr>
          <a:lstStyle/>
          <a:p>
            <a:pPr>
              <a:spcAft>
                <a:spcPts val="1200"/>
              </a:spcAft>
            </a:pPr>
            <a:r>
              <a:rPr lang="en-US" sz="2000" dirty="0" smtClean="0">
                <a:latin typeface="Arial" panose="020B0604020202020204" pitchFamily="34" charset="0"/>
                <a:cs typeface="Arial" panose="020B0604020202020204" pitchFamily="34" charset="0"/>
              </a:rPr>
              <a:t>Utilities are regulated because they are </a:t>
            </a:r>
            <a:r>
              <a:rPr lang="en-US" sz="2000" b="1" dirty="0" smtClean="0">
                <a:latin typeface="Arial" panose="020B0604020202020204" pitchFamily="34" charset="0"/>
                <a:cs typeface="Arial" panose="020B0604020202020204" pitchFamily="34" charset="0"/>
              </a:rPr>
              <a:t>natural monopolies</a:t>
            </a:r>
            <a:r>
              <a:rPr lang="en-US" sz="2000" dirty="0" smtClean="0">
                <a:latin typeface="Arial" panose="020B0604020202020204" pitchFamily="34" charset="0"/>
                <a:cs typeface="Arial" panose="020B0604020202020204" pitchFamily="34" charset="0"/>
              </a:rPr>
              <a:t> and provide services </a:t>
            </a:r>
            <a:r>
              <a:rPr lang="en-US" sz="2000" b="1" dirty="0" smtClean="0">
                <a:latin typeface="Arial" panose="020B0604020202020204" pitchFamily="34" charset="0"/>
                <a:cs typeface="Arial" panose="020B0604020202020204" pitchFamily="34" charset="0"/>
              </a:rPr>
              <a:t>imbued with the public interest</a:t>
            </a:r>
            <a:r>
              <a:rPr lang="en-US" sz="2000" dirty="0" smtClean="0">
                <a:latin typeface="Arial" panose="020B0604020202020204" pitchFamily="34" charset="0"/>
                <a:cs typeface="Arial" panose="020B0604020202020204" pitchFamily="34" charset="0"/>
              </a:rPr>
              <a:t>.</a:t>
            </a:r>
          </a:p>
          <a:p>
            <a:pPr>
              <a:spcAft>
                <a:spcPts val="1200"/>
              </a:spcAft>
            </a:pPr>
            <a:r>
              <a:rPr lang="en-US" sz="2000" dirty="0" smtClean="0">
                <a:latin typeface="Arial" panose="020B0604020202020204" pitchFamily="34" charset="0"/>
                <a:cs typeface="Arial" panose="020B0604020202020204" pitchFamily="34" charset="0"/>
              </a:rPr>
              <a:t>In competitive markets, prices are set at costs.  </a:t>
            </a:r>
            <a:r>
              <a:rPr lang="en-US" sz="2000" b="1" dirty="0" smtClean="0">
                <a:latin typeface="Arial" panose="020B0604020202020204" pitchFamily="34" charset="0"/>
                <a:cs typeface="Arial" panose="020B0604020202020204" pitchFamily="34" charset="0"/>
              </a:rPr>
              <a:t>Regulators also seek to emulate some aspects of competitive markets </a:t>
            </a:r>
            <a:r>
              <a:rPr lang="en-US" sz="2000" dirty="0" smtClean="0">
                <a:latin typeface="Arial" panose="020B0604020202020204" pitchFamily="34" charset="0"/>
                <a:cs typeface="Arial" panose="020B0604020202020204" pitchFamily="34" charset="0"/>
              </a:rPr>
              <a:t>by setting rates equal to costs. In competitive markets, </a:t>
            </a:r>
            <a:r>
              <a:rPr lang="en-US" sz="2000" b="1" dirty="0" smtClean="0">
                <a:latin typeface="Arial" panose="020B0604020202020204" pitchFamily="34" charset="0"/>
                <a:cs typeface="Arial" panose="020B0604020202020204" pitchFamily="34" charset="0"/>
              </a:rPr>
              <a:t>efficient firms are profitable, inefficient firms go out of business.</a:t>
            </a:r>
          </a:p>
          <a:p>
            <a:pPr>
              <a:spcAft>
                <a:spcPts val="1200"/>
              </a:spcAft>
            </a:pPr>
            <a:r>
              <a:rPr lang="en-US" sz="2000" dirty="0" smtClean="0">
                <a:latin typeface="Arial" panose="020B0604020202020204" pitchFamily="34" charset="0"/>
                <a:cs typeface="Arial" panose="020B0604020202020204" pitchFamily="34" charset="0"/>
              </a:rPr>
              <a:t>Traditional regulation is data-intensive and relies heavily on information </a:t>
            </a:r>
            <a:r>
              <a:rPr lang="en-US" sz="2000" b="1" dirty="0" smtClean="0">
                <a:latin typeface="Arial" panose="020B0604020202020204" pitchFamily="34" charset="0"/>
                <a:cs typeface="Arial" panose="020B0604020202020204" pitchFamily="34" charset="0"/>
              </a:rPr>
              <a:t>transparency and incentives</a:t>
            </a:r>
            <a:r>
              <a:rPr lang="en-US" sz="2000" dirty="0" smtClean="0">
                <a:latin typeface="Arial" panose="020B0604020202020204" pitchFamily="34" charset="0"/>
                <a:cs typeface="Arial" panose="020B0604020202020204" pitchFamily="34" charset="0"/>
              </a:rPr>
              <a:t>.  Rate cases are the primary means by which regulators attain information about their regulated firms’ costs.</a:t>
            </a:r>
          </a:p>
          <a:p>
            <a:pPr>
              <a:spcAft>
                <a:spcPts val="1200"/>
              </a:spcAft>
            </a:pPr>
            <a:r>
              <a:rPr lang="en-US" sz="2000" b="1" dirty="0" smtClean="0">
                <a:latin typeface="Arial" panose="020B0604020202020204" pitchFamily="34" charset="0"/>
                <a:cs typeface="Arial" panose="020B0604020202020204" pitchFamily="34" charset="0"/>
              </a:rPr>
              <a:t>Regulatory lag is the primary incentive mechanism </a:t>
            </a:r>
            <a:r>
              <a:rPr lang="en-US" sz="2000" dirty="0" smtClean="0">
                <a:latin typeface="Arial" panose="020B0604020202020204" pitchFamily="34" charset="0"/>
                <a:cs typeface="Arial" panose="020B0604020202020204" pitchFamily="34" charset="0"/>
              </a:rPr>
              <a:t>associated with traditional regulation.  Regulatory lag represents the time period between when a utility’s rates are set and their next rate change request.  </a:t>
            </a:r>
          </a:p>
          <a:p>
            <a:pPr>
              <a:spcAft>
                <a:spcPts val="1200"/>
              </a:spcAft>
            </a:pPr>
            <a:r>
              <a:rPr lang="en-US" sz="2000" dirty="0" smtClean="0">
                <a:latin typeface="Arial" panose="020B0604020202020204" pitchFamily="34" charset="0"/>
                <a:cs typeface="Arial" panose="020B0604020202020204" pitchFamily="34" charset="0"/>
              </a:rPr>
              <a:t>Rates are set on costs and are fixed in the time period between rate cases: if a utility can </a:t>
            </a:r>
            <a:r>
              <a:rPr lang="en-US" sz="2000" b="1" dirty="0" smtClean="0">
                <a:latin typeface="Arial" panose="020B0604020202020204" pitchFamily="34" charset="0"/>
                <a:cs typeface="Arial" panose="020B0604020202020204" pitchFamily="34" charset="0"/>
              </a:rPr>
              <a:t>increase efficiencies </a:t>
            </a:r>
            <a:r>
              <a:rPr lang="en-US" sz="2000" dirty="0" smtClean="0">
                <a:latin typeface="Arial" panose="020B0604020202020204" pitchFamily="34" charset="0"/>
                <a:cs typeface="Arial" panose="020B0604020202020204" pitchFamily="34" charset="0"/>
              </a:rPr>
              <a:t>between rate cases it can </a:t>
            </a:r>
            <a:r>
              <a:rPr lang="en-US" sz="2000" b="1" dirty="0" smtClean="0">
                <a:latin typeface="Arial" panose="020B0604020202020204" pitchFamily="34" charset="0"/>
                <a:cs typeface="Arial" panose="020B0604020202020204" pitchFamily="34" charset="0"/>
              </a:rPr>
              <a:t>increase its earnings and profitability</a:t>
            </a:r>
            <a:r>
              <a:rPr lang="en-US" sz="2000" dirty="0" smtClean="0">
                <a:latin typeface="Arial" panose="020B0604020202020204" pitchFamily="34" charset="0"/>
                <a:cs typeface="Arial" panose="020B0604020202020204" pitchFamily="34" charset="0"/>
              </a:rPr>
              <a:t> and vice versa, </a:t>
            </a:r>
            <a:r>
              <a:rPr lang="en-US" sz="2000" b="1" dirty="0" smtClean="0">
                <a:latin typeface="Arial" panose="020B0604020202020204" pitchFamily="34" charset="0"/>
                <a:cs typeface="Arial" panose="020B0604020202020204" pitchFamily="34" charset="0"/>
              </a:rPr>
              <a:t>just like competitive markets</a:t>
            </a:r>
            <a:r>
              <a:rPr lang="en-US" sz="20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09482428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Executive Summary</a:t>
            </a:r>
            <a:endParaRPr lang="en-US" sz="2000" b="1" dirty="0">
              <a:latin typeface="Arial" panose="020B0604020202020204" pitchFamily="34" charset="0"/>
              <a:cs typeface="Arial" panose="020B0604020202020204" pitchFamily="34" charset="0"/>
            </a:endParaRPr>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smtClean="0">
                <a:solidFill>
                  <a:srgbClr val="280064"/>
                </a:solidFill>
                <a:latin typeface="Arial" pitchFamily="34" charset="0"/>
                <a:cs typeface="Arial" pitchFamily="34" charset="0"/>
              </a:rPr>
              <a:t>Executive Summary – Challenges to Traditional </a:t>
            </a:r>
            <a:r>
              <a:rPr lang="en-US" b="1" dirty="0" smtClean="0">
                <a:solidFill>
                  <a:srgbClr val="280064"/>
                </a:solidFill>
                <a:latin typeface="Arial" pitchFamily="34" charset="0"/>
                <a:cs typeface="Arial" pitchFamily="34" charset="0"/>
              </a:rPr>
              <a:t>Regulation</a:t>
            </a:r>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3</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182880" y="1270221"/>
            <a:ext cx="8778240" cy="5303520"/>
          </a:xfrm>
          <a:prstGeom prst="rect">
            <a:avLst/>
          </a:prstGeom>
          <a:solidFill>
            <a:schemeClr val="bg1"/>
          </a:solidFill>
          <a:ln>
            <a:solidFill>
              <a:schemeClr val="bg1">
                <a:lumMod val="50000"/>
              </a:schemeClr>
            </a:solidFill>
          </a:ln>
        </p:spPr>
        <p:txBody>
          <a:bodyPr wrap="square" rtlCol="0" anchor="ctr">
            <a:noAutofit/>
          </a:bodyPr>
          <a:lstStyle/>
          <a:p>
            <a:pPr>
              <a:spcAft>
                <a:spcPts val="1200"/>
              </a:spcAft>
            </a:pPr>
            <a:r>
              <a:rPr lang="en-US" sz="2000" dirty="0" smtClean="0">
                <a:latin typeface="Arial" panose="020B0604020202020204" pitchFamily="34" charset="0"/>
                <a:cs typeface="Arial" panose="020B0604020202020204" pitchFamily="34" charset="0"/>
              </a:rPr>
              <a:t>Alternative regulation arose to (1) address the informational asymmetries between regulators and regulated firms that can often lead to capital investment inefficiencies (i.e., “gold plating”) and (2) to </a:t>
            </a:r>
            <a:r>
              <a:rPr lang="en-US" sz="2000" b="1" dirty="0" smtClean="0">
                <a:latin typeface="Arial" panose="020B0604020202020204" pitchFamily="34" charset="0"/>
                <a:cs typeface="Arial" panose="020B0604020202020204" pitchFamily="34" charset="0"/>
              </a:rPr>
              <a:t>institutionalize “regulatory lag”</a:t>
            </a:r>
            <a:r>
              <a:rPr lang="en-US" sz="2000" dirty="0" smtClean="0">
                <a:latin typeface="Arial" panose="020B0604020202020204" pitchFamily="34" charset="0"/>
                <a:cs typeface="Arial" panose="020B0604020202020204" pitchFamily="34" charset="0"/>
              </a:rPr>
              <a:t> by making it an active (rather than passive) means of promoting efficient utility performance.</a:t>
            </a:r>
          </a:p>
          <a:p>
            <a:pPr>
              <a:spcAft>
                <a:spcPts val="1200"/>
              </a:spcAft>
            </a:pPr>
            <a:r>
              <a:rPr lang="en-US" sz="2000" dirty="0" smtClean="0">
                <a:latin typeface="Arial" panose="020B0604020202020204" pitchFamily="34" charset="0"/>
                <a:cs typeface="Arial" panose="020B0604020202020204" pitchFamily="34" charset="0"/>
              </a:rPr>
              <a:t>A commonly-recognized aspect of most types of regulation is that </a:t>
            </a:r>
            <a:r>
              <a:rPr lang="en-US" sz="2000" b="1" dirty="0" smtClean="0">
                <a:latin typeface="Arial" panose="020B0604020202020204" pitchFamily="34" charset="0"/>
                <a:cs typeface="Arial" panose="020B0604020202020204" pitchFamily="34" charset="0"/>
              </a:rPr>
              <a:t>regulators typically have less information than regulated companies</a:t>
            </a:r>
            <a:r>
              <a:rPr lang="en-US" sz="2000" dirty="0" smtClean="0">
                <a:latin typeface="Arial" panose="020B0604020202020204" pitchFamily="34" charset="0"/>
                <a:cs typeface="Arial" panose="020B0604020202020204" pitchFamily="34" charset="0"/>
              </a:rPr>
              <a:t> about the true cost and nature of providing service (i.e., “asymmetric information”).  The over-capitalization experience of the nuclear power plant development period for electric utilities is a good example of this problem.</a:t>
            </a:r>
          </a:p>
          <a:p>
            <a:pPr>
              <a:spcAft>
                <a:spcPts val="1200"/>
              </a:spcAft>
            </a:pPr>
            <a:r>
              <a:rPr lang="en-US" sz="2000" dirty="0" smtClean="0">
                <a:latin typeface="Arial" panose="020B0604020202020204" pitchFamily="34" charset="0"/>
                <a:cs typeface="Arial" panose="020B0604020202020204" pitchFamily="34" charset="0"/>
              </a:rPr>
              <a:t>In addition, under traditional regulation, </a:t>
            </a:r>
            <a:r>
              <a:rPr lang="en-US" sz="2000" b="1" dirty="0" smtClean="0">
                <a:latin typeface="Arial" panose="020B0604020202020204" pitchFamily="34" charset="0"/>
                <a:cs typeface="Arial" panose="020B0604020202020204" pitchFamily="34" charset="0"/>
              </a:rPr>
              <a:t>a utility’s ability to maximize its efficiency opportunities within regulatory lag can be potentially constrained </a:t>
            </a:r>
            <a:r>
              <a:rPr lang="en-US" sz="2000" dirty="0" smtClean="0">
                <a:latin typeface="Arial" panose="020B0604020202020204" pitchFamily="34" charset="0"/>
                <a:cs typeface="Arial" panose="020B0604020202020204" pitchFamily="34" charset="0"/>
              </a:rPr>
              <a:t>if a regulator pulls the utility in for a rate case and effectively “expropriates” the excess earnings generated by efficiency investments.</a:t>
            </a:r>
          </a:p>
          <a:p>
            <a:pPr>
              <a:spcAft>
                <a:spcPts val="1200"/>
              </a:spcAft>
            </a:pPr>
            <a:r>
              <a:rPr lang="en-US" sz="2000" b="1" dirty="0" smtClean="0">
                <a:latin typeface="Arial" panose="020B0604020202020204" pitchFamily="34" charset="0"/>
                <a:cs typeface="Arial" panose="020B0604020202020204" pitchFamily="34" charset="0"/>
              </a:rPr>
              <a:t>Alternative regulation </a:t>
            </a:r>
            <a:r>
              <a:rPr lang="en-US" sz="2000" dirty="0" smtClean="0">
                <a:latin typeface="Arial" panose="020B0604020202020204" pitchFamily="34" charset="0"/>
                <a:cs typeface="Arial" panose="020B0604020202020204" pitchFamily="34" charset="0"/>
              </a:rPr>
              <a:t>is a process that seeks, in part, to </a:t>
            </a:r>
            <a:r>
              <a:rPr lang="en-US" sz="2000" b="1" dirty="0" smtClean="0">
                <a:latin typeface="Arial" panose="020B0604020202020204" pitchFamily="34" charset="0"/>
                <a:cs typeface="Arial" panose="020B0604020202020204" pitchFamily="34" charset="0"/>
              </a:rPr>
              <a:t>minimize</a:t>
            </a:r>
            <a:r>
              <a:rPr lang="en-US" sz="2000" dirty="0" smtClean="0">
                <a:latin typeface="Arial" panose="020B0604020202020204" pitchFamily="34" charset="0"/>
                <a:cs typeface="Arial" panose="020B0604020202020204" pitchFamily="34" charset="0"/>
              </a:rPr>
              <a:t> these two traditional regulation </a:t>
            </a:r>
            <a:r>
              <a:rPr lang="en-US" sz="2000" b="1" dirty="0" smtClean="0">
                <a:latin typeface="Arial" panose="020B0604020202020204" pitchFamily="34" charset="0"/>
                <a:cs typeface="Arial" panose="020B0604020202020204" pitchFamily="34" charset="0"/>
              </a:rPr>
              <a:t>deficiencies</a:t>
            </a:r>
            <a:r>
              <a:rPr lang="en-US" sz="20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8123354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Executive Summary</a:t>
            </a:r>
            <a:endParaRPr lang="en-US" sz="2000" b="1" dirty="0">
              <a:latin typeface="Arial" panose="020B0604020202020204" pitchFamily="34" charset="0"/>
              <a:cs typeface="Arial" panose="020B0604020202020204" pitchFamily="34" charset="0"/>
            </a:endParaRPr>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smtClean="0">
                <a:solidFill>
                  <a:srgbClr val="280064"/>
                </a:solidFill>
                <a:latin typeface="Arial" pitchFamily="34" charset="0"/>
                <a:cs typeface="Arial" pitchFamily="34" charset="0"/>
              </a:rPr>
              <a:t>Executive Summary – Alternative</a:t>
            </a:r>
            <a:r>
              <a:rPr lang="en-US" b="1" dirty="0" smtClean="0">
                <a:solidFill>
                  <a:srgbClr val="280064"/>
                </a:solidFill>
                <a:latin typeface="Arial" pitchFamily="34" charset="0"/>
                <a:cs typeface="Arial" pitchFamily="34" charset="0"/>
              </a:rPr>
              <a:t> Regulation</a:t>
            </a:r>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170180" y="1295718"/>
            <a:ext cx="8778240" cy="5303520"/>
          </a:xfrm>
          <a:prstGeom prst="rect">
            <a:avLst/>
          </a:prstGeom>
          <a:solidFill>
            <a:schemeClr val="bg1"/>
          </a:solidFill>
          <a:ln>
            <a:solidFill>
              <a:schemeClr val="bg1">
                <a:lumMod val="50000"/>
              </a:schemeClr>
            </a:solidFill>
          </a:ln>
        </p:spPr>
        <p:txBody>
          <a:bodyPr wrap="square" rtlCol="0" anchor="ctr">
            <a:noAutofit/>
          </a:bodyPr>
          <a:lstStyle/>
          <a:p>
            <a:pPr>
              <a:spcAft>
                <a:spcPts val="1200"/>
              </a:spcAft>
            </a:pPr>
            <a:r>
              <a:rPr lang="en-US" b="1" dirty="0" smtClean="0">
                <a:latin typeface="Arial" panose="020B0604020202020204" pitchFamily="34" charset="0"/>
                <a:cs typeface="Arial" panose="020B0604020202020204" pitchFamily="34" charset="0"/>
              </a:rPr>
              <a:t>Alternative regulation is a modification of, not a substitute for, traditional regulation.  </a:t>
            </a:r>
            <a:r>
              <a:rPr lang="en-US" dirty="0" smtClean="0">
                <a:latin typeface="Arial" panose="020B0604020202020204" pitchFamily="34" charset="0"/>
                <a:cs typeface="Arial" panose="020B0604020202020204" pitchFamily="34" charset="0"/>
              </a:rPr>
              <a:t>This modification seeks to de-emphasize (but not eliminate) the role of rate cases in determining actual utility costs and rates.  Alternative regulation typically defines a fixed time period (or program “term”) in which rate cases are avoided in preference of an </a:t>
            </a:r>
            <a:r>
              <a:rPr lang="en-US" b="1" dirty="0" smtClean="0">
                <a:latin typeface="Arial" panose="020B0604020202020204" pitchFamily="34" charset="0"/>
                <a:cs typeface="Arial" panose="020B0604020202020204" pitchFamily="34" charset="0"/>
              </a:rPr>
              <a:t>alternative method of adjusting utility rates</a:t>
            </a:r>
            <a:r>
              <a:rPr lang="en-US" dirty="0" smtClean="0">
                <a:latin typeface="Arial" panose="020B0604020202020204" pitchFamily="34" charset="0"/>
                <a:cs typeface="Arial" panose="020B0604020202020204" pitchFamily="34" charset="0"/>
              </a:rPr>
              <a:t>.</a:t>
            </a:r>
          </a:p>
          <a:p>
            <a:pPr>
              <a:spcAft>
                <a:spcPts val="1200"/>
              </a:spcAft>
            </a:pPr>
            <a:r>
              <a:rPr lang="en-US" dirty="0" smtClean="0">
                <a:latin typeface="Arial" panose="020B0604020202020204" pitchFamily="34" charset="0"/>
                <a:cs typeface="Arial" panose="020B0604020202020204" pitchFamily="34" charset="0"/>
              </a:rPr>
              <a:t>Alternative regulation uses a </a:t>
            </a:r>
            <a:r>
              <a:rPr lang="en-US" b="1" dirty="0" smtClean="0">
                <a:latin typeface="Arial" panose="020B0604020202020204" pitchFamily="34" charset="0"/>
                <a:cs typeface="Arial" panose="020B0604020202020204" pitchFamily="34" charset="0"/>
              </a:rPr>
              <a:t>formula-based approach</a:t>
            </a:r>
            <a:r>
              <a:rPr lang="en-US" dirty="0" smtClean="0">
                <a:latin typeface="Arial" panose="020B0604020202020204" pitchFamily="34" charset="0"/>
                <a:cs typeface="Arial" panose="020B0604020202020204" pitchFamily="34" charset="0"/>
              </a:rPr>
              <a:t> for changing rates during the program’s term.  The rates utilized at the beginning of the program term, however, are still set by a traditional regulatory process. It is the process by which rates are allowed to change between rate cases that differs from the traditional approach.</a:t>
            </a:r>
          </a:p>
          <a:p>
            <a:pPr>
              <a:spcAft>
                <a:spcPts val="1200"/>
              </a:spcAft>
            </a:pPr>
            <a:r>
              <a:rPr lang="en-US" dirty="0" smtClean="0">
                <a:latin typeface="Arial" panose="020B0604020202020204" pitchFamily="34" charset="0"/>
                <a:cs typeface="Arial" panose="020B0604020202020204" pitchFamily="34" charset="0"/>
              </a:rPr>
              <a:t>Alternative regulation uses an earnings sharing mechanism (“ESM”) to define the manner in which </a:t>
            </a:r>
            <a:r>
              <a:rPr lang="en-US" b="1" dirty="0" smtClean="0">
                <a:latin typeface="Arial" panose="020B0604020202020204" pitchFamily="34" charset="0"/>
                <a:cs typeface="Arial" panose="020B0604020202020204" pitchFamily="34" charset="0"/>
              </a:rPr>
              <a:t>efficiency-created excess earnings </a:t>
            </a:r>
            <a:r>
              <a:rPr lang="en-US" dirty="0" smtClean="0">
                <a:latin typeface="Arial" panose="020B0604020202020204" pitchFamily="34" charset="0"/>
                <a:cs typeface="Arial" panose="020B0604020202020204" pitchFamily="34" charset="0"/>
              </a:rPr>
              <a:t>will be shared between shareholders and ratepayers (i.e., institutionalizes or codifies regulatory lag).</a:t>
            </a:r>
          </a:p>
          <a:p>
            <a:pPr>
              <a:spcAft>
                <a:spcPts val="1200"/>
              </a:spcAft>
            </a:pPr>
            <a:r>
              <a:rPr lang="en-US" dirty="0" smtClean="0">
                <a:latin typeface="Arial" panose="020B0604020202020204" pitchFamily="34" charset="0"/>
                <a:cs typeface="Arial" panose="020B0604020202020204" pitchFamily="34" charset="0"/>
              </a:rPr>
              <a:t>Thus, </a:t>
            </a:r>
            <a:r>
              <a:rPr lang="en-US" b="1" dirty="0" smtClean="0">
                <a:latin typeface="Arial" panose="020B0604020202020204" pitchFamily="34" charset="0"/>
                <a:cs typeface="Arial" panose="020B0604020202020204" pitchFamily="34" charset="0"/>
              </a:rPr>
              <a:t>alternative regulation</a:t>
            </a:r>
            <a:r>
              <a:rPr lang="en-US" dirty="0" smtClean="0">
                <a:latin typeface="Arial" panose="020B0604020202020204" pitchFamily="34" charset="0"/>
                <a:cs typeface="Arial" panose="020B0604020202020204" pitchFamily="34" charset="0"/>
              </a:rPr>
              <a:t> takes a little of the </a:t>
            </a:r>
            <a:r>
              <a:rPr lang="en-US" b="1" dirty="0" smtClean="0">
                <a:latin typeface="Arial" panose="020B0604020202020204" pitchFamily="34" charset="0"/>
                <a:cs typeface="Arial" panose="020B0604020202020204" pitchFamily="34" charset="0"/>
              </a:rPr>
              <a:t>“old”</a:t>
            </a:r>
            <a:r>
              <a:rPr lang="en-US" dirty="0" smtClean="0">
                <a:latin typeface="Arial" panose="020B0604020202020204" pitchFamily="34" charset="0"/>
                <a:cs typeface="Arial" panose="020B0604020202020204" pitchFamily="34" charset="0"/>
              </a:rPr>
              <a:t> (cost of service ratemaking and regulatory lag) to combine with a little of the </a:t>
            </a:r>
            <a:r>
              <a:rPr lang="en-US" b="1" dirty="0" smtClean="0">
                <a:latin typeface="Arial" panose="020B0604020202020204" pitchFamily="34" charset="0"/>
                <a:cs typeface="Arial" panose="020B0604020202020204" pitchFamily="34" charset="0"/>
              </a:rPr>
              <a:t>“new” </a:t>
            </a:r>
            <a:r>
              <a:rPr lang="en-US" dirty="0" smtClean="0">
                <a:latin typeface="Arial" panose="020B0604020202020204" pitchFamily="34" charset="0"/>
                <a:cs typeface="Arial" panose="020B0604020202020204" pitchFamily="34" charset="0"/>
              </a:rPr>
              <a:t>(formulaic increases in rates and fixed regulatory review periods) to  increase the effectiveness of the utility regulatory process for both parties (utilities and ratepayers).</a:t>
            </a:r>
          </a:p>
        </p:txBody>
      </p:sp>
    </p:spTree>
    <p:extLst>
      <p:ext uri="{BB962C8B-B14F-4D97-AF65-F5344CB8AC3E}">
        <p14:creationId xmlns:p14="http://schemas.microsoft.com/office/powerpoint/2010/main" val="34336575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Executive Summary</a:t>
            </a:r>
            <a:endParaRPr lang="en-US" sz="2000" b="1" dirty="0">
              <a:latin typeface="Arial" panose="020B0604020202020204" pitchFamily="34" charset="0"/>
              <a:cs typeface="Arial" panose="020B0604020202020204" pitchFamily="34" charset="0"/>
            </a:endParaRPr>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smtClean="0">
                <a:solidFill>
                  <a:srgbClr val="280064"/>
                </a:solidFill>
                <a:latin typeface="Arial" pitchFamily="34" charset="0"/>
                <a:cs typeface="Arial" pitchFamily="34" charset="0"/>
              </a:rPr>
              <a:t>Executive Summary – Vermont Experience</a:t>
            </a:r>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5</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170180" y="1244820"/>
            <a:ext cx="8778240" cy="5367118"/>
          </a:xfrm>
          <a:prstGeom prst="rect">
            <a:avLst/>
          </a:prstGeom>
          <a:solidFill>
            <a:schemeClr val="bg1"/>
          </a:solidFill>
          <a:ln>
            <a:solidFill>
              <a:schemeClr val="bg1">
                <a:lumMod val="50000"/>
              </a:schemeClr>
            </a:solidFill>
          </a:ln>
        </p:spPr>
        <p:txBody>
          <a:bodyPr wrap="square" rtlCol="0" anchor="ctr">
            <a:noAutofit/>
          </a:bodyPr>
          <a:lstStyle/>
          <a:p>
            <a:pPr>
              <a:spcAft>
                <a:spcPts val="1200"/>
              </a:spcAft>
            </a:pPr>
            <a:r>
              <a:rPr lang="en-US" sz="2000" dirty="0" smtClean="0">
                <a:latin typeface="Arial" panose="020B0604020202020204" pitchFamily="34" charset="0"/>
                <a:cs typeface="Arial" panose="020B0604020202020204" pitchFamily="34" charset="0"/>
              </a:rPr>
              <a:t>Vermont’s two alternative regulation plans (Vermont Gas Systems, Green Mountain Power) have common components that include a fixed term, a formula-based plan for adjusting rates, and an earnings sharing mechanism.  There are, however, </a:t>
            </a:r>
            <a:r>
              <a:rPr lang="en-US" sz="2000" b="1" dirty="0" smtClean="0">
                <a:latin typeface="Arial" panose="020B0604020202020204" pitchFamily="34" charset="0"/>
                <a:cs typeface="Arial" panose="020B0604020202020204" pitchFamily="34" charset="0"/>
              </a:rPr>
              <a:t>two important problems with the current Vermont alternative regulation plans</a:t>
            </a:r>
            <a:r>
              <a:rPr lang="en-US" sz="2000" dirty="0" smtClean="0">
                <a:latin typeface="Arial" panose="020B0604020202020204" pitchFamily="34" charset="0"/>
                <a:cs typeface="Arial" panose="020B0604020202020204" pitchFamily="34" charset="0"/>
              </a:rPr>
              <a:t>.</a:t>
            </a:r>
          </a:p>
          <a:p>
            <a:pPr>
              <a:spcAft>
                <a:spcPts val="1200"/>
              </a:spcAft>
            </a:pPr>
            <a:r>
              <a:rPr lang="en-US" sz="2000" dirty="0" smtClean="0">
                <a:latin typeface="Arial" panose="020B0604020202020204" pitchFamily="34" charset="0"/>
                <a:cs typeface="Arial" panose="020B0604020202020204" pitchFamily="34" charset="0"/>
              </a:rPr>
              <a:t>First, the </a:t>
            </a:r>
            <a:r>
              <a:rPr lang="en-US" sz="2000" b="1" dirty="0" smtClean="0">
                <a:latin typeface="Arial" panose="020B0604020202020204" pitchFamily="34" charset="0"/>
                <a:cs typeface="Arial" panose="020B0604020202020204" pitchFamily="34" charset="0"/>
              </a:rPr>
              <a:t>sharing of risks and rewards</a:t>
            </a:r>
            <a:r>
              <a:rPr lang="en-US" sz="2000" dirty="0" smtClean="0">
                <a:latin typeface="Arial" panose="020B0604020202020204" pitchFamily="34" charset="0"/>
                <a:cs typeface="Arial" panose="020B0604020202020204" pitchFamily="34" charset="0"/>
              </a:rPr>
              <a:t> within both plans’ various components is not balanced and is </a:t>
            </a:r>
            <a:r>
              <a:rPr lang="en-US" sz="2000" b="1" dirty="0" smtClean="0">
                <a:latin typeface="Arial" panose="020B0604020202020204" pitchFamily="34" charset="0"/>
                <a:cs typeface="Arial" panose="020B0604020202020204" pitchFamily="34" charset="0"/>
              </a:rPr>
              <a:t>skewed in favor of the utilities</a:t>
            </a:r>
            <a:r>
              <a:rPr lang="en-US" sz="2000" dirty="0" smtClean="0">
                <a:latin typeface="Arial" panose="020B0604020202020204" pitchFamily="34" charset="0"/>
                <a:cs typeface="Arial" panose="020B0604020202020204" pitchFamily="34" charset="0"/>
              </a:rPr>
              <a:t>.  For instance, the rate adjustment formula for both plans give generous rate adjustments and utilize </a:t>
            </a:r>
            <a:r>
              <a:rPr lang="en-US" sz="2000" b="1" dirty="0" smtClean="0">
                <a:latin typeface="Arial" panose="020B0604020202020204" pitchFamily="34" charset="0"/>
                <a:cs typeface="Arial" panose="020B0604020202020204" pitchFamily="34" charset="0"/>
              </a:rPr>
              <a:t>very small consumer dividend offsets </a:t>
            </a:r>
            <a:r>
              <a:rPr lang="en-US" sz="2000" dirty="0" smtClean="0">
                <a:latin typeface="Arial" panose="020B0604020202020204" pitchFamily="34" charset="0"/>
                <a:cs typeface="Arial" panose="020B0604020202020204" pitchFamily="34" charset="0"/>
              </a:rPr>
              <a:t>(as represented by what is called the “productivity offset adjustment”) that might condition the degree to which rates can increase in any given year.</a:t>
            </a:r>
          </a:p>
          <a:p>
            <a:pPr>
              <a:spcAft>
                <a:spcPts val="1200"/>
              </a:spcAft>
            </a:pPr>
            <a:r>
              <a:rPr lang="en-US" sz="2000" dirty="0" smtClean="0">
                <a:latin typeface="Arial" panose="020B0604020202020204" pitchFamily="34" charset="0"/>
                <a:cs typeface="Arial" panose="020B0604020202020204" pitchFamily="34" charset="0"/>
              </a:rPr>
              <a:t>Second, and more importantly, </a:t>
            </a:r>
            <a:r>
              <a:rPr lang="en-US" sz="2000" b="1" dirty="0" smtClean="0">
                <a:latin typeface="Arial" panose="020B0604020202020204" pitchFamily="34" charset="0"/>
                <a:cs typeface="Arial" panose="020B0604020202020204" pitchFamily="34" charset="0"/>
              </a:rPr>
              <a:t>both plans allow utilities to include large capital investments </a:t>
            </a:r>
            <a:r>
              <a:rPr lang="en-US" sz="2000" dirty="0" smtClean="0">
                <a:latin typeface="Arial" panose="020B0604020202020204" pitchFamily="34" charset="0"/>
                <a:cs typeface="Arial" panose="020B0604020202020204" pitchFamily="34" charset="0"/>
              </a:rPr>
              <a:t>to be entered into rates on a dollar-for-dollar basis with little regulatory accountability (as reflected in the lack of annual reporting requirements).  The </a:t>
            </a:r>
            <a:r>
              <a:rPr lang="en-US" sz="2000" b="1" dirty="0" smtClean="0">
                <a:latin typeface="Arial" panose="020B0604020202020204" pitchFamily="34" charset="0"/>
                <a:cs typeface="Arial" panose="020B0604020202020204" pitchFamily="34" charset="0"/>
              </a:rPr>
              <a:t>GMP alternative regulation plan</a:t>
            </a:r>
            <a:r>
              <a:rPr lang="en-US" sz="2000" dirty="0" smtClean="0">
                <a:latin typeface="Arial" panose="020B0604020202020204" pitchFamily="34" charset="0"/>
                <a:cs typeface="Arial" panose="020B0604020202020204" pitchFamily="34" charset="0"/>
              </a:rPr>
              <a:t>, however, was recently </a:t>
            </a:r>
            <a:r>
              <a:rPr lang="en-US" sz="2000" b="1" dirty="0" smtClean="0">
                <a:latin typeface="Arial" panose="020B0604020202020204" pitchFamily="34" charset="0"/>
                <a:cs typeface="Arial" panose="020B0604020202020204" pitchFamily="34" charset="0"/>
              </a:rPr>
              <a:t>modified to address this deficiency</a:t>
            </a:r>
            <a:r>
              <a:rPr lang="en-US" sz="20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8123354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Recommendations</a:t>
            </a:r>
            <a:endParaRPr lang="en-US" sz="2000" b="1" dirty="0">
              <a:latin typeface="Arial" panose="020B0604020202020204" pitchFamily="34" charset="0"/>
              <a:cs typeface="Arial" panose="020B0604020202020204" pitchFamily="34" charset="0"/>
            </a:endParaRPr>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Summary of Recommendations</a:t>
            </a:r>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6</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11" name="TextBox 10"/>
          <p:cNvSpPr txBox="1"/>
          <p:nvPr/>
        </p:nvSpPr>
        <p:spPr>
          <a:xfrm>
            <a:off x="140729" y="1185862"/>
            <a:ext cx="8778240" cy="5421676"/>
          </a:xfrm>
          <a:prstGeom prst="rect">
            <a:avLst/>
          </a:prstGeom>
          <a:solidFill>
            <a:schemeClr val="bg1"/>
          </a:solidFill>
          <a:ln>
            <a:solidFill>
              <a:schemeClr val="tx1"/>
            </a:solidFill>
          </a:ln>
        </p:spPr>
        <p:txBody>
          <a:bodyPr wrap="square" rtlCol="0" anchor="ctr">
            <a:noAutofit/>
          </a:bodyPr>
          <a:lstStyle/>
          <a:p>
            <a:pPr marL="342900" indent="-342900" algn="just">
              <a:spcAft>
                <a:spcPts val="1200"/>
              </a:spcAft>
              <a:buFont typeface="+mj-lt"/>
              <a:buAutoNum type="arabicPeriod"/>
            </a:pPr>
            <a:r>
              <a:rPr lang="en-US" dirty="0" smtClean="0">
                <a:latin typeface="Arial" pitchFamily="34" charset="0"/>
                <a:cs typeface="Arial" pitchFamily="34" charset="0"/>
              </a:rPr>
              <a:t>Require the Board to open a proceeding to </a:t>
            </a:r>
            <a:r>
              <a:rPr lang="en-US" b="1" dirty="0" smtClean="0">
                <a:latin typeface="Arial" pitchFamily="34" charset="0"/>
                <a:cs typeface="Arial" pitchFamily="34" charset="0"/>
              </a:rPr>
              <a:t>reconcile alternative regulation plans </a:t>
            </a:r>
            <a:r>
              <a:rPr lang="en-US" dirty="0" smtClean="0">
                <a:latin typeface="Arial" pitchFamily="34" charset="0"/>
                <a:cs typeface="Arial" pitchFamily="34" charset="0"/>
              </a:rPr>
              <a:t>between VGS and GMP with the goal of </a:t>
            </a:r>
            <a:r>
              <a:rPr lang="en-US" b="1" dirty="0" smtClean="0">
                <a:latin typeface="Arial" pitchFamily="34" charset="0"/>
                <a:cs typeface="Arial" pitchFamily="34" charset="0"/>
              </a:rPr>
              <a:t>creating program consistency</a:t>
            </a:r>
            <a:r>
              <a:rPr lang="en-US" dirty="0" smtClean="0">
                <a:latin typeface="Arial" pitchFamily="34" charset="0"/>
                <a:cs typeface="Arial" pitchFamily="34" charset="0"/>
              </a:rPr>
              <a:t> </a:t>
            </a:r>
            <a:r>
              <a:rPr lang="en-US" b="1" dirty="0" smtClean="0">
                <a:latin typeface="Arial" pitchFamily="34" charset="0"/>
                <a:cs typeface="Arial" pitchFamily="34" charset="0"/>
              </a:rPr>
              <a:t>that balances the risks</a:t>
            </a:r>
            <a:r>
              <a:rPr lang="en-US" dirty="0" smtClean="0">
                <a:latin typeface="Arial" pitchFamily="34" charset="0"/>
                <a:cs typeface="Arial" pitchFamily="34" charset="0"/>
              </a:rPr>
              <a:t> between utilities and ratepayers.</a:t>
            </a:r>
          </a:p>
          <a:p>
            <a:pPr marL="342900" indent="-342900" algn="just">
              <a:spcAft>
                <a:spcPts val="1200"/>
              </a:spcAft>
              <a:buFont typeface="+mj-lt"/>
              <a:buAutoNum type="arabicPeriod"/>
            </a:pPr>
            <a:r>
              <a:rPr lang="en-US" dirty="0" smtClean="0">
                <a:latin typeface="Arial" pitchFamily="34" charset="0"/>
                <a:cs typeface="Arial" pitchFamily="34" charset="0"/>
              </a:rPr>
              <a:t>Limit the </a:t>
            </a:r>
            <a:r>
              <a:rPr lang="en-US" b="1" dirty="0" smtClean="0">
                <a:latin typeface="Arial" pitchFamily="34" charset="0"/>
                <a:cs typeface="Arial" pitchFamily="34" charset="0"/>
              </a:rPr>
              <a:t>use of capital expenditure cost recovery mechanisms </a:t>
            </a:r>
            <a:r>
              <a:rPr lang="en-US" dirty="0" smtClean="0">
                <a:latin typeface="Arial" pitchFamily="34" charset="0"/>
                <a:cs typeface="Arial" pitchFamily="34" charset="0"/>
              </a:rPr>
              <a:t>within the plans:</a:t>
            </a:r>
          </a:p>
          <a:p>
            <a:pPr marL="914400" lvl="1" indent="-457200" algn="just">
              <a:spcAft>
                <a:spcPts val="1200"/>
              </a:spcAft>
              <a:buFont typeface="+mj-lt"/>
              <a:buAutoNum type="alphaLcParenR"/>
            </a:pPr>
            <a:r>
              <a:rPr lang="en-US" sz="1600" dirty="0">
                <a:latin typeface="Arial" pitchFamily="34" charset="0"/>
                <a:cs typeface="Arial" pitchFamily="34" charset="0"/>
              </a:rPr>
              <a:t>No capex mechanisms allowed until </a:t>
            </a:r>
            <a:r>
              <a:rPr lang="en-US" sz="1600" b="1" dirty="0" smtClean="0">
                <a:latin typeface="Arial" pitchFamily="34" charset="0"/>
                <a:cs typeface="Arial" pitchFamily="34" charset="0"/>
              </a:rPr>
              <a:t>project-specific and financial need</a:t>
            </a:r>
            <a:r>
              <a:rPr lang="en-US" sz="1600" dirty="0" smtClean="0">
                <a:latin typeface="Arial" pitchFamily="34" charset="0"/>
                <a:cs typeface="Arial" pitchFamily="34" charset="0"/>
              </a:rPr>
              <a:t> </a:t>
            </a:r>
            <a:r>
              <a:rPr lang="en-US" sz="1600" dirty="0">
                <a:latin typeface="Arial" pitchFamily="34" charset="0"/>
                <a:cs typeface="Arial" pitchFamily="34" charset="0"/>
              </a:rPr>
              <a:t>is proven.</a:t>
            </a:r>
          </a:p>
          <a:p>
            <a:pPr marL="914400" lvl="1" indent="-457200" algn="just">
              <a:spcAft>
                <a:spcPts val="1200"/>
              </a:spcAft>
              <a:buFont typeface="+mj-lt"/>
              <a:buAutoNum type="alphaLcParenR"/>
            </a:pPr>
            <a:r>
              <a:rPr lang="en-US" sz="1600" dirty="0" smtClean="0">
                <a:latin typeface="Arial" pitchFamily="34" charset="0"/>
                <a:cs typeface="Arial" pitchFamily="34" charset="0"/>
              </a:rPr>
              <a:t>If major capital program costs are allowed, utilities must be required to  provide a </a:t>
            </a:r>
            <a:r>
              <a:rPr lang="en-US" sz="1600" b="1" dirty="0">
                <a:latin typeface="Arial" pitchFamily="34" charset="0"/>
                <a:cs typeface="Arial" pitchFamily="34" charset="0"/>
              </a:rPr>
              <a:t>detailed set of minimum filing requirements for annual reconciliations</a:t>
            </a:r>
            <a:r>
              <a:rPr lang="en-US" sz="1600" dirty="0">
                <a:latin typeface="Arial" pitchFamily="34" charset="0"/>
                <a:cs typeface="Arial" pitchFamily="34" charset="0"/>
              </a:rPr>
              <a:t> (similar to the recent GMP settlement agreement).</a:t>
            </a:r>
          </a:p>
          <a:p>
            <a:pPr marL="914400" lvl="1" indent="-457200" algn="just">
              <a:spcAft>
                <a:spcPts val="1200"/>
              </a:spcAft>
              <a:buFont typeface="+mj-lt"/>
              <a:buAutoNum type="alphaLcParenR"/>
            </a:pPr>
            <a:r>
              <a:rPr lang="en-US" sz="1600" dirty="0" smtClean="0">
                <a:latin typeface="Arial" pitchFamily="34" charset="0"/>
                <a:cs typeface="Arial" pitchFamily="34" charset="0"/>
              </a:rPr>
              <a:t>If major capital program costs are allowed, utilities must </a:t>
            </a:r>
            <a:r>
              <a:rPr lang="en-US" sz="1600" b="1" dirty="0">
                <a:latin typeface="Arial" pitchFamily="34" charset="0"/>
                <a:cs typeface="Arial" pitchFamily="34" charset="0"/>
              </a:rPr>
              <a:t>include performance-based measures with penalties for non-performance.</a:t>
            </a:r>
          </a:p>
          <a:p>
            <a:pPr marL="914400" lvl="1" indent="-457200" algn="just">
              <a:spcAft>
                <a:spcPts val="1200"/>
              </a:spcAft>
              <a:buFont typeface="+mj-lt"/>
              <a:buAutoNum type="alphaLcParenR"/>
            </a:pPr>
            <a:r>
              <a:rPr lang="en-US" sz="1600" dirty="0" smtClean="0">
                <a:latin typeface="Arial" pitchFamily="34" charset="0"/>
                <a:cs typeface="Arial" pitchFamily="34" charset="0"/>
              </a:rPr>
              <a:t>If capital program costs are allowed, they must be </a:t>
            </a:r>
            <a:r>
              <a:rPr lang="en-US" sz="1600" b="1" dirty="0" smtClean="0">
                <a:latin typeface="Arial" pitchFamily="34" charset="0"/>
                <a:cs typeface="Arial" pitchFamily="34" charset="0"/>
              </a:rPr>
              <a:t>subjected to ratepayer </a:t>
            </a:r>
            <a:r>
              <a:rPr lang="en-US" sz="1600" b="1" dirty="0">
                <a:latin typeface="Arial" pitchFamily="34" charset="0"/>
                <a:cs typeface="Arial" pitchFamily="34" charset="0"/>
              </a:rPr>
              <a:t>protection mechanisms</a:t>
            </a:r>
            <a:r>
              <a:rPr lang="en-US" sz="1600" dirty="0">
                <a:latin typeface="Arial" pitchFamily="34" charset="0"/>
                <a:cs typeface="Arial" pitchFamily="34" charset="0"/>
              </a:rPr>
              <a:t> that include, but </a:t>
            </a:r>
            <a:r>
              <a:rPr lang="en-US" sz="1600" dirty="0" smtClean="0">
                <a:latin typeface="Arial" pitchFamily="34" charset="0"/>
                <a:cs typeface="Arial" pitchFamily="34" charset="0"/>
              </a:rPr>
              <a:t>are </a:t>
            </a:r>
            <a:r>
              <a:rPr lang="en-US" sz="1600" dirty="0">
                <a:latin typeface="Arial" pitchFamily="34" charset="0"/>
                <a:cs typeface="Arial" pitchFamily="34" charset="0"/>
              </a:rPr>
              <a:t>not </a:t>
            </a:r>
            <a:r>
              <a:rPr lang="en-US" sz="1600" dirty="0" smtClean="0">
                <a:latin typeface="Arial" pitchFamily="34" charset="0"/>
                <a:cs typeface="Arial" pitchFamily="34" charset="0"/>
              </a:rPr>
              <a:t>limited to, total annual investment caps, rate impact caps, minimum filing requirements, and performance benchmarks with penalties for non-compliance.</a:t>
            </a:r>
            <a:endParaRPr lang="en-US" sz="1600" dirty="0">
              <a:latin typeface="Arial" pitchFamily="34" charset="0"/>
              <a:cs typeface="Arial" pitchFamily="34" charset="0"/>
            </a:endParaRPr>
          </a:p>
          <a:p>
            <a:pPr marL="342900" indent="-342900" algn="just">
              <a:spcAft>
                <a:spcPts val="1200"/>
              </a:spcAft>
              <a:buFont typeface="+mj-lt"/>
              <a:buAutoNum type="arabicPeriod"/>
            </a:pPr>
            <a:r>
              <a:rPr lang="en-US" dirty="0" smtClean="0">
                <a:latin typeface="Arial" pitchFamily="34" charset="0"/>
                <a:cs typeface="Arial" pitchFamily="34" charset="0"/>
              </a:rPr>
              <a:t>Consider additional modifications to make the Department more </a:t>
            </a:r>
            <a:r>
              <a:rPr lang="en-US" b="1" dirty="0" smtClean="0">
                <a:latin typeface="Arial" pitchFamily="34" charset="0"/>
                <a:cs typeface="Arial" pitchFamily="34" charset="0"/>
              </a:rPr>
              <a:t>consumer advocacy-oriented.</a:t>
            </a:r>
            <a:endParaRPr lang="en-US" b="1" dirty="0">
              <a:latin typeface="Arial" pitchFamily="34" charset="0"/>
              <a:cs typeface="Arial" pitchFamily="34" charset="0"/>
            </a:endParaRPr>
          </a:p>
        </p:txBody>
      </p:sp>
    </p:spTree>
    <p:extLst>
      <p:ext uri="{BB962C8B-B14F-4D97-AF65-F5344CB8AC3E}">
        <p14:creationId xmlns:p14="http://schemas.microsoft.com/office/powerpoint/2010/main" val="6311551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19" name="TextBox 18"/>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7</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0" name="Rectangle 9"/>
          <p:cNvSpPr/>
          <p:nvPr/>
        </p:nvSpPr>
        <p:spPr>
          <a:xfrm>
            <a:off x="1135460" y="2286000"/>
            <a:ext cx="6858000" cy="2286000"/>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itchFamily="34" charset="0"/>
                <a:cs typeface="Arial" pitchFamily="34" charset="0"/>
              </a:rPr>
              <a:t>Traditional Regulation</a:t>
            </a:r>
          </a:p>
        </p:txBody>
      </p:sp>
      <p:sp>
        <p:nvSpPr>
          <p:cNvPr id="13" name="Rectangle 12"/>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b="1" dirty="0">
              <a:latin typeface="Arial" panose="020B0604020202020204" pitchFamily="34" charset="0"/>
              <a:cs typeface="Arial" panose="020B0604020202020204" pitchFamily="34" charset="0"/>
            </a:endParaRPr>
          </a:p>
        </p:txBody>
      </p:sp>
      <p:pic>
        <p:nvPicPr>
          <p:cNvPr id="14" name="Picture 13"/>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34378780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Monopoly</a:t>
            </a:r>
            <a:endParaRPr lang="en-US" dirty="0"/>
          </a:p>
        </p:txBody>
      </p:sp>
      <p:sp>
        <p:nvSpPr>
          <p:cNvPr id="3" name="Content Placeholder 2"/>
          <p:cNvSpPr>
            <a:spLocks noGrp="1"/>
          </p:cNvSpPr>
          <p:nvPr>
            <p:ph idx="1"/>
          </p:nvPr>
        </p:nvSpPr>
        <p:spPr>
          <a:xfrm>
            <a:off x="142876" y="1358900"/>
            <a:ext cx="8737890" cy="5194300"/>
          </a:xfrm>
          <a:ln>
            <a:solidFill>
              <a:schemeClr val="tx1"/>
            </a:solidFill>
          </a:ln>
        </p:spPr>
        <p:txBody>
          <a:bodyPr>
            <a:noAutofit/>
          </a:bodyPr>
          <a:lstStyle/>
          <a:p>
            <a:pPr marL="182880" indent="0" algn="just">
              <a:spcAft>
                <a:spcPts val="1200"/>
              </a:spcAft>
              <a:buNone/>
            </a:pPr>
            <a:r>
              <a:rPr lang="en-US" sz="2600" dirty="0" smtClean="0">
                <a:latin typeface="Arial" pitchFamily="34" charset="0"/>
                <a:cs typeface="Arial" pitchFamily="34" charset="0"/>
              </a:rPr>
              <a:t>Utilities are regulated for two reasons:</a:t>
            </a:r>
          </a:p>
          <a:p>
            <a:pPr marL="1097280" lvl="1" indent="-514350" algn="just">
              <a:spcAft>
                <a:spcPts val="1200"/>
              </a:spcAft>
              <a:buFont typeface="+mj-lt"/>
              <a:buAutoNum type="arabicPeriod"/>
            </a:pPr>
            <a:r>
              <a:rPr lang="en-US" sz="2600" dirty="0" smtClean="0">
                <a:latin typeface="Arial" pitchFamily="34" charset="0"/>
                <a:cs typeface="Arial" pitchFamily="34" charset="0"/>
              </a:rPr>
              <a:t>Utilities are </a:t>
            </a:r>
            <a:r>
              <a:rPr lang="en-US" sz="2600" b="1" dirty="0">
                <a:latin typeface="Arial" pitchFamily="34" charset="0"/>
                <a:cs typeface="Arial" pitchFamily="34" charset="0"/>
              </a:rPr>
              <a:t>i</a:t>
            </a:r>
            <a:r>
              <a:rPr lang="en-US" sz="2600" b="1" dirty="0" smtClean="0">
                <a:latin typeface="Arial" pitchFamily="34" charset="0"/>
                <a:cs typeface="Arial" pitchFamily="34" charset="0"/>
              </a:rPr>
              <a:t>mbued with the public interest</a:t>
            </a:r>
            <a:r>
              <a:rPr lang="en-US" sz="2600" dirty="0" smtClean="0">
                <a:latin typeface="Arial" pitchFamily="34" charset="0"/>
                <a:cs typeface="Arial" pitchFamily="34" charset="0"/>
              </a:rPr>
              <a:t>: utilities provide critical services (electricity, natural gas) that are essential for a modern economy; and</a:t>
            </a:r>
          </a:p>
          <a:p>
            <a:pPr marL="1097280" lvl="1" indent="-514350" algn="just">
              <a:spcAft>
                <a:spcPts val="1200"/>
              </a:spcAft>
              <a:buFont typeface="+mj-lt"/>
              <a:buAutoNum type="arabicPeriod"/>
            </a:pPr>
            <a:r>
              <a:rPr lang="en-US" sz="2600" dirty="0" smtClean="0">
                <a:latin typeface="Arial" pitchFamily="34" charset="0"/>
                <a:cs typeface="Arial" pitchFamily="34" charset="0"/>
              </a:rPr>
              <a:t>Utilities are “</a:t>
            </a:r>
            <a:r>
              <a:rPr lang="en-US" sz="2600" b="1" dirty="0" smtClean="0">
                <a:latin typeface="Arial" pitchFamily="34" charset="0"/>
                <a:cs typeface="Arial" pitchFamily="34" charset="0"/>
              </a:rPr>
              <a:t>natural monopolies</a:t>
            </a:r>
            <a:r>
              <a:rPr lang="en-US" sz="2600" dirty="0" smtClean="0">
                <a:latin typeface="Arial" pitchFamily="34" charset="0"/>
                <a:cs typeface="Arial" pitchFamily="34" charset="0"/>
              </a:rPr>
              <a:t>.”  Utilities have (natural) cost characteristics that allow them to drive competitors out of the market and then price their services at rates higher than competitive markets.</a:t>
            </a:r>
          </a:p>
          <a:p>
            <a:pPr marL="182880" indent="0" algn="just">
              <a:spcAft>
                <a:spcPts val="1200"/>
              </a:spcAft>
              <a:buNone/>
            </a:pPr>
            <a:r>
              <a:rPr lang="en-US" sz="2600" dirty="0" smtClean="0">
                <a:latin typeface="Arial" pitchFamily="34" charset="0"/>
                <a:cs typeface="Arial" pitchFamily="34" charset="0"/>
              </a:rPr>
              <a:t>These two conditions serve as the basis for utility regulation.</a:t>
            </a:r>
          </a:p>
        </p:txBody>
      </p:sp>
      <p:grpSp>
        <p:nvGrpSpPr>
          <p:cNvPr id="4" name="Group 3"/>
          <p:cNvGrpSpPr/>
          <p:nvPr/>
        </p:nvGrpSpPr>
        <p:grpSpPr>
          <a:xfrm>
            <a:off x="130970" y="250827"/>
            <a:ext cx="8860630" cy="968373"/>
            <a:chOff x="130970" y="250827"/>
            <a:chExt cx="8860630" cy="968373"/>
          </a:xfrm>
        </p:grpSpPr>
        <p:pic>
          <p:nvPicPr>
            <p:cNvPr id="6" name="Picture 5"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7" name="TextBox 6"/>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Nimrod"/>
                  <a:ea typeface="Batang" pitchFamily="18" charset="-127"/>
                </a:rPr>
                <a:t>Center for Energy Studies</a:t>
              </a:r>
              <a:endParaRPr lang="en-US" sz="2000" b="1" dirty="0">
                <a:solidFill>
                  <a:schemeClr val="bg1"/>
                </a:solidFill>
                <a:latin typeface="Nimrod"/>
                <a:ea typeface="Batang" pitchFamily="18" charset="-127"/>
              </a:endParaRPr>
            </a:p>
          </p:txBody>
        </p:sp>
        <p:sp>
          <p:nvSpPr>
            <p:cNvPr id="9" name="Rectangle 8"/>
            <p:cNvSpPr/>
            <p:nvPr/>
          </p:nvSpPr>
          <p:spPr>
            <a:xfrm>
              <a:off x="130970"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80064"/>
                  </a:solidFill>
                  <a:latin typeface="Arial" pitchFamily="34" charset="0"/>
                  <a:cs typeface="Arial" pitchFamily="34" charset="0"/>
                </a:rPr>
                <a:t>Why Are Utilities Regulated?</a:t>
              </a:r>
              <a:endParaRPr lang="en-US" sz="1600" b="1" dirty="0">
                <a:solidFill>
                  <a:srgbClr val="280064"/>
                </a:solidFill>
                <a:latin typeface="Arial" pitchFamily="34" charset="0"/>
                <a:cs typeface="Arial" pitchFamily="34" charset="0"/>
              </a:endParaRPr>
            </a:p>
          </p:txBody>
        </p:sp>
      </p:grpSp>
      <p:sp>
        <p:nvSpPr>
          <p:cNvPr id="10" name="TextBox 9"/>
          <p:cNvSpPr txBox="1"/>
          <p:nvPr/>
        </p:nvSpPr>
        <p:spPr>
          <a:xfrm>
            <a:off x="4724400" y="6553200"/>
            <a:ext cx="4419601" cy="369332"/>
          </a:xfrm>
          <a:prstGeom prst="rect">
            <a:avLst/>
          </a:prstGeom>
          <a:noFill/>
        </p:spPr>
        <p:txBody>
          <a:bodyPr wrap="square" rtlCol="0">
            <a:spAutoFit/>
          </a:bodyPr>
          <a:lstStyle/>
          <a:p>
            <a:pPr algn="r"/>
            <a:r>
              <a:rPr lang="en-US" dirty="0" smtClean="0">
                <a:solidFill>
                  <a:srgbClr val="8064A2">
                    <a:lumMod val="60000"/>
                    <a:lumOff val="40000"/>
                  </a:srgbClr>
                </a:solidFill>
              </a:rPr>
              <a:t> </a:t>
            </a:r>
            <a:r>
              <a:rPr lang="en-US" sz="900" dirty="0" smtClean="0">
                <a:solidFill>
                  <a:prstClr val="black"/>
                </a:solidFill>
              </a:rPr>
              <a:t>© LSU Center for Energy Studies     </a:t>
            </a:r>
            <a:fld id="{7DF3D32F-5ECE-42B7-84D2-AF9B745FD515}" type="slidenum">
              <a:rPr lang="en-US" sz="1600" smtClean="0">
                <a:solidFill>
                  <a:srgbClr val="8064A2">
                    <a:lumMod val="60000"/>
                    <a:lumOff val="40000"/>
                  </a:srgbClr>
                </a:solidFill>
              </a:rPr>
              <a:pPr algn="r"/>
              <a:t>8</a:t>
            </a:fld>
            <a:endParaRPr lang="en-US" sz="1600" dirty="0">
              <a:solidFill>
                <a:srgbClr val="8064A2">
                  <a:lumMod val="60000"/>
                  <a:lumOff val="40000"/>
                </a:srgbClr>
              </a:solidFill>
            </a:endParaRPr>
          </a:p>
        </p:txBody>
      </p:sp>
      <p:sp>
        <p:nvSpPr>
          <p:cNvPr id="12" name="TextBox 11"/>
          <p:cNvSpPr txBox="1"/>
          <p:nvPr/>
        </p:nvSpPr>
        <p:spPr>
          <a:xfrm>
            <a:off x="4551761" y="332508"/>
            <a:ext cx="4278204" cy="369332"/>
          </a:xfrm>
          <a:prstGeom prst="rect">
            <a:avLst/>
          </a:prstGeom>
          <a:noFill/>
        </p:spPr>
        <p:txBody>
          <a:bodyPr wrap="square" rtlCol="0">
            <a:spAutoFit/>
          </a:bodyPr>
          <a:lstStyle/>
          <a:p>
            <a:pPr algn="r"/>
            <a:r>
              <a:rPr lang="en-US" b="1" dirty="0" smtClean="0">
                <a:solidFill>
                  <a:schemeClr val="bg1"/>
                </a:solidFill>
                <a:latin typeface="Arial" pitchFamily="34" charset="0"/>
                <a:cs typeface="Arial" pitchFamily="34" charset="0"/>
              </a:rPr>
              <a:t>Traditional Regulation</a:t>
            </a:r>
          </a:p>
        </p:txBody>
      </p:sp>
      <p:sp>
        <p:nvSpPr>
          <p:cNvPr id="13" name="Rectangle 12"/>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14" name="Picture 13"/>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22401467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33350" y="303860"/>
            <a:ext cx="8860630" cy="968373"/>
            <a:chOff x="130970" y="250827"/>
            <a:chExt cx="8860630" cy="968373"/>
          </a:xfrm>
        </p:grpSpPr>
        <p:pic>
          <p:nvPicPr>
            <p:cNvPr id="13" name="Picture 12"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16" name="Rectangle 15"/>
            <p:cNvSpPr/>
            <p:nvPr/>
          </p:nvSpPr>
          <p:spPr>
            <a:xfrm>
              <a:off x="130970"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80064"/>
                  </a:solidFill>
                  <a:latin typeface="Arial" pitchFamily="34" charset="0"/>
                  <a:cs typeface="Arial" pitchFamily="34" charset="0"/>
                </a:rPr>
                <a:t>Utility Natural Monopoly Conditions</a:t>
              </a:r>
              <a:endParaRPr lang="en-US" sz="1600" b="1" dirty="0">
                <a:solidFill>
                  <a:srgbClr val="280064"/>
                </a:solidFill>
                <a:latin typeface="Arial" pitchFamily="34" charset="0"/>
                <a:cs typeface="Arial" pitchFamily="34" charset="0"/>
              </a:endParaRPr>
            </a:p>
          </p:txBody>
        </p:sp>
      </p:grpSp>
      <p:sp>
        <p:nvSpPr>
          <p:cNvPr id="17" name="TextBox 16"/>
          <p:cNvSpPr txBox="1"/>
          <p:nvPr/>
        </p:nvSpPr>
        <p:spPr>
          <a:xfrm>
            <a:off x="4724400" y="6553200"/>
            <a:ext cx="4419601" cy="369332"/>
          </a:xfrm>
          <a:prstGeom prst="rect">
            <a:avLst/>
          </a:prstGeom>
          <a:noFill/>
        </p:spPr>
        <p:txBody>
          <a:bodyPr wrap="square" rtlCol="0">
            <a:spAutoFit/>
          </a:bodyPr>
          <a:lstStyle/>
          <a:p>
            <a:pPr algn="r"/>
            <a:r>
              <a:rPr lang="en-US" dirty="0" smtClean="0">
                <a:solidFill>
                  <a:schemeClr val="accent4">
                    <a:lumMod val="60000"/>
                    <a:lumOff val="40000"/>
                  </a:schemeClr>
                </a:solidFill>
              </a:rPr>
              <a:t> </a:t>
            </a:r>
            <a:r>
              <a:rPr lang="en-US" sz="900" dirty="0" smtClean="0"/>
              <a:t>© LSU Center for Energy Studies     </a:t>
            </a:r>
            <a:fld id="{7DF3D32F-5ECE-42B7-84D2-AF9B745FD515}" type="slidenum">
              <a:rPr lang="en-US" sz="1600" smtClean="0">
                <a:solidFill>
                  <a:schemeClr val="accent4">
                    <a:lumMod val="60000"/>
                    <a:lumOff val="40000"/>
                  </a:schemeClr>
                </a:solidFill>
              </a:rPr>
              <a:pPr algn="r"/>
              <a:t>9</a:t>
            </a:fld>
            <a:endParaRPr lang="en-US" sz="1600" dirty="0">
              <a:solidFill>
                <a:schemeClr val="accent4">
                  <a:lumMod val="60000"/>
                  <a:lumOff val="40000"/>
                </a:schemeClr>
              </a:solidFill>
            </a:endParaRPr>
          </a:p>
        </p:txBody>
      </p:sp>
      <p:pic>
        <p:nvPicPr>
          <p:cNvPr id="18" name="Picture 17"/>
          <p:cNvPicPr/>
          <p:nvPr/>
        </p:nvPicPr>
        <p:blipFill>
          <a:blip r:embed="rId3">
            <a:grayscl/>
          </a:blip>
          <a:stretch>
            <a:fillRect/>
          </a:stretch>
        </p:blipFill>
        <p:spPr>
          <a:xfrm>
            <a:off x="3335100" y="1346200"/>
            <a:ext cx="5545665" cy="3751156"/>
          </a:xfrm>
          <a:prstGeom prst="rect">
            <a:avLst/>
          </a:prstGeom>
        </p:spPr>
      </p:pic>
      <p:sp>
        <p:nvSpPr>
          <p:cNvPr id="2" name="Arc 1"/>
          <p:cNvSpPr/>
          <p:nvPr/>
        </p:nvSpPr>
        <p:spPr>
          <a:xfrm rot="10800000">
            <a:off x="3860798" y="49950"/>
            <a:ext cx="9385300" cy="3455250"/>
          </a:xfrm>
          <a:prstGeom prst="arc">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TextBox 2"/>
          <p:cNvSpPr txBox="1"/>
          <p:nvPr/>
        </p:nvSpPr>
        <p:spPr>
          <a:xfrm>
            <a:off x="7696201" y="3481526"/>
            <a:ext cx="1447800" cy="369332"/>
          </a:xfrm>
          <a:prstGeom prst="rect">
            <a:avLst/>
          </a:prstGeom>
          <a:noFill/>
        </p:spPr>
        <p:txBody>
          <a:bodyPr wrap="square" rtlCol="0">
            <a:spAutoFit/>
          </a:bodyPr>
          <a:lstStyle/>
          <a:p>
            <a:pPr algn="ctr"/>
            <a:r>
              <a:rPr lang="en-US" b="1" dirty="0" smtClean="0">
                <a:latin typeface="Arial" panose="020B0604020202020204" pitchFamily="34" charset="0"/>
                <a:cs typeface="Arial" panose="020B0604020202020204" pitchFamily="34" charset="0"/>
              </a:rPr>
              <a:t>Utility Cost</a:t>
            </a:r>
            <a:endParaRPr lang="en-US" b="1" dirty="0">
              <a:latin typeface="Arial" panose="020B0604020202020204" pitchFamily="34" charset="0"/>
              <a:cs typeface="Arial" panose="020B0604020202020204" pitchFamily="34" charset="0"/>
            </a:endParaRPr>
          </a:p>
        </p:txBody>
      </p:sp>
      <p:sp>
        <p:nvSpPr>
          <p:cNvPr id="10" name="Text Box 12"/>
          <p:cNvSpPr txBox="1">
            <a:spLocks noChangeArrowheads="1"/>
          </p:cNvSpPr>
          <p:nvPr/>
        </p:nvSpPr>
        <p:spPr bwMode="auto">
          <a:xfrm>
            <a:off x="142875" y="1346200"/>
            <a:ext cx="3081105" cy="4678204"/>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285750" indent="-285750" algn="just">
              <a:spcAft>
                <a:spcPts val="600"/>
              </a:spcAft>
              <a:buFont typeface="Arial" panose="020B0604020202020204" pitchFamily="34" charset="0"/>
              <a:buChar char="•"/>
            </a:pPr>
            <a:r>
              <a:rPr lang="en-US" dirty="0" smtClean="0">
                <a:solidFill>
                  <a:prstClr val="black"/>
                </a:solidFill>
                <a:latin typeface="Arial" pitchFamily="34" charset="0"/>
                <a:cs typeface="Arial" pitchFamily="34" charset="0"/>
              </a:rPr>
              <a:t>Natural monopolies have large “economies of scale” which means that a utility’s average costs tend to decrease as output expands.  </a:t>
            </a:r>
          </a:p>
          <a:p>
            <a:pPr marL="285750" indent="-285750" algn="just">
              <a:spcAft>
                <a:spcPts val="600"/>
              </a:spcAft>
              <a:buFont typeface="Arial" panose="020B0604020202020204" pitchFamily="34" charset="0"/>
              <a:buChar char="•"/>
            </a:pPr>
            <a:r>
              <a:rPr lang="en-US" dirty="0" smtClean="0">
                <a:solidFill>
                  <a:prstClr val="black"/>
                </a:solidFill>
                <a:latin typeface="Arial" pitchFamily="34" charset="0"/>
                <a:cs typeface="Arial" pitchFamily="34" charset="0"/>
              </a:rPr>
              <a:t>This cost advantage allows utilities to squeeze out potential higher-cost competitors. </a:t>
            </a:r>
          </a:p>
          <a:p>
            <a:pPr marL="285750" indent="-285750" algn="just">
              <a:spcAft>
                <a:spcPts val="600"/>
              </a:spcAft>
              <a:buFont typeface="Arial" panose="020B0604020202020204" pitchFamily="34" charset="0"/>
              <a:buChar char="•"/>
            </a:pPr>
            <a:r>
              <a:rPr lang="en-US" dirty="0" smtClean="0">
                <a:solidFill>
                  <a:prstClr val="black"/>
                </a:solidFill>
                <a:latin typeface="Arial" pitchFamily="34" charset="0"/>
                <a:cs typeface="Arial" pitchFamily="34" charset="0"/>
              </a:rPr>
              <a:t>This cost advantage also means that the most efficient outcome for  society is to let one, low-cost firm serve the entire market.</a:t>
            </a:r>
          </a:p>
        </p:txBody>
      </p:sp>
      <p:sp>
        <p:nvSpPr>
          <p:cNvPr id="19" name="Rectangle 18"/>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20" name="Picture 19"/>
          <p:cNvPicPr>
            <a:picLocks noChangeAspect="1"/>
          </p:cNvPicPr>
          <p:nvPr/>
        </p:nvPicPr>
        <p:blipFill>
          <a:blip r:embed="rId4"/>
          <a:stretch>
            <a:fillRect/>
          </a:stretch>
        </p:blipFill>
        <p:spPr>
          <a:xfrm>
            <a:off x="371476" y="311150"/>
            <a:ext cx="4567747" cy="365760"/>
          </a:xfrm>
          <a:prstGeom prst="rect">
            <a:avLst/>
          </a:prstGeom>
        </p:spPr>
      </p:pic>
      <p:sp>
        <p:nvSpPr>
          <p:cNvPr id="21" name="Text Box 12"/>
          <p:cNvSpPr txBox="1">
            <a:spLocks noChangeArrowheads="1"/>
          </p:cNvSpPr>
          <p:nvPr/>
        </p:nvSpPr>
        <p:spPr bwMode="auto">
          <a:xfrm>
            <a:off x="3398600" y="5161141"/>
            <a:ext cx="5545665" cy="1477328"/>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	The problem with only allowing one firm to serve the market is that the single firm becomes a monopolist that has the ability to charge unnecessarily high prices and limit how much it produces.</a:t>
            </a:r>
            <a:endParaRPr lang="en-US"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40612146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30970" y="250827"/>
            <a:ext cx="8860630" cy="968373"/>
            <a:chOff x="130970" y="250827"/>
            <a:chExt cx="8860630" cy="968373"/>
          </a:xfrm>
        </p:grpSpPr>
        <p:pic>
          <p:nvPicPr>
            <p:cNvPr id="13" name="Picture 12"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14" name="TextBox 13"/>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Nimrod"/>
                  <a:ea typeface="Batang" pitchFamily="18" charset="-127"/>
                </a:rPr>
                <a:t>Center for Energy Studies</a:t>
              </a:r>
              <a:endParaRPr lang="en-US" sz="2000" b="1" dirty="0">
                <a:solidFill>
                  <a:schemeClr val="bg1"/>
                </a:solidFill>
                <a:latin typeface="Nimrod"/>
                <a:ea typeface="Batang" pitchFamily="18" charset="-127"/>
              </a:endParaRPr>
            </a:p>
          </p:txBody>
        </p:sp>
        <p:sp>
          <p:nvSpPr>
            <p:cNvPr id="16" name="Rectangle 15"/>
            <p:cNvSpPr/>
            <p:nvPr/>
          </p:nvSpPr>
          <p:spPr>
            <a:xfrm>
              <a:off x="130970"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80064"/>
                  </a:solidFill>
                  <a:latin typeface="Arial" pitchFamily="34" charset="0"/>
                  <a:cs typeface="Arial" pitchFamily="34" charset="0"/>
                </a:rPr>
                <a:t>What Would Happen if We Didn’t Regulate?</a:t>
              </a:r>
              <a:endParaRPr lang="en-US" sz="1600" b="1" dirty="0">
                <a:solidFill>
                  <a:srgbClr val="280064"/>
                </a:solidFill>
                <a:latin typeface="Arial" pitchFamily="34" charset="0"/>
                <a:cs typeface="Arial" pitchFamily="34" charset="0"/>
              </a:endParaRPr>
            </a:p>
          </p:txBody>
        </p:sp>
      </p:grpSp>
      <p:sp>
        <p:nvSpPr>
          <p:cNvPr id="17" name="TextBox 16"/>
          <p:cNvSpPr txBox="1"/>
          <p:nvPr/>
        </p:nvSpPr>
        <p:spPr>
          <a:xfrm>
            <a:off x="4724400" y="6553200"/>
            <a:ext cx="4419601" cy="369332"/>
          </a:xfrm>
          <a:prstGeom prst="rect">
            <a:avLst/>
          </a:prstGeom>
          <a:noFill/>
        </p:spPr>
        <p:txBody>
          <a:bodyPr wrap="square" rtlCol="0">
            <a:spAutoFit/>
          </a:bodyPr>
          <a:lstStyle/>
          <a:p>
            <a:pPr algn="r"/>
            <a:r>
              <a:rPr lang="en-US" dirty="0" smtClean="0">
                <a:solidFill>
                  <a:schemeClr val="accent4">
                    <a:lumMod val="60000"/>
                    <a:lumOff val="40000"/>
                  </a:schemeClr>
                </a:solidFill>
              </a:rPr>
              <a:t> </a:t>
            </a:r>
            <a:r>
              <a:rPr lang="en-US" sz="900" dirty="0" smtClean="0"/>
              <a:t>© LSU Center for Energy Studies     </a:t>
            </a:r>
            <a:fld id="{7DF3D32F-5ECE-42B7-84D2-AF9B745FD515}" type="slidenum">
              <a:rPr lang="en-US" sz="1600" smtClean="0">
                <a:solidFill>
                  <a:schemeClr val="accent4">
                    <a:lumMod val="60000"/>
                    <a:lumOff val="40000"/>
                  </a:schemeClr>
                </a:solidFill>
              </a:rPr>
              <a:pPr algn="r"/>
              <a:t>10</a:t>
            </a:fld>
            <a:endParaRPr lang="en-US" sz="1600" dirty="0">
              <a:solidFill>
                <a:schemeClr val="accent4">
                  <a:lumMod val="60000"/>
                  <a:lumOff val="40000"/>
                </a:schemeClr>
              </a:solidFill>
            </a:endParaRPr>
          </a:p>
        </p:txBody>
      </p:sp>
      <p:sp>
        <p:nvSpPr>
          <p:cNvPr id="18" name="Text Box 12"/>
          <p:cNvSpPr txBox="1">
            <a:spLocks noChangeArrowheads="1"/>
          </p:cNvSpPr>
          <p:nvPr/>
        </p:nvSpPr>
        <p:spPr bwMode="auto">
          <a:xfrm>
            <a:off x="127000" y="1314271"/>
            <a:ext cx="8864599" cy="646331"/>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	If we did not regulate utilities, they could price far higher than what would normally occur in a competitive market.</a:t>
            </a:r>
          </a:p>
        </p:txBody>
      </p:sp>
      <p:sp>
        <p:nvSpPr>
          <p:cNvPr id="15" name="Text Box 12"/>
          <p:cNvSpPr txBox="1">
            <a:spLocks noChangeArrowheads="1"/>
          </p:cNvSpPr>
          <p:nvPr/>
        </p:nvSpPr>
        <p:spPr bwMode="auto">
          <a:xfrm>
            <a:off x="3642316" y="2104845"/>
            <a:ext cx="4294636" cy="523220"/>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sz="1400" b="1" dirty="0" smtClean="0">
                <a:solidFill>
                  <a:prstClr val="black"/>
                </a:solidFill>
                <a:latin typeface="Arial" pitchFamily="34" charset="0"/>
                <a:cs typeface="Arial" pitchFamily="34" charset="0"/>
              </a:rPr>
              <a:t>	Monopolist’s price much higher than competitive industry price.</a:t>
            </a:r>
          </a:p>
        </p:txBody>
      </p:sp>
      <p:cxnSp>
        <p:nvCxnSpPr>
          <p:cNvPr id="3" name="Straight Arrow Connector 2"/>
          <p:cNvCxnSpPr>
            <a:stCxn id="15" idx="1"/>
          </p:cNvCxnSpPr>
          <p:nvPr/>
        </p:nvCxnSpPr>
        <p:spPr>
          <a:xfrm flipH="1">
            <a:off x="985771" y="2366455"/>
            <a:ext cx="2656545" cy="130524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759551" y="2162618"/>
            <a:ext cx="0" cy="3572511"/>
          </a:xfrm>
          <a:prstGeom prst="line">
            <a:avLst/>
          </a:prstGeom>
          <a:ln/>
        </p:spPr>
        <p:style>
          <a:lnRef idx="2">
            <a:schemeClr val="dk1"/>
          </a:lnRef>
          <a:fillRef idx="0">
            <a:schemeClr val="dk1"/>
          </a:fillRef>
          <a:effectRef idx="1">
            <a:schemeClr val="dk1"/>
          </a:effectRef>
          <a:fontRef idx="minor">
            <a:schemeClr val="tx1"/>
          </a:fontRef>
        </p:style>
      </p:cxnSp>
      <p:cxnSp>
        <p:nvCxnSpPr>
          <p:cNvPr id="21" name="Straight Connector 20"/>
          <p:cNvCxnSpPr>
            <a:endCxn id="25" idx="1"/>
          </p:cNvCxnSpPr>
          <p:nvPr/>
        </p:nvCxnSpPr>
        <p:spPr>
          <a:xfrm>
            <a:off x="759540" y="5723259"/>
            <a:ext cx="5765553" cy="0"/>
          </a:xfrm>
          <a:prstGeom prst="line">
            <a:avLst/>
          </a:prstGeom>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73702" y="2106693"/>
            <a:ext cx="782196" cy="369332"/>
          </a:xfrm>
          <a:prstGeom prst="rect">
            <a:avLst/>
          </a:prstGeom>
          <a:noFill/>
        </p:spPr>
        <p:txBody>
          <a:bodyPr wrap="square" rtlCol="0">
            <a:spAutoFit/>
          </a:bodyPr>
          <a:lstStyle/>
          <a:p>
            <a:pPr algn="ctr"/>
            <a:r>
              <a:rPr lang="en-US" b="1" dirty="0"/>
              <a:t>$</a:t>
            </a:r>
          </a:p>
        </p:txBody>
      </p:sp>
      <p:sp>
        <p:nvSpPr>
          <p:cNvPr id="23" name="Freeform 22"/>
          <p:cNvSpPr/>
          <p:nvPr/>
        </p:nvSpPr>
        <p:spPr>
          <a:xfrm rot="3643487">
            <a:off x="855183" y="2519209"/>
            <a:ext cx="4542514" cy="2462752"/>
          </a:xfrm>
          <a:custGeom>
            <a:avLst/>
            <a:gdLst>
              <a:gd name="connsiteX0" fmla="*/ 0 w 4660135"/>
              <a:gd name="connsiteY0" fmla="*/ 2655065 h 2655065"/>
              <a:gd name="connsiteX1" fmla="*/ 3415229 w 4660135"/>
              <a:gd name="connsiteY1" fmla="*/ 1961003 h 2655065"/>
              <a:gd name="connsiteX2" fmla="*/ 4660135 w 4660135"/>
              <a:gd name="connsiteY2" fmla="*/ 0 h 2655065"/>
              <a:gd name="connsiteX3" fmla="*/ 4660135 w 4660135"/>
              <a:gd name="connsiteY3" fmla="*/ 0 h 2655065"/>
            </a:gdLst>
            <a:ahLst/>
            <a:cxnLst>
              <a:cxn ang="0">
                <a:pos x="connsiteX0" y="connsiteY0"/>
              </a:cxn>
              <a:cxn ang="0">
                <a:pos x="connsiteX1" y="connsiteY1"/>
              </a:cxn>
              <a:cxn ang="0">
                <a:pos x="connsiteX2" y="connsiteY2"/>
              </a:cxn>
              <a:cxn ang="0">
                <a:pos x="connsiteX3" y="connsiteY3"/>
              </a:cxn>
            </a:cxnLst>
            <a:rect l="l" t="t" r="r" b="b"/>
            <a:pathLst>
              <a:path w="4660135" h="2655065">
                <a:moveTo>
                  <a:pt x="0" y="2655065"/>
                </a:moveTo>
                <a:cubicBezTo>
                  <a:pt x="1319270" y="2529289"/>
                  <a:pt x="2638540" y="2403514"/>
                  <a:pt x="3415229" y="1961003"/>
                </a:cubicBezTo>
                <a:cubicBezTo>
                  <a:pt x="4191918" y="1518492"/>
                  <a:pt x="4660135" y="0"/>
                  <a:pt x="4660135" y="0"/>
                </a:cubicBezTo>
                <a:lnTo>
                  <a:pt x="4660135" y="0"/>
                </a:lnTo>
              </a:path>
            </a:pathLst>
          </a:custGeom>
          <a:ln/>
        </p:spPr>
        <p:style>
          <a:lnRef idx="2">
            <a:schemeClr val="dk1"/>
          </a:lnRef>
          <a:fillRef idx="0">
            <a:schemeClr val="dk1"/>
          </a:fillRef>
          <a:effectRef idx="1">
            <a:schemeClr val="dk1"/>
          </a:effectRef>
          <a:fontRef idx="minor">
            <a:schemeClr val="tx1"/>
          </a:fontRef>
        </p:style>
        <p:txBody>
          <a:bodyPr rtlCol="0" anchor="ctr"/>
          <a:lstStyle/>
          <a:p>
            <a:pPr algn="ctr"/>
            <a:endParaRPr lang="en-US" dirty="0"/>
          </a:p>
        </p:txBody>
      </p:sp>
      <p:sp>
        <p:nvSpPr>
          <p:cNvPr id="24" name="TextBox 23"/>
          <p:cNvSpPr txBox="1"/>
          <p:nvPr/>
        </p:nvSpPr>
        <p:spPr>
          <a:xfrm>
            <a:off x="5311203" y="4946237"/>
            <a:ext cx="2410397" cy="369332"/>
          </a:xfrm>
          <a:prstGeom prst="rect">
            <a:avLst/>
          </a:prstGeom>
          <a:noFill/>
        </p:spPr>
        <p:txBody>
          <a:bodyPr wrap="square" rtlCol="0">
            <a:spAutoFit/>
          </a:bodyPr>
          <a:lstStyle/>
          <a:p>
            <a:pPr algn="ctr"/>
            <a:r>
              <a:rPr lang="en-US" b="1" dirty="0" smtClean="0"/>
              <a:t>Supply = Marginal Cost</a:t>
            </a:r>
            <a:endParaRPr lang="en-US" b="1" dirty="0"/>
          </a:p>
        </p:txBody>
      </p:sp>
      <p:sp>
        <p:nvSpPr>
          <p:cNvPr id="25" name="TextBox 24"/>
          <p:cNvSpPr txBox="1"/>
          <p:nvPr/>
        </p:nvSpPr>
        <p:spPr>
          <a:xfrm>
            <a:off x="6525093" y="5538593"/>
            <a:ext cx="1038798" cy="369332"/>
          </a:xfrm>
          <a:prstGeom prst="rect">
            <a:avLst/>
          </a:prstGeom>
          <a:noFill/>
        </p:spPr>
        <p:txBody>
          <a:bodyPr wrap="square" rtlCol="0">
            <a:spAutoFit/>
          </a:bodyPr>
          <a:lstStyle/>
          <a:p>
            <a:pPr algn="ctr"/>
            <a:r>
              <a:rPr lang="en-US" b="1" dirty="0" smtClean="0"/>
              <a:t>Quantity</a:t>
            </a:r>
            <a:endParaRPr lang="en-US" b="1" dirty="0"/>
          </a:p>
        </p:txBody>
      </p:sp>
      <p:cxnSp>
        <p:nvCxnSpPr>
          <p:cNvPr id="5" name="Straight Connector 4"/>
          <p:cNvCxnSpPr>
            <a:endCxn id="27" idx="1"/>
          </p:cNvCxnSpPr>
          <p:nvPr/>
        </p:nvCxnSpPr>
        <p:spPr>
          <a:xfrm>
            <a:off x="1663700" y="2431059"/>
            <a:ext cx="3523104" cy="310760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1498600" y="2542311"/>
            <a:ext cx="2728255" cy="362007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186804" y="5353996"/>
            <a:ext cx="1036196" cy="369332"/>
          </a:xfrm>
          <a:prstGeom prst="rect">
            <a:avLst/>
          </a:prstGeom>
          <a:noFill/>
        </p:spPr>
        <p:txBody>
          <a:bodyPr wrap="square" rtlCol="0">
            <a:spAutoFit/>
          </a:bodyPr>
          <a:lstStyle/>
          <a:p>
            <a:pPr algn="ctr"/>
            <a:r>
              <a:rPr lang="en-US" b="1" dirty="0" smtClean="0"/>
              <a:t>Demand</a:t>
            </a:r>
            <a:endParaRPr lang="en-US" b="1" dirty="0"/>
          </a:p>
        </p:txBody>
      </p:sp>
      <p:sp>
        <p:nvSpPr>
          <p:cNvPr id="28" name="TextBox 27"/>
          <p:cNvSpPr txBox="1"/>
          <p:nvPr/>
        </p:nvSpPr>
        <p:spPr>
          <a:xfrm>
            <a:off x="3947455" y="6021202"/>
            <a:ext cx="2351745" cy="369332"/>
          </a:xfrm>
          <a:prstGeom prst="rect">
            <a:avLst/>
          </a:prstGeom>
          <a:noFill/>
        </p:spPr>
        <p:txBody>
          <a:bodyPr wrap="square" rtlCol="0">
            <a:spAutoFit/>
          </a:bodyPr>
          <a:lstStyle/>
          <a:p>
            <a:pPr algn="ctr"/>
            <a:r>
              <a:rPr lang="en-US" b="1" dirty="0" smtClean="0"/>
              <a:t>Marginal Revenue</a:t>
            </a:r>
            <a:endParaRPr lang="en-US" b="1" dirty="0"/>
          </a:p>
        </p:txBody>
      </p:sp>
      <p:cxnSp>
        <p:nvCxnSpPr>
          <p:cNvPr id="10" name="Straight Connector 9"/>
          <p:cNvCxnSpPr/>
          <p:nvPr/>
        </p:nvCxnSpPr>
        <p:spPr>
          <a:xfrm flipH="1" flipV="1">
            <a:off x="3399852" y="3905140"/>
            <a:ext cx="19050" cy="1791528"/>
          </a:xfrm>
          <a:prstGeom prst="line">
            <a:avLst/>
          </a:prstGeom>
          <a:ln>
            <a:solidFill>
              <a:schemeClr val="accent3">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731647" y="3972876"/>
            <a:ext cx="2649155" cy="0"/>
          </a:xfrm>
          <a:prstGeom prst="line">
            <a:avLst/>
          </a:prstGeom>
          <a:ln>
            <a:solidFill>
              <a:schemeClr val="accent3">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0387" y="3756977"/>
            <a:ext cx="782196" cy="369332"/>
          </a:xfrm>
          <a:prstGeom prst="rect">
            <a:avLst/>
          </a:prstGeom>
          <a:noFill/>
        </p:spPr>
        <p:txBody>
          <a:bodyPr wrap="square" rtlCol="0">
            <a:spAutoFit/>
          </a:bodyPr>
          <a:lstStyle/>
          <a:p>
            <a:pPr algn="ctr"/>
            <a:r>
              <a:rPr lang="en-US" b="1" dirty="0" smtClean="0"/>
              <a:t>P</a:t>
            </a:r>
            <a:r>
              <a:rPr lang="en-US" b="1" baseline="-25000" dirty="0" smtClean="0"/>
              <a:t>m</a:t>
            </a:r>
            <a:endParaRPr lang="en-US" b="1" dirty="0"/>
          </a:p>
        </p:txBody>
      </p:sp>
      <p:sp>
        <p:nvSpPr>
          <p:cNvPr id="35" name="TextBox 34"/>
          <p:cNvSpPr txBox="1"/>
          <p:nvPr/>
        </p:nvSpPr>
        <p:spPr>
          <a:xfrm>
            <a:off x="3063302" y="5696668"/>
            <a:ext cx="782196" cy="369332"/>
          </a:xfrm>
          <a:prstGeom prst="rect">
            <a:avLst/>
          </a:prstGeom>
          <a:noFill/>
        </p:spPr>
        <p:txBody>
          <a:bodyPr wrap="square" rtlCol="0">
            <a:spAutoFit/>
          </a:bodyPr>
          <a:lstStyle/>
          <a:p>
            <a:pPr algn="ctr"/>
            <a:r>
              <a:rPr lang="en-US" b="1" dirty="0" smtClean="0"/>
              <a:t>Q</a:t>
            </a:r>
            <a:r>
              <a:rPr lang="en-US" b="1" baseline="-25000" dirty="0" smtClean="0"/>
              <a:t>m</a:t>
            </a:r>
            <a:endParaRPr lang="en-US" b="1" dirty="0"/>
          </a:p>
        </p:txBody>
      </p:sp>
      <p:cxnSp>
        <p:nvCxnSpPr>
          <p:cNvPr id="36" name="Straight Connector 35"/>
          <p:cNvCxnSpPr/>
          <p:nvPr/>
        </p:nvCxnSpPr>
        <p:spPr>
          <a:xfrm>
            <a:off x="797651" y="5172176"/>
            <a:ext cx="3903334" cy="0"/>
          </a:xfrm>
          <a:prstGeom prst="line">
            <a:avLst/>
          </a:prstGeom>
          <a:ln>
            <a:solidFill>
              <a:schemeClr val="accent4">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7713" y="4963477"/>
            <a:ext cx="782196" cy="369332"/>
          </a:xfrm>
          <a:prstGeom prst="rect">
            <a:avLst/>
          </a:prstGeom>
          <a:noFill/>
        </p:spPr>
        <p:txBody>
          <a:bodyPr wrap="square" rtlCol="0">
            <a:spAutoFit/>
          </a:bodyPr>
          <a:lstStyle/>
          <a:p>
            <a:pPr algn="ctr"/>
            <a:r>
              <a:rPr lang="en-US" b="1" dirty="0" smtClean="0"/>
              <a:t>P</a:t>
            </a:r>
            <a:r>
              <a:rPr lang="en-US" b="1" baseline="-25000" dirty="0" smtClean="0"/>
              <a:t>C</a:t>
            </a:r>
            <a:endParaRPr lang="en-US" b="1" dirty="0"/>
          </a:p>
        </p:txBody>
      </p:sp>
      <p:sp>
        <p:nvSpPr>
          <p:cNvPr id="29" name="Oval 28"/>
          <p:cNvSpPr/>
          <p:nvPr/>
        </p:nvSpPr>
        <p:spPr>
          <a:xfrm>
            <a:off x="45387" y="3769571"/>
            <a:ext cx="820089" cy="356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Oval 36"/>
          <p:cNvSpPr/>
          <p:nvPr/>
        </p:nvSpPr>
        <p:spPr>
          <a:xfrm>
            <a:off x="32687" y="4988771"/>
            <a:ext cx="820089" cy="3567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8" name="Straight Arrow Connector 37"/>
          <p:cNvCxnSpPr>
            <a:stCxn id="15" idx="1"/>
          </p:cNvCxnSpPr>
          <p:nvPr/>
        </p:nvCxnSpPr>
        <p:spPr>
          <a:xfrm flipH="1">
            <a:off x="941677" y="2366455"/>
            <a:ext cx="2700639" cy="259702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2" name="Right Brace 41"/>
          <p:cNvSpPr/>
          <p:nvPr/>
        </p:nvSpPr>
        <p:spPr>
          <a:xfrm>
            <a:off x="3588896" y="3984860"/>
            <a:ext cx="381357" cy="1124164"/>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cxnSp>
        <p:nvCxnSpPr>
          <p:cNvPr id="44" name="Straight Arrow Connector 43"/>
          <p:cNvCxnSpPr/>
          <p:nvPr/>
        </p:nvCxnSpPr>
        <p:spPr>
          <a:xfrm flipV="1">
            <a:off x="4226313" y="3895960"/>
            <a:ext cx="1221987" cy="56208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8" name="Text Box 12"/>
          <p:cNvSpPr txBox="1">
            <a:spLocks noChangeArrowheads="1"/>
          </p:cNvSpPr>
          <p:nvPr/>
        </p:nvSpPr>
        <p:spPr bwMode="auto">
          <a:xfrm>
            <a:off x="5586433" y="2880906"/>
            <a:ext cx="3324299" cy="2031325"/>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sz="1400" b="1" dirty="0" smtClean="0">
                <a:solidFill>
                  <a:prstClr val="black"/>
                </a:solidFill>
                <a:latin typeface="Arial" pitchFamily="34" charset="0"/>
                <a:cs typeface="Arial" pitchFamily="34" charset="0"/>
              </a:rPr>
              <a:t>	An unregulated utility will price as high as the market will allow (as defined by demand) – this is at the point where marginal cost equals marginal revenue – which means at the margin (or incrementally) the monopolist has extracted all the profit that is possible out of the market.</a:t>
            </a:r>
          </a:p>
        </p:txBody>
      </p:sp>
      <p:sp>
        <p:nvSpPr>
          <p:cNvPr id="40" name="Rectangle 39"/>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41" name="Picture 40"/>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16765239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30970" y="339540"/>
            <a:ext cx="8860630" cy="879660"/>
            <a:chOff x="130970" y="339540"/>
            <a:chExt cx="8860630" cy="879660"/>
          </a:xfrm>
        </p:grpSpPr>
        <p:sp>
          <p:nvSpPr>
            <p:cNvPr id="14" name="TextBox 13"/>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Nimrod"/>
                  <a:ea typeface="Batang" pitchFamily="18" charset="-127"/>
                </a:rPr>
                <a:t>Center for Energy Studies</a:t>
              </a:r>
              <a:endParaRPr lang="en-US" sz="2000" b="1" dirty="0">
                <a:solidFill>
                  <a:schemeClr val="bg1"/>
                </a:solidFill>
                <a:latin typeface="Nimrod"/>
                <a:ea typeface="Batang" pitchFamily="18" charset="-127"/>
              </a:endParaRPr>
            </a:p>
          </p:txBody>
        </p:sp>
        <p:sp>
          <p:nvSpPr>
            <p:cNvPr id="16" name="Rectangle 15"/>
            <p:cNvSpPr/>
            <p:nvPr/>
          </p:nvSpPr>
          <p:spPr>
            <a:xfrm>
              <a:off x="130970"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80064"/>
                  </a:solidFill>
                  <a:latin typeface="Arial" pitchFamily="34" charset="0"/>
                  <a:cs typeface="Arial" pitchFamily="34" charset="0"/>
                </a:rPr>
                <a:t>The Natural Monopoly Problem: Setting Prices at Optimal Levels</a:t>
              </a:r>
              <a:endParaRPr lang="en-US" sz="1600" b="1" dirty="0">
                <a:solidFill>
                  <a:srgbClr val="280064"/>
                </a:solidFill>
                <a:latin typeface="Arial" pitchFamily="34" charset="0"/>
                <a:cs typeface="Arial" pitchFamily="34" charset="0"/>
              </a:endParaRPr>
            </a:p>
          </p:txBody>
        </p:sp>
      </p:grpSp>
      <p:sp>
        <p:nvSpPr>
          <p:cNvPr id="17" name="TextBox 16"/>
          <p:cNvSpPr txBox="1"/>
          <p:nvPr/>
        </p:nvSpPr>
        <p:spPr>
          <a:xfrm>
            <a:off x="4724400" y="6553200"/>
            <a:ext cx="4419601" cy="369332"/>
          </a:xfrm>
          <a:prstGeom prst="rect">
            <a:avLst/>
          </a:prstGeom>
          <a:noFill/>
        </p:spPr>
        <p:txBody>
          <a:bodyPr wrap="square" rtlCol="0">
            <a:spAutoFit/>
          </a:bodyPr>
          <a:lstStyle/>
          <a:p>
            <a:pPr algn="r"/>
            <a:r>
              <a:rPr lang="en-US" dirty="0" smtClean="0">
                <a:solidFill>
                  <a:schemeClr val="accent4">
                    <a:lumMod val="60000"/>
                    <a:lumOff val="40000"/>
                  </a:schemeClr>
                </a:solidFill>
              </a:rPr>
              <a:t> </a:t>
            </a:r>
            <a:r>
              <a:rPr lang="en-US" sz="900" dirty="0" smtClean="0"/>
              <a:t>© LSU Center for Energy Studies     </a:t>
            </a:r>
            <a:fld id="{7DF3D32F-5ECE-42B7-84D2-AF9B745FD515}" type="slidenum">
              <a:rPr lang="en-US" sz="1600" smtClean="0">
                <a:solidFill>
                  <a:schemeClr val="accent4">
                    <a:lumMod val="60000"/>
                    <a:lumOff val="40000"/>
                  </a:schemeClr>
                </a:solidFill>
              </a:rPr>
              <a:pPr algn="r"/>
              <a:t>11</a:t>
            </a:fld>
            <a:endParaRPr lang="en-US" sz="1600" dirty="0">
              <a:solidFill>
                <a:schemeClr val="accent4">
                  <a:lumMod val="60000"/>
                  <a:lumOff val="40000"/>
                </a:schemeClr>
              </a:solidFill>
            </a:endParaRPr>
          </a:p>
        </p:txBody>
      </p:sp>
      <p:sp>
        <p:nvSpPr>
          <p:cNvPr id="18" name="Text Box 12"/>
          <p:cNvSpPr txBox="1">
            <a:spLocks noChangeArrowheads="1"/>
          </p:cNvSpPr>
          <p:nvPr/>
        </p:nvSpPr>
        <p:spPr bwMode="auto">
          <a:xfrm>
            <a:off x="133350" y="1314271"/>
            <a:ext cx="8731255" cy="1200329"/>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If competitive industries set prices at marginal costs, why don’t we force utilities to simply price their services at marginal costs?  Primarily, because they have a large amount of shorter run fixed costs that have to get recovered.  If we priced at marginal costs, utilities would go bankrupt.</a:t>
            </a:r>
          </a:p>
        </p:txBody>
      </p:sp>
      <p:sp>
        <p:nvSpPr>
          <p:cNvPr id="19" name="Text Box 12"/>
          <p:cNvSpPr txBox="1">
            <a:spLocks noChangeArrowheads="1"/>
          </p:cNvSpPr>
          <p:nvPr/>
        </p:nvSpPr>
        <p:spPr bwMode="auto">
          <a:xfrm>
            <a:off x="6197600" y="3171645"/>
            <a:ext cx="2755352" cy="1169551"/>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sz="1400" b="1" dirty="0" smtClean="0">
                <a:solidFill>
                  <a:prstClr val="black"/>
                </a:solidFill>
                <a:latin typeface="Arial" pitchFamily="34" charset="0"/>
                <a:cs typeface="Arial" pitchFamily="34" charset="0"/>
              </a:rPr>
              <a:t>	If we set prices to MC then they would be too low and not allow the utility the opportunity to earn return on and of their investment.</a:t>
            </a:r>
          </a:p>
        </p:txBody>
      </p:sp>
      <p:sp>
        <p:nvSpPr>
          <p:cNvPr id="20" name="TextBox 19"/>
          <p:cNvSpPr txBox="1"/>
          <p:nvPr/>
        </p:nvSpPr>
        <p:spPr>
          <a:xfrm>
            <a:off x="4551761" y="332508"/>
            <a:ext cx="4278204" cy="369332"/>
          </a:xfrm>
          <a:prstGeom prst="rect">
            <a:avLst/>
          </a:prstGeom>
          <a:noFill/>
        </p:spPr>
        <p:txBody>
          <a:bodyPr wrap="square" rtlCol="0">
            <a:spAutoFit/>
          </a:bodyPr>
          <a:lstStyle/>
          <a:p>
            <a:pPr algn="r"/>
            <a:r>
              <a:rPr lang="en-US" b="1" dirty="0" smtClean="0">
                <a:solidFill>
                  <a:schemeClr val="bg1"/>
                </a:solidFill>
                <a:latin typeface="Arial" pitchFamily="34" charset="0"/>
                <a:cs typeface="Arial" pitchFamily="34" charset="0"/>
              </a:rPr>
              <a:t>Traditional Regulation</a:t>
            </a:r>
          </a:p>
        </p:txBody>
      </p:sp>
      <p:sp>
        <p:nvSpPr>
          <p:cNvPr id="21" name="Rectangle 20"/>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22" name="Picture 21"/>
          <p:cNvPicPr>
            <a:picLocks noChangeAspect="1"/>
          </p:cNvPicPr>
          <p:nvPr/>
        </p:nvPicPr>
        <p:blipFill>
          <a:blip r:embed="rId2"/>
          <a:stretch>
            <a:fillRect/>
          </a:stretch>
        </p:blipFill>
        <p:spPr>
          <a:xfrm>
            <a:off x="371476" y="311150"/>
            <a:ext cx="4567747" cy="365760"/>
          </a:xfrm>
          <a:prstGeom prst="rect">
            <a:avLst/>
          </a:prstGeom>
        </p:spPr>
      </p:pic>
      <p:cxnSp>
        <p:nvCxnSpPr>
          <p:cNvPr id="3" name="Straight Arrow Connector 2"/>
          <p:cNvCxnSpPr/>
          <p:nvPr/>
        </p:nvCxnSpPr>
        <p:spPr>
          <a:xfrm flipH="1">
            <a:off x="5410200" y="3756420"/>
            <a:ext cx="787400" cy="138708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824272" y="4736387"/>
            <a:ext cx="4455753" cy="537288"/>
          </a:xfrm>
          <a:prstGeom prst="rect">
            <a:avLst/>
          </a:prstGeom>
          <a:solidFill>
            <a:schemeClr val="accent5">
              <a:lumMod val="40000"/>
              <a:lumOff val="6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5" name="Straight Connector 24"/>
          <p:cNvCxnSpPr/>
          <p:nvPr/>
        </p:nvCxnSpPr>
        <p:spPr>
          <a:xfrm>
            <a:off x="807919" y="6404661"/>
            <a:ext cx="57764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79740" y="2830346"/>
            <a:ext cx="312906"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27" name="TextBox 26"/>
          <p:cNvSpPr txBox="1"/>
          <p:nvPr/>
        </p:nvSpPr>
        <p:spPr>
          <a:xfrm>
            <a:off x="6289675" y="6376086"/>
            <a:ext cx="1043876"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Quantity</a:t>
            </a:r>
            <a:endParaRPr lang="en-US" dirty="0">
              <a:latin typeface="Arial" panose="020B0604020202020204" pitchFamily="34" charset="0"/>
              <a:cs typeface="Arial" panose="020B0604020202020204" pitchFamily="34" charset="0"/>
            </a:endParaRPr>
          </a:p>
        </p:txBody>
      </p:sp>
      <p:cxnSp>
        <p:nvCxnSpPr>
          <p:cNvPr id="28" name="Straight Connector 27"/>
          <p:cNvCxnSpPr/>
          <p:nvPr/>
        </p:nvCxnSpPr>
        <p:spPr>
          <a:xfrm>
            <a:off x="824272" y="2857420"/>
            <a:ext cx="0" cy="354724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Freeform 28"/>
          <p:cNvSpPr/>
          <p:nvPr/>
        </p:nvSpPr>
        <p:spPr>
          <a:xfrm>
            <a:off x="1050925" y="3334853"/>
            <a:ext cx="5131730" cy="1401534"/>
          </a:xfrm>
          <a:custGeom>
            <a:avLst/>
            <a:gdLst>
              <a:gd name="connsiteX0" fmla="*/ 0 w 5029200"/>
              <a:gd name="connsiteY0" fmla="*/ 0 h 1405421"/>
              <a:gd name="connsiteX1" fmla="*/ 1771650 w 5029200"/>
              <a:gd name="connsiteY1" fmla="*/ 1190625 h 1405421"/>
              <a:gd name="connsiteX2" fmla="*/ 5029200 w 5029200"/>
              <a:gd name="connsiteY2" fmla="*/ 1400175 h 1405421"/>
              <a:gd name="connsiteX0" fmla="*/ 0 w 5029200"/>
              <a:gd name="connsiteY0" fmla="*/ 0 h 1400860"/>
              <a:gd name="connsiteX1" fmla="*/ 914800 w 5029200"/>
              <a:gd name="connsiteY1" fmla="*/ 948222 h 1400860"/>
              <a:gd name="connsiteX2" fmla="*/ 1771650 w 5029200"/>
              <a:gd name="connsiteY2" fmla="*/ 1190625 h 1400860"/>
              <a:gd name="connsiteX3" fmla="*/ 5029200 w 5029200"/>
              <a:gd name="connsiteY3" fmla="*/ 1400175 h 1400860"/>
              <a:gd name="connsiteX0" fmla="*/ 0 w 5029200"/>
              <a:gd name="connsiteY0" fmla="*/ 0 h 1401678"/>
              <a:gd name="connsiteX1" fmla="*/ 914800 w 5029200"/>
              <a:gd name="connsiteY1" fmla="*/ 948222 h 1401678"/>
              <a:gd name="connsiteX2" fmla="*/ 1771650 w 5029200"/>
              <a:gd name="connsiteY2" fmla="*/ 1276350 h 1401678"/>
              <a:gd name="connsiteX3" fmla="*/ 5029200 w 5029200"/>
              <a:gd name="connsiteY3" fmla="*/ 1400175 h 1401678"/>
              <a:gd name="connsiteX0" fmla="*/ 0 w 5029200"/>
              <a:gd name="connsiteY0" fmla="*/ 0 h 1401534"/>
              <a:gd name="connsiteX1" fmla="*/ 896131 w 5029200"/>
              <a:gd name="connsiteY1" fmla="*/ 995847 h 1401534"/>
              <a:gd name="connsiteX2" fmla="*/ 1771650 w 5029200"/>
              <a:gd name="connsiteY2" fmla="*/ 1276350 h 1401534"/>
              <a:gd name="connsiteX3" fmla="*/ 5029200 w 5029200"/>
              <a:gd name="connsiteY3" fmla="*/ 1400175 h 1401534"/>
            </a:gdLst>
            <a:ahLst/>
            <a:cxnLst>
              <a:cxn ang="0">
                <a:pos x="connsiteX0" y="connsiteY0"/>
              </a:cxn>
              <a:cxn ang="0">
                <a:pos x="connsiteX1" y="connsiteY1"/>
              </a:cxn>
              <a:cxn ang="0">
                <a:pos x="connsiteX2" y="connsiteY2"/>
              </a:cxn>
              <a:cxn ang="0">
                <a:pos x="connsiteX3" y="connsiteY3"/>
              </a:cxn>
            </a:cxnLst>
            <a:rect l="l" t="t" r="r" b="b"/>
            <a:pathLst>
              <a:path w="5029200" h="1401534">
                <a:moveTo>
                  <a:pt x="0" y="0"/>
                </a:moveTo>
                <a:cubicBezTo>
                  <a:pt x="180471" y="153274"/>
                  <a:pt x="600856" y="797410"/>
                  <a:pt x="896131" y="995847"/>
                </a:cubicBezTo>
                <a:cubicBezTo>
                  <a:pt x="1191406" y="1194284"/>
                  <a:pt x="1082805" y="1208962"/>
                  <a:pt x="1771650" y="1276350"/>
                </a:cubicBezTo>
                <a:cubicBezTo>
                  <a:pt x="2460495" y="1343738"/>
                  <a:pt x="3819525" y="1412081"/>
                  <a:pt x="5029200" y="1400175"/>
                </a:cubicBezTo>
              </a:path>
            </a:pathLst>
          </a:custGeom>
          <a:noFill/>
          <a:ln w="38100">
            <a:solidFill>
              <a:srgbClr val="1700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Freeform 29"/>
          <p:cNvSpPr/>
          <p:nvPr/>
        </p:nvSpPr>
        <p:spPr>
          <a:xfrm>
            <a:off x="955675" y="4159250"/>
            <a:ext cx="5226980" cy="1238250"/>
          </a:xfrm>
          <a:custGeom>
            <a:avLst/>
            <a:gdLst>
              <a:gd name="connsiteX0" fmla="*/ 0 w 5029200"/>
              <a:gd name="connsiteY0" fmla="*/ 0 h 766457"/>
              <a:gd name="connsiteX1" fmla="*/ 2009775 w 5029200"/>
              <a:gd name="connsiteY1" fmla="*/ 723900 h 766457"/>
              <a:gd name="connsiteX2" fmla="*/ 5029200 w 5029200"/>
              <a:gd name="connsiteY2" fmla="*/ 619125 h 766457"/>
            </a:gdLst>
            <a:ahLst/>
            <a:cxnLst>
              <a:cxn ang="0">
                <a:pos x="connsiteX0" y="connsiteY0"/>
              </a:cxn>
              <a:cxn ang="0">
                <a:pos x="connsiteX1" y="connsiteY1"/>
              </a:cxn>
              <a:cxn ang="0">
                <a:pos x="connsiteX2" y="connsiteY2"/>
              </a:cxn>
            </a:cxnLst>
            <a:rect l="l" t="t" r="r" b="b"/>
            <a:pathLst>
              <a:path w="5029200" h="766457">
                <a:moveTo>
                  <a:pt x="0" y="0"/>
                </a:moveTo>
                <a:cubicBezTo>
                  <a:pt x="585787" y="310356"/>
                  <a:pt x="1171575" y="620713"/>
                  <a:pt x="2009775" y="723900"/>
                </a:cubicBezTo>
                <a:cubicBezTo>
                  <a:pt x="2847975" y="827087"/>
                  <a:pt x="3938587" y="723106"/>
                  <a:pt x="5029200" y="619125"/>
                </a:cubicBezTo>
              </a:path>
            </a:pathLst>
          </a:custGeom>
          <a:no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1" name="Straight Connector 30"/>
          <p:cNvCxnSpPr/>
          <p:nvPr/>
        </p:nvCxnSpPr>
        <p:spPr>
          <a:xfrm>
            <a:off x="1336198" y="3033865"/>
            <a:ext cx="4719903" cy="2677763"/>
          </a:xfrm>
          <a:prstGeom prst="line">
            <a:avLst/>
          </a:prstGeom>
          <a:ln w="38100">
            <a:solidFill>
              <a:srgbClr val="78993A"/>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6199453" y="4551721"/>
            <a:ext cx="505267"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AC</a:t>
            </a:r>
            <a:endParaRPr lang="en-US" dirty="0">
              <a:latin typeface="Arial" panose="020B0604020202020204" pitchFamily="34" charset="0"/>
              <a:cs typeface="Arial" panose="020B0604020202020204" pitchFamily="34" charset="0"/>
            </a:endParaRPr>
          </a:p>
        </p:txBody>
      </p:sp>
      <p:sp>
        <p:nvSpPr>
          <p:cNvPr id="33" name="TextBox 32"/>
          <p:cNvSpPr txBox="1"/>
          <p:nvPr/>
        </p:nvSpPr>
        <p:spPr>
          <a:xfrm>
            <a:off x="6199453" y="5003087"/>
            <a:ext cx="543739"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MC</a:t>
            </a:r>
            <a:endParaRPr lang="en-US" dirty="0">
              <a:latin typeface="Arial" panose="020B0604020202020204" pitchFamily="34" charset="0"/>
              <a:cs typeface="Arial" panose="020B0604020202020204" pitchFamily="34" charset="0"/>
            </a:endParaRPr>
          </a:p>
        </p:txBody>
      </p:sp>
      <p:sp>
        <p:nvSpPr>
          <p:cNvPr id="34" name="TextBox 33"/>
          <p:cNvSpPr txBox="1"/>
          <p:nvPr/>
        </p:nvSpPr>
        <p:spPr>
          <a:xfrm>
            <a:off x="6199453" y="5508109"/>
            <a:ext cx="351378"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D</a:t>
            </a:r>
            <a:endParaRPr lang="en-US" dirty="0">
              <a:latin typeface="Arial" panose="020B0604020202020204" pitchFamily="34" charset="0"/>
              <a:cs typeface="Arial" panose="020B0604020202020204" pitchFamily="34" charset="0"/>
            </a:endParaRPr>
          </a:p>
        </p:txBody>
      </p:sp>
      <p:sp>
        <p:nvSpPr>
          <p:cNvPr id="35" name="TextBox 34"/>
          <p:cNvSpPr txBox="1"/>
          <p:nvPr/>
        </p:nvSpPr>
        <p:spPr>
          <a:xfrm>
            <a:off x="2889669" y="4849198"/>
            <a:ext cx="1168911" cy="307777"/>
          </a:xfrm>
          <a:prstGeom prst="rect">
            <a:avLst/>
          </a:prstGeom>
          <a:noFill/>
        </p:spPr>
        <p:txBody>
          <a:bodyPr wrap="none" rtlCol="0">
            <a:spAutoFit/>
          </a:bodyPr>
          <a:lstStyle/>
          <a:p>
            <a:pPr algn="ctr"/>
            <a:r>
              <a:rPr lang="en-US" sz="1400" dirty="0" smtClean="0">
                <a:latin typeface="Arial" panose="020B0604020202020204" pitchFamily="34" charset="0"/>
                <a:cs typeface="Arial" panose="020B0604020202020204" pitchFamily="34" charset="0"/>
              </a:rPr>
              <a:t>Loss to Firm</a:t>
            </a:r>
            <a:endParaRPr lang="en-US" sz="1400" dirty="0">
              <a:latin typeface="Arial" panose="020B0604020202020204" pitchFamily="34" charset="0"/>
              <a:cs typeface="Arial" panose="020B0604020202020204" pitchFamily="34" charset="0"/>
            </a:endParaRPr>
          </a:p>
        </p:txBody>
      </p:sp>
      <p:cxnSp>
        <p:nvCxnSpPr>
          <p:cNvPr id="36" name="Straight Connector 35"/>
          <p:cNvCxnSpPr/>
          <p:nvPr/>
        </p:nvCxnSpPr>
        <p:spPr>
          <a:xfrm>
            <a:off x="5280025" y="5273675"/>
            <a:ext cx="0" cy="1121461"/>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5053040" y="6376086"/>
            <a:ext cx="453970"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Q*</a:t>
            </a:r>
            <a:endParaRPr lang="en-US" dirty="0">
              <a:latin typeface="Arial" panose="020B0604020202020204" pitchFamily="34" charset="0"/>
              <a:cs typeface="Arial" panose="020B0604020202020204" pitchFamily="34" charset="0"/>
            </a:endParaRPr>
          </a:p>
        </p:txBody>
      </p:sp>
      <p:sp>
        <p:nvSpPr>
          <p:cNvPr id="39" name="TextBox 38"/>
          <p:cNvSpPr txBox="1"/>
          <p:nvPr/>
        </p:nvSpPr>
        <p:spPr>
          <a:xfrm>
            <a:off x="264270" y="4551721"/>
            <a:ext cx="595035"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AC*</a:t>
            </a:r>
            <a:endParaRPr lang="en-US" dirty="0">
              <a:latin typeface="Arial" panose="020B0604020202020204" pitchFamily="34" charset="0"/>
              <a:cs typeface="Arial" panose="020B0604020202020204" pitchFamily="34" charset="0"/>
            </a:endParaRPr>
          </a:p>
        </p:txBody>
      </p:sp>
      <p:sp>
        <p:nvSpPr>
          <p:cNvPr id="6" name="Oval 5"/>
          <p:cNvSpPr/>
          <p:nvPr/>
        </p:nvSpPr>
        <p:spPr>
          <a:xfrm>
            <a:off x="5124450" y="5003800"/>
            <a:ext cx="571500" cy="558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Arrow Connector 14"/>
          <p:cNvCxnSpPr/>
          <p:nvPr/>
        </p:nvCxnSpPr>
        <p:spPr>
          <a:xfrm flipH="1">
            <a:off x="889000" y="3756420"/>
            <a:ext cx="5308600" cy="138708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430983" y="5089009"/>
            <a:ext cx="428322"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P*</a:t>
            </a:r>
            <a:endParaRPr lang="en-US" dirty="0">
              <a:latin typeface="Arial" panose="020B0604020202020204" pitchFamily="34" charset="0"/>
              <a:cs typeface="Arial" panose="020B0604020202020204" pitchFamily="34" charset="0"/>
            </a:endParaRPr>
          </a:p>
        </p:txBody>
      </p:sp>
      <p:sp>
        <p:nvSpPr>
          <p:cNvPr id="23" name="Oval 22"/>
          <p:cNvSpPr/>
          <p:nvPr/>
        </p:nvSpPr>
        <p:spPr>
          <a:xfrm>
            <a:off x="285750" y="5003800"/>
            <a:ext cx="571500" cy="558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01134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30970" y="250827"/>
            <a:ext cx="8860630" cy="968373"/>
            <a:chOff x="130970" y="250827"/>
            <a:chExt cx="8860630" cy="968373"/>
          </a:xfrm>
        </p:grpSpPr>
        <p:pic>
          <p:nvPicPr>
            <p:cNvPr id="13" name="Picture 12"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14" name="TextBox 13"/>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Nimrod"/>
                  <a:ea typeface="Batang" pitchFamily="18" charset="-127"/>
                </a:rPr>
                <a:t>Center for Energy Studies</a:t>
              </a:r>
              <a:endParaRPr lang="en-US" sz="2000" b="1" dirty="0">
                <a:solidFill>
                  <a:schemeClr val="bg1"/>
                </a:solidFill>
                <a:latin typeface="Nimrod"/>
                <a:ea typeface="Batang" pitchFamily="18" charset="-127"/>
              </a:endParaRPr>
            </a:p>
          </p:txBody>
        </p:sp>
        <p:sp>
          <p:nvSpPr>
            <p:cNvPr id="16" name="Rectangle 15"/>
            <p:cNvSpPr/>
            <p:nvPr/>
          </p:nvSpPr>
          <p:spPr>
            <a:xfrm>
              <a:off x="130970"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80064"/>
                  </a:solidFill>
                  <a:latin typeface="Arial" pitchFamily="34" charset="0"/>
                  <a:cs typeface="Arial" pitchFamily="34" charset="0"/>
                </a:rPr>
                <a:t>Comparison of Various Monopoly/Regulated Pricing Outcomes</a:t>
              </a:r>
              <a:endParaRPr lang="en-US" sz="1600" b="1" dirty="0">
                <a:solidFill>
                  <a:srgbClr val="280064"/>
                </a:solidFill>
                <a:latin typeface="Arial" pitchFamily="34" charset="0"/>
                <a:cs typeface="Arial" pitchFamily="34" charset="0"/>
              </a:endParaRPr>
            </a:p>
          </p:txBody>
        </p:sp>
      </p:grpSp>
      <p:sp>
        <p:nvSpPr>
          <p:cNvPr id="17" name="TextBox 16"/>
          <p:cNvSpPr txBox="1"/>
          <p:nvPr/>
        </p:nvSpPr>
        <p:spPr>
          <a:xfrm>
            <a:off x="4724400" y="6553200"/>
            <a:ext cx="4419601" cy="369332"/>
          </a:xfrm>
          <a:prstGeom prst="rect">
            <a:avLst/>
          </a:prstGeom>
          <a:noFill/>
        </p:spPr>
        <p:txBody>
          <a:bodyPr wrap="square" rtlCol="0">
            <a:spAutoFit/>
          </a:bodyPr>
          <a:lstStyle/>
          <a:p>
            <a:pPr algn="r"/>
            <a:r>
              <a:rPr lang="en-US" dirty="0" smtClean="0">
                <a:solidFill>
                  <a:schemeClr val="accent4">
                    <a:lumMod val="60000"/>
                    <a:lumOff val="40000"/>
                  </a:schemeClr>
                </a:solidFill>
              </a:rPr>
              <a:t> </a:t>
            </a:r>
            <a:r>
              <a:rPr lang="en-US" sz="900" dirty="0" smtClean="0"/>
              <a:t>© LSU Center for Energy Studies     </a:t>
            </a:r>
            <a:fld id="{7DF3D32F-5ECE-42B7-84D2-AF9B745FD515}" type="slidenum">
              <a:rPr lang="en-US" sz="1600" smtClean="0">
                <a:solidFill>
                  <a:schemeClr val="accent4">
                    <a:lumMod val="60000"/>
                    <a:lumOff val="40000"/>
                  </a:schemeClr>
                </a:solidFill>
              </a:rPr>
              <a:pPr algn="r"/>
              <a:t>12</a:t>
            </a:fld>
            <a:endParaRPr lang="en-US" sz="1600" dirty="0">
              <a:solidFill>
                <a:schemeClr val="accent4">
                  <a:lumMod val="60000"/>
                  <a:lumOff val="40000"/>
                </a:schemeClr>
              </a:solidFill>
            </a:endParaRPr>
          </a:p>
        </p:txBody>
      </p:sp>
      <p:sp>
        <p:nvSpPr>
          <p:cNvPr id="19" name="Text Box 12"/>
          <p:cNvSpPr txBox="1">
            <a:spLocks noChangeArrowheads="1"/>
          </p:cNvSpPr>
          <p:nvPr/>
        </p:nvSpPr>
        <p:spPr bwMode="auto">
          <a:xfrm>
            <a:off x="228600" y="1286470"/>
            <a:ext cx="8636005" cy="1200329"/>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	Regulators, therefore, have to choose prices that reflect some middle ground that give utilities a “fair-return” for their investments. This results in prices lower than what would occur under an unregulated monopoly, but higher than those arising in competitive markets. </a:t>
            </a:r>
          </a:p>
        </p:txBody>
      </p:sp>
      <p:sp>
        <p:nvSpPr>
          <p:cNvPr id="18" name="TextBox 17"/>
          <p:cNvSpPr txBox="1"/>
          <p:nvPr/>
        </p:nvSpPr>
        <p:spPr>
          <a:xfrm>
            <a:off x="4551761" y="332508"/>
            <a:ext cx="4278204" cy="369332"/>
          </a:xfrm>
          <a:prstGeom prst="rect">
            <a:avLst/>
          </a:prstGeom>
          <a:noFill/>
        </p:spPr>
        <p:txBody>
          <a:bodyPr wrap="square" rtlCol="0">
            <a:spAutoFit/>
          </a:bodyPr>
          <a:lstStyle/>
          <a:p>
            <a:pPr algn="r"/>
            <a:r>
              <a:rPr lang="en-US" b="1" dirty="0" smtClean="0">
                <a:solidFill>
                  <a:schemeClr val="bg1"/>
                </a:solidFill>
                <a:latin typeface="Arial" pitchFamily="34" charset="0"/>
                <a:cs typeface="Arial" pitchFamily="34" charset="0"/>
              </a:rPr>
              <a:t>Traditional Regulation</a:t>
            </a:r>
          </a:p>
        </p:txBody>
      </p:sp>
      <p:sp>
        <p:nvSpPr>
          <p:cNvPr id="20" name="Rectangle 19"/>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21" name="Picture 20"/>
          <p:cNvPicPr>
            <a:picLocks noChangeAspect="1"/>
          </p:cNvPicPr>
          <p:nvPr/>
        </p:nvPicPr>
        <p:blipFill>
          <a:blip r:embed="rId3"/>
          <a:stretch>
            <a:fillRect/>
          </a:stretch>
        </p:blipFill>
        <p:spPr>
          <a:xfrm>
            <a:off x="371476" y="311150"/>
            <a:ext cx="4567747" cy="365760"/>
          </a:xfrm>
          <a:prstGeom prst="rect">
            <a:avLst/>
          </a:prstGeom>
        </p:spPr>
      </p:pic>
      <p:cxnSp>
        <p:nvCxnSpPr>
          <p:cNvPr id="15" name="Straight Connector 14"/>
          <p:cNvCxnSpPr/>
          <p:nvPr/>
        </p:nvCxnSpPr>
        <p:spPr>
          <a:xfrm>
            <a:off x="1916472" y="5125846"/>
            <a:ext cx="4054012"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900119" y="6303061"/>
            <a:ext cx="577646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571940" y="2728746"/>
            <a:ext cx="312906"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24" name="Freeform 23"/>
          <p:cNvSpPr/>
          <p:nvPr/>
        </p:nvSpPr>
        <p:spPr>
          <a:xfrm>
            <a:off x="2216414" y="3321528"/>
            <a:ext cx="5217564" cy="1872699"/>
          </a:xfrm>
          <a:custGeom>
            <a:avLst/>
            <a:gdLst>
              <a:gd name="connsiteX0" fmla="*/ 0 w 5105400"/>
              <a:gd name="connsiteY0" fmla="*/ 0 h 1713111"/>
              <a:gd name="connsiteX1" fmla="*/ 971550 w 5105400"/>
              <a:gd name="connsiteY1" fmla="*/ 733425 h 1713111"/>
              <a:gd name="connsiteX2" fmla="*/ 3219450 w 5105400"/>
              <a:gd name="connsiteY2" fmla="*/ 1571625 h 1713111"/>
              <a:gd name="connsiteX3" fmla="*/ 5105400 w 5105400"/>
              <a:gd name="connsiteY3" fmla="*/ 1704975 h 1713111"/>
              <a:gd name="connsiteX0" fmla="*/ 0 w 5105400"/>
              <a:gd name="connsiteY0" fmla="*/ 0 h 1787173"/>
              <a:gd name="connsiteX1" fmla="*/ 971550 w 5105400"/>
              <a:gd name="connsiteY1" fmla="*/ 733425 h 1787173"/>
              <a:gd name="connsiteX2" fmla="*/ 3133725 w 5105400"/>
              <a:gd name="connsiteY2" fmla="*/ 1714500 h 1787173"/>
              <a:gd name="connsiteX3" fmla="*/ 5105400 w 5105400"/>
              <a:gd name="connsiteY3" fmla="*/ 1704975 h 1787173"/>
              <a:gd name="connsiteX0" fmla="*/ 0 w 5217564"/>
              <a:gd name="connsiteY0" fmla="*/ 0 h 1872699"/>
              <a:gd name="connsiteX1" fmla="*/ 971550 w 5217564"/>
              <a:gd name="connsiteY1" fmla="*/ 733425 h 1872699"/>
              <a:gd name="connsiteX2" fmla="*/ 3133725 w 5217564"/>
              <a:gd name="connsiteY2" fmla="*/ 1714500 h 1872699"/>
              <a:gd name="connsiteX3" fmla="*/ 5098786 w 5217564"/>
              <a:gd name="connsiteY3" fmla="*/ 1869597 h 1872699"/>
              <a:gd name="connsiteX4" fmla="*/ 5105400 w 5217564"/>
              <a:gd name="connsiteY4" fmla="*/ 1704975 h 1872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7564" h="1872699">
                <a:moveTo>
                  <a:pt x="0" y="0"/>
                </a:moveTo>
                <a:cubicBezTo>
                  <a:pt x="217487" y="235744"/>
                  <a:pt x="449263" y="447675"/>
                  <a:pt x="971550" y="733425"/>
                </a:cubicBezTo>
                <a:cubicBezTo>
                  <a:pt x="1493837" y="1019175"/>
                  <a:pt x="2445852" y="1525138"/>
                  <a:pt x="3133725" y="1714500"/>
                </a:cubicBezTo>
                <a:cubicBezTo>
                  <a:pt x="3821598" y="1903862"/>
                  <a:pt x="4770174" y="1871184"/>
                  <a:pt x="5098786" y="1869597"/>
                </a:cubicBezTo>
                <a:cubicBezTo>
                  <a:pt x="5427398" y="1868010"/>
                  <a:pt x="4953485" y="1718125"/>
                  <a:pt x="5105400" y="1704975"/>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24"/>
          <p:cNvSpPr/>
          <p:nvPr/>
        </p:nvSpPr>
        <p:spPr>
          <a:xfrm>
            <a:off x="2047875" y="4429125"/>
            <a:ext cx="5226980" cy="1238250"/>
          </a:xfrm>
          <a:custGeom>
            <a:avLst/>
            <a:gdLst>
              <a:gd name="connsiteX0" fmla="*/ 0 w 5029200"/>
              <a:gd name="connsiteY0" fmla="*/ 0 h 766457"/>
              <a:gd name="connsiteX1" fmla="*/ 2009775 w 5029200"/>
              <a:gd name="connsiteY1" fmla="*/ 723900 h 766457"/>
              <a:gd name="connsiteX2" fmla="*/ 5029200 w 5029200"/>
              <a:gd name="connsiteY2" fmla="*/ 619125 h 766457"/>
            </a:gdLst>
            <a:ahLst/>
            <a:cxnLst>
              <a:cxn ang="0">
                <a:pos x="connsiteX0" y="connsiteY0"/>
              </a:cxn>
              <a:cxn ang="0">
                <a:pos x="connsiteX1" y="connsiteY1"/>
              </a:cxn>
              <a:cxn ang="0">
                <a:pos x="connsiteX2" y="connsiteY2"/>
              </a:cxn>
            </a:cxnLst>
            <a:rect l="l" t="t" r="r" b="b"/>
            <a:pathLst>
              <a:path w="5029200" h="766457">
                <a:moveTo>
                  <a:pt x="0" y="0"/>
                </a:moveTo>
                <a:cubicBezTo>
                  <a:pt x="585787" y="310356"/>
                  <a:pt x="1171575" y="620713"/>
                  <a:pt x="2009775" y="723900"/>
                </a:cubicBezTo>
                <a:cubicBezTo>
                  <a:pt x="2847975" y="827087"/>
                  <a:pt x="3938587" y="723106"/>
                  <a:pt x="5029200" y="619125"/>
                </a:cubicBezTo>
              </a:path>
            </a:pathLst>
          </a:custGeom>
          <a:noFill/>
          <a:ln w="3810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7239000" y="4895460"/>
            <a:ext cx="397419"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TextBox 26"/>
          <p:cNvSpPr txBox="1"/>
          <p:nvPr/>
        </p:nvSpPr>
        <p:spPr>
          <a:xfrm>
            <a:off x="7265330" y="5000036"/>
            <a:ext cx="629211"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ATC</a:t>
            </a:r>
            <a:endParaRPr lang="en-US" dirty="0">
              <a:latin typeface="Arial" panose="020B0604020202020204" pitchFamily="34" charset="0"/>
              <a:cs typeface="Arial" panose="020B0604020202020204" pitchFamily="34" charset="0"/>
            </a:endParaRPr>
          </a:p>
        </p:txBody>
      </p:sp>
      <p:cxnSp>
        <p:nvCxnSpPr>
          <p:cNvPr id="28" name="Straight Connector 27"/>
          <p:cNvCxnSpPr/>
          <p:nvPr/>
        </p:nvCxnSpPr>
        <p:spPr>
          <a:xfrm>
            <a:off x="2216414" y="2838450"/>
            <a:ext cx="4855449" cy="3000375"/>
          </a:xfrm>
          <a:prstGeom prst="line">
            <a:avLst/>
          </a:prstGeom>
          <a:ln w="38100">
            <a:solidFill>
              <a:srgbClr val="17003A"/>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endCxn id="32" idx="1"/>
          </p:cNvCxnSpPr>
          <p:nvPr/>
        </p:nvCxnSpPr>
        <p:spPr>
          <a:xfrm>
            <a:off x="2216414" y="2913412"/>
            <a:ext cx="1847758" cy="318569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7255805" y="5257211"/>
            <a:ext cx="543739"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MC</a:t>
            </a:r>
            <a:endParaRPr lang="en-US" dirty="0">
              <a:latin typeface="Arial" panose="020B0604020202020204" pitchFamily="34" charset="0"/>
              <a:cs typeface="Arial" panose="020B0604020202020204" pitchFamily="34" charset="0"/>
            </a:endParaRPr>
          </a:p>
        </p:txBody>
      </p:sp>
      <p:sp>
        <p:nvSpPr>
          <p:cNvPr id="31" name="TextBox 30"/>
          <p:cNvSpPr txBox="1"/>
          <p:nvPr/>
        </p:nvSpPr>
        <p:spPr>
          <a:xfrm>
            <a:off x="7036196" y="5752511"/>
            <a:ext cx="351378"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D</a:t>
            </a:r>
            <a:endParaRPr lang="en-US" dirty="0">
              <a:latin typeface="Arial" panose="020B0604020202020204" pitchFamily="34" charset="0"/>
              <a:cs typeface="Arial" panose="020B0604020202020204" pitchFamily="34" charset="0"/>
            </a:endParaRPr>
          </a:p>
        </p:txBody>
      </p:sp>
      <p:sp>
        <p:nvSpPr>
          <p:cNvPr id="32" name="TextBox 31"/>
          <p:cNvSpPr txBox="1"/>
          <p:nvPr/>
        </p:nvSpPr>
        <p:spPr>
          <a:xfrm>
            <a:off x="4064172" y="5914436"/>
            <a:ext cx="543739"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MR</a:t>
            </a:r>
            <a:endParaRPr lang="en-US" dirty="0">
              <a:latin typeface="Arial" panose="020B0604020202020204" pitchFamily="34" charset="0"/>
              <a:cs typeface="Arial" panose="020B0604020202020204" pitchFamily="34" charset="0"/>
            </a:endParaRPr>
          </a:p>
        </p:txBody>
      </p:sp>
      <p:sp>
        <p:nvSpPr>
          <p:cNvPr id="33" name="TextBox 32"/>
          <p:cNvSpPr txBox="1"/>
          <p:nvPr/>
        </p:nvSpPr>
        <p:spPr>
          <a:xfrm>
            <a:off x="4311273" y="3007152"/>
            <a:ext cx="1027845" cy="523220"/>
          </a:xfrm>
          <a:prstGeom prst="rect">
            <a:avLst/>
          </a:prstGeom>
          <a:noFill/>
        </p:spPr>
        <p:txBody>
          <a:bodyPr wrap="none" rtlCol="0">
            <a:spAutoFit/>
          </a:bodyPr>
          <a:lstStyle/>
          <a:p>
            <a:pPr algn="ctr"/>
            <a:r>
              <a:rPr lang="en-US" sz="1400" b="1" dirty="0" smtClean="0">
                <a:latin typeface="Arial" panose="020B0604020202020204" pitchFamily="34" charset="0"/>
                <a:cs typeface="Arial" panose="020B0604020202020204" pitchFamily="34" charset="0"/>
              </a:rPr>
              <a:t>Monopoly</a:t>
            </a:r>
          </a:p>
          <a:p>
            <a:pPr algn="ctr"/>
            <a:r>
              <a:rPr lang="en-US" sz="1400" b="1" dirty="0" smtClean="0">
                <a:latin typeface="Arial" panose="020B0604020202020204" pitchFamily="34" charset="0"/>
                <a:cs typeface="Arial" panose="020B0604020202020204" pitchFamily="34" charset="0"/>
              </a:rPr>
              <a:t>Price</a:t>
            </a:r>
            <a:endParaRPr lang="en-US" sz="1400" b="1" dirty="0">
              <a:latin typeface="Arial" panose="020B0604020202020204" pitchFamily="34" charset="0"/>
              <a:cs typeface="Arial" panose="020B0604020202020204" pitchFamily="34" charset="0"/>
            </a:endParaRPr>
          </a:p>
        </p:txBody>
      </p:sp>
      <p:sp>
        <p:nvSpPr>
          <p:cNvPr id="34" name="TextBox 33"/>
          <p:cNvSpPr txBox="1"/>
          <p:nvPr/>
        </p:nvSpPr>
        <p:spPr>
          <a:xfrm>
            <a:off x="6641857" y="4051954"/>
            <a:ext cx="1140056" cy="523220"/>
          </a:xfrm>
          <a:prstGeom prst="rect">
            <a:avLst/>
          </a:prstGeom>
          <a:noFill/>
        </p:spPr>
        <p:txBody>
          <a:bodyPr wrap="none" rtlCol="0">
            <a:spAutoFit/>
          </a:bodyPr>
          <a:lstStyle/>
          <a:p>
            <a:pPr algn="ctr"/>
            <a:r>
              <a:rPr lang="en-US" sz="1400" b="1" dirty="0" smtClean="0">
                <a:latin typeface="Arial" panose="020B0604020202020204" pitchFamily="34" charset="0"/>
                <a:cs typeface="Arial" panose="020B0604020202020204" pitchFamily="34" charset="0"/>
              </a:rPr>
              <a:t>Fair Return</a:t>
            </a:r>
          </a:p>
          <a:p>
            <a:pPr algn="ctr"/>
            <a:r>
              <a:rPr lang="en-US" sz="1400" b="1" dirty="0" smtClean="0">
                <a:latin typeface="Arial" panose="020B0604020202020204" pitchFamily="34" charset="0"/>
                <a:cs typeface="Arial" panose="020B0604020202020204" pitchFamily="34" charset="0"/>
              </a:rPr>
              <a:t>Price</a:t>
            </a:r>
            <a:endParaRPr lang="en-US" sz="1400" b="1" dirty="0">
              <a:latin typeface="Arial" panose="020B0604020202020204" pitchFamily="34" charset="0"/>
              <a:cs typeface="Arial" panose="020B0604020202020204" pitchFamily="34" charset="0"/>
            </a:endParaRPr>
          </a:p>
        </p:txBody>
      </p:sp>
      <p:sp>
        <p:nvSpPr>
          <p:cNvPr id="35" name="TextBox 34"/>
          <p:cNvSpPr txBox="1"/>
          <p:nvPr/>
        </p:nvSpPr>
        <p:spPr>
          <a:xfrm>
            <a:off x="7671644" y="5577215"/>
            <a:ext cx="1340432" cy="523220"/>
          </a:xfrm>
          <a:prstGeom prst="rect">
            <a:avLst/>
          </a:prstGeom>
          <a:noFill/>
        </p:spPr>
        <p:txBody>
          <a:bodyPr wrap="none" rtlCol="0">
            <a:spAutoFit/>
          </a:bodyPr>
          <a:lstStyle/>
          <a:p>
            <a:pPr algn="ctr"/>
            <a:r>
              <a:rPr lang="en-US" sz="1400" b="1" dirty="0" smtClean="0">
                <a:latin typeface="Arial" panose="020B0604020202020204" pitchFamily="34" charset="0"/>
                <a:cs typeface="Arial" panose="020B0604020202020204" pitchFamily="34" charset="0"/>
              </a:rPr>
              <a:t>Socially </a:t>
            </a:r>
          </a:p>
          <a:p>
            <a:pPr algn="ctr"/>
            <a:r>
              <a:rPr lang="en-US" sz="1400" b="1" dirty="0" smtClean="0">
                <a:latin typeface="Arial" panose="020B0604020202020204" pitchFamily="34" charset="0"/>
                <a:cs typeface="Arial" panose="020B0604020202020204" pitchFamily="34" charset="0"/>
              </a:rPr>
              <a:t>Optimal Price</a:t>
            </a:r>
            <a:endParaRPr lang="en-US" sz="1400" b="1" dirty="0">
              <a:latin typeface="Arial" panose="020B0604020202020204" pitchFamily="34" charset="0"/>
              <a:cs typeface="Arial" panose="020B0604020202020204" pitchFamily="34" charset="0"/>
            </a:endParaRPr>
          </a:p>
        </p:txBody>
      </p:sp>
      <p:cxnSp>
        <p:nvCxnSpPr>
          <p:cNvPr id="36" name="Straight Connector 35"/>
          <p:cNvCxnSpPr/>
          <p:nvPr/>
        </p:nvCxnSpPr>
        <p:spPr>
          <a:xfrm flipH="1">
            <a:off x="6034461" y="4351664"/>
            <a:ext cx="675953" cy="661399"/>
          </a:xfrm>
          <a:prstGeom prst="line">
            <a:avLst/>
          </a:prstGeom>
          <a:ln>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endCxn id="35" idx="1"/>
          </p:cNvCxnSpPr>
          <p:nvPr/>
        </p:nvCxnSpPr>
        <p:spPr>
          <a:xfrm>
            <a:off x="7036196" y="5667375"/>
            <a:ext cx="635448" cy="171450"/>
          </a:xfrm>
          <a:prstGeom prst="line">
            <a:avLst/>
          </a:prstGeom>
          <a:ln>
            <a:solidFill>
              <a:schemeClr val="tx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33" idx="1"/>
          </p:cNvCxnSpPr>
          <p:nvPr/>
        </p:nvCxnSpPr>
        <p:spPr>
          <a:xfrm flipH="1">
            <a:off x="3898900" y="3268762"/>
            <a:ext cx="412373" cy="426938"/>
          </a:xfrm>
          <a:prstGeom prst="line">
            <a:avLst/>
          </a:prstGeom>
          <a:ln>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rot="16200000">
            <a:off x="661401" y="4193396"/>
            <a:ext cx="1409360" cy="307777"/>
          </a:xfrm>
          <a:prstGeom prst="rect">
            <a:avLst/>
          </a:prstGeom>
          <a:noFill/>
        </p:spPr>
        <p:txBody>
          <a:bodyPr wrap="none" rtlCol="0">
            <a:spAutoFit/>
          </a:bodyPr>
          <a:lstStyle/>
          <a:p>
            <a:r>
              <a:rPr lang="en-US" sz="1400" dirty="0" smtClean="0">
                <a:latin typeface="Arial" panose="020B0604020202020204" pitchFamily="34" charset="0"/>
                <a:cs typeface="Arial" panose="020B0604020202020204" pitchFamily="34" charset="0"/>
              </a:rPr>
              <a:t>Price and costs</a:t>
            </a:r>
            <a:endParaRPr lang="en-US" sz="1400" dirty="0">
              <a:latin typeface="Arial" panose="020B0604020202020204" pitchFamily="34" charset="0"/>
              <a:cs typeface="Arial" panose="020B0604020202020204" pitchFamily="34" charset="0"/>
            </a:endParaRPr>
          </a:p>
        </p:txBody>
      </p:sp>
      <p:cxnSp>
        <p:nvCxnSpPr>
          <p:cNvPr id="42" name="Straight Connector 41"/>
          <p:cNvCxnSpPr/>
          <p:nvPr/>
        </p:nvCxnSpPr>
        <p:spPr>
          <a:xfrm>
            <a:off x="1923296" y="3787462"/>
            <a:ext cx="1788174"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1916472" y="5535882"/>
            <a:ext cx="4672413" cy="0"/>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1916472" y="2755820"/>
            <a:ext cx="0" cy="354724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3750366" y="3781973"/>
            <a:ext cx="0" cy="2521088"/>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47" idx="0"/>
          </p:cNvCxnSpPr>
          <p:nvPr/>
        </p:nvCxnSpPr>
        <p:spPr>
          <a:xfrm>
            <a:off x="5950641" y="5080126"/>
            <a:ext cx="0" cy="1203642"/>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7" name="Oval 46"/>
          <p:cNvSpPr/>
          <p:nvPr/>
        </p:nvSpPr>
        <p:spPr>
          <a:xfrm>
            <a:off x="5904921" y="5080126"/>
            <a:ext cx="91440" cy="9144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Oval 47"/>
          <p:cNvSpPr/>
          <p:nvPr/>
        </p:nvSpPr>
        <p:spPr>
          <a:xfrm>
            <a:off x="3704646" y="3736253"/>
            <a:ext cx="91440" cy="9144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9" name="Straight Connector 48"/>
          <p:cNvCxnSpPr/>
          <p:nvPr/>
        </p:nvCxnSpPr>
        <p:spPr>
          <a:xfrm>
            <a:off x="6588885" y="5520022"/>
            <a:ext cx="0" cy="783039"/>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0" name="Oval 49"/>
          <p:cNvSpPr/>
          <p:nvPr/>
        </p:nvSpPr>
        <p:spPr>
          <a:xfrm>
            <a:off x="6533571" y="5498319"/>
            <a:ext cx="91440" cy="9144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extBox 50"/>
          <p:cNvSpPr txBox="1"/>
          <p:nvPr/>
        </p:nvSpPr>
        <p:spPr>
          <a:xfrm>
            <a:off x="7422819" y="6274486"/>
            <a:ext cx="1043876"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Quantity</a:t>
            </a:r>
            <a:endParaRPr lang="en-US" dirty="0">
              <a:latin typeface="Arial" panose="020B0604020202020204" pitchFamily="34" charset="0"/>
              <a:cs typeface="Arial" panose="020B0604020202020204" pitchFamily="34" charset="0"/>
            </a:endParaRPr>
          </a:p>
        </p:txBody>
      </p:sp>
      <p:sp>
        <p:nvSpPr>
          <p:cNvPr id="52" name="TextBox 51"/>
          <p:cNvSpPr txBox="1"/>
          <p:nvPr/>
        </p:nvSpPr>
        <p:spPr>
          <a:xfrm>
            <a:off x="6397190" y="6303061"/>
            <a:ext cx="415498"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Q</a:t>
            </a:r>
            <a:r>
              <a:rPr lang="en-US" baseline="-25000" dirty="0" smtClean="0">
                <a:latin typeface="Arial" panose="020B0604020202020204" pitchFamily="34" charset="0"/>
                <a:cs typeface="Arial" panose="020B0604020202020204" pitchFamily="34" charset="0"/>
              </a:rPr>
              <a:t>r</a:t>
            </a:r>
            <a:endParaRPr lang="en-US" baseline="-25000" dirty="0">
              <a:latin typeface="Arial" panose="020B0604020202020204" pitchFamily="34" charset="0"/>
              <a:cs typeface="Arial" panose="020B0604020202020204" pitchFamily="34" charset="0"/>
            </a:endParaRPr>
          </a:p>
        </p:txBody>
      </p:sp>
      <p:sp>
        <p:nvSpPr>
          <p:cNvPr id="53" name="TextBox 52"/>
          <p:cNvSpPr txBox="1"/>
          <p:nvPr/>
        </p:nvSpPr>
        <p:spPr>
          <a:xfrm>
            <a:off x="5742892" y="6320837"/>
            <a:ext cx="407484"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Q</a:t>
            </a:r>
            <a:r>
              <a:rPr lang="en-US" baseline="-25000" dirty="0">
                <a:latin typeface="Arial" panose="020B0604020202020204" pitchFamily="34" charset="0"/>
                <a:cs typeface="Arial" panose="020B0604020202020204" pitchFamily="34" charset="0"/>
              </a:rPr>
              <a:t>f</a:t>
            </a:r>
          </a:p>
        </p:txBody>
      </p:sp>
      <p:sp>
        <p:nvSpPr>
          <p:cNvPr id="54" name="TextBox 53"/>
          <p:cNvSpPr txBox="1"/>
          <p:nvPr/>
        </p:nvSpPr>
        <p:spPr>
          <a:xfrm>
            <a:off x="3546624" y="6303979"/>
            <a:ext cx="492443"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Q</a:t>
            </a:r>
            <a:r>
              <a:rPr lang="en-US" baseline="-25000" dirty="0" smtClean="0">
                <a:latin typeface="Arial" panose="020B0604020202020204" pitchFamily="34" charset="0"/>
                <a:cs typeface="Arial" panose="020B0604020202020204" pitchFamily="34" charset="0"/>
              </a:rPr>
              <a:t>m</a:t>
            </a:r>
            <a:endParaRPr lang="en-US" baseline="-25000" dirty="0">
              <a:latin typeface="Arial" panose="020B0604020202020204" pitchFamily="34" charset="0"/>
              <a:cs typeface="Arial" panose="020B0604020202020204" pitchFamily="34" charset="0"/>
            </a:endParaRPr>
          </a:p>
        </p:txBody>
      </p:sp>
      <p:sp>
        <p:nvSpPr>
          <p:cNvPr id="55" name="TextBox 54"/>
          <p:cNvSpPr txBox="1"/>
          <p:nvPr/>
        </p:nvSpPr>
        <p:spPr>
          <a:xfrm>
            <a:off x="1478595" y="3605572"/>
            <a:ext cx="466794"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P</a:t>
            </a:r>
            <a:r>
              <a:rPr lang="en-US" baseline="-25000" dirty="0" smtClean="0">
                <a:latin typeface="Arial" panose="020B0604020202020204" pitchFamily="34" charset="0"/>
                <a:cs typeface="Arial" panose="020B0604020202020204" pitchFamily="34" charset="0"/>
              </a:rPr>
              <a:t>m</a:t>
            </a:r>
            <a:endParaRPr lang="en-US" baseline="-25000" dirty="0">
              <a:latin typeface="Arial" panose="020B0604020202020204" pitchFamily="34" charset="0"/>
              <a:cs typeface="Arial" panose="020B0604020202020204" pitchFamily="34" charset="0"/>
            </a:endParaRPr>
          </a:p>
        </p:txBody>
      </p:sp>
      <p:sp>
        <p:nvSpPr>
          <p:cNvPr id="56" name="TextBox 55"/>
          <p:cNvSpPr txBox="1"/>
          <p:nvPr/>
        </p:nvSpPr>
        <p:spPr>
          <a:xfrm>
            <a:off x="1507108" y="4950481"/>
            <a:ext cx="381836"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P</a:t>
            </a:r>
            <a:r>
              <a:rPr lang="en-US" baseline="-25000" dirty="0" smtClean="0">
                <a:latin typeface="Arial" panose="020B0604020202020204" pitchFamily="34" charset="0"/>
                <a:cs typeface="Arial" panose="020B0604020202020204" pitchFamily="34" charset="0"/>
              </a:rPr>
              <a:t>f</a:t>
            </a:r>
            <a:endParaRPr lang="en-US" baseline="-25000" dirty="0">
              <a:latin typeface="Arial" panose="020B0604020202020204" pitchFamily="34" charset="0"/>
              <a:cs typeface="Arial" panose="020B0604020202020204" pitchFamily="34" charset="0"/>
            </a:endParaRPr>
          </a:p>
        </p:txBody>
      </p:sp>
      <p:sp>
        <p:nvSpPr>
          <p:cNvPr id="57" name="TextBox 56"/>
          <p:cNvSpPr txBox="1"/>
          <p:nvPr/>
        </p:nvSpPr>
        <p:spPr>
          <a:xfrm>
            <a:off x="1548499" y="5383179"/>
            <a:ext cx="389850" cy="369332"/>
          </a:xfrm>
          <a:prstGeom prst="rect">
            <a:avLst/>
          </a:prstGeom>
          <a:noFill/>
        </p:spPr>
        <p:txBody>
          <a:bodyPr wrap="none" rtlCol="0">
            <a:spAutoFit/>
          </a:bodyPr>
          <a:lstStyle/>
          <a:p>
            <a:r>
              <a:rPr lang="en-US" dirty="0" smtClean="0">
                <a:latin typeface="Arial" panose="020B0604020202020204" pitchFamily="34" charset="0"/>
                <a:cs typeface="Arial" panose="020B0604020202020204" pitchFamily="34" charset="0"/>
              </a:rPr>
              <a:t>P</a:t>
            </a:r>
            <a:r>
              <a:rPr lang="en-US" baseline="-25000" dirty="0">
                <a:latin typeface="Arial" panose="020B0604020202020204" pitchFamily="34" charset="0"/>
                <a:cs typeface="Arial" panose="020B0604020202020204" pitchFamily="34" charset="0"/>
              </a:rPr>
              <a:t>r</a:t>
            </a:r>
          </a:p>
        </p:txBody>
      </p:sp>
      <p:sp>
        <p:nvSpPr>
          <p:cNvPr id="12" name="Oval 11"/>
          <p:cNvSpPr/>
          <p:nvPr/>
        </p:nvSpPr>
        <p:spPr>
          <a:xfrm>
            <a:off x="5642481" y="4895459"/>
            <a:ext cx="635911" cy="42584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424666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Monopoly</a:t>
            </a:r>
            <a:endParaRPr lang="en-US" dirty="0"/>
          </a:p>
        </p:txBody>
      </p:sp>
      <p:sp>
        <p:nvSpPr>
          <p:cNvPr id="3" name="Content Placeholder 2"/>
          <p:cNvSpPr>
            <a:spLocks noGrp="1"/>
          </p:cNvSpPr>
          <p:nvPr>
            <p:ph idx="1"/>
          </p:nvPr>
        </p:nvSpPr>
        <p:spPr>
          <a:xfrm>
            <a:off x="133350" y="1295400"/>
            <a:ext cx="8858250" cy="5257800"/>
          </a:xfrm>
          <a:ln>
            <a:solidFill>
              <a:schemeClr val="tx1"/>
            </a:solidFill>
          </a:ln>
        </p:spPr>
        <p:txBody>
          <a:bodyPr>
            <a:noAutofit/>
          </a:bodyPr>
          <a:lstStyle/>
          <a:p>
            <a:pPr marL="274320" indent="0">
              <a:spcAft>
                <a:spcPts val="1200"/>
              </a:spcAft>
              <a:buNone/>
            </a:pPr>
            <a:r>
              <a:rPr lang="en-US" sz="2200" dirty="0" smtClean="0">
                <a:latin typeface="Arial" pitchFamily="34" charset="0"/>
                <a:cs typeface="Arial" pitchFamily="34" charset="0"/>
              </a:rPr>
              <a:t>At the turn 20</a:t>
            </a:r>
            <a:r>
              <a:rPr lang="en-US" sz="2200" baseline="30000" dirty="0" smtClean="0">
                <a:latin typeface="Arial" pitchFamily="34" charset="0"/>
                <a:cs typeface="Arial" pitchFamily="34" charset="0"/>
              </a:rPr>
              <a:t>th</a:t>
            </a:r>
            <a:r>
              <a:rPr lang="en-US" sz="2200" dirty="0" smtClean="0">
                <a:latin typeface="Arial" pitchFamily="34" charset="0"/>
                <a:cs typeface="Arial" pitchFamily="34" charset="0"/>
              </a:rPr>
              <a:t> century, </a:t>
            </a:r>
            <a:r>
              <a:rPr lang="en-US" sz="2200" b="1" dirty="0" smtClean="0">
                <a:latin typeface="Arial" pitchFamily="34" charset="0"/>
                <a:cs typeface="Arial" pitchFamily="34" charset="0"/>
              </a:rPr>
              <a:t>many industrialized nations did not adopt a system of utility regulation</a:t>
            </a:r>
            <a:r>
              <a:rPr lang="en-US" sz="2200" dirty="0" smtClean="0">
                <a:latin typeface="Arial" pitchFamily="34" charset="0"/>
                <a:cs typeface="Arial" pitchFamily="34" charset="0"/>
              </a:rPr>
              <a:t>, but instead “nationalized” their utility industries.  The </a:t>
            </a:r>
            <a:r>
              <a:rPr lang="en-US" sz="2200" b="1" dirty="0" smtClean="0">
                <a:latin typeface="Arial" pitchFamily="34" charset="0"/>
                <a:cs typeface="Arial" pitchFamily="34" charset="0"/>
              </a:rPr>
              <a:t>state owned these industries </a:t>
            </a:r>
            <a:r>
              <a:rPr lang="en-US" sz="2200" dirty="0" smtClean="0">
                <a:latin typeface="Arial" pitchFamily="34" charset="0"/>
                <a:cs typeface="Arial" pitchFamily="34" charset="0"/>
              </a:rPr>
              <a:t>and operated them in the public interest. (i.e., British Gas, Gaz de France, National Grid, Scottish Power, Deutsche Telecom)</a:t>
            </a:r>
          </a:p>
          <a:p>
            <a:pPr marL="274320" indent="0">
              <a:spcAft>
                <a:spcPts val="1200"/>
              </a:spcAft>
              <a:buNone/>
            </a:pPr>
            <a:r>
              <a:rPr lang="en-US" sz="2200" dirty="0" smtClean="0">
                <a:latin typeface="Arial" pitchFamily="34" charset="0"/>
                <a:cs typeface="Arial" pitchFamily="34" charset="0"/>
              </a:rPr>
              <a:t>Utility regulation in the U.S. started out as a </a:t>
            </a:r>
            <a:r>
              <a:rPr lang="en-US" sz="2200" b="1" dirty="0" smtClean="0">
                <a:latin typeface="Arial" pitchFamily="34" charset="0"/>
                <a:cs typeface="Arial" pitchFamily="34" charset="0"/>
              </a:rPr>
              <a:t>unique means of maximizing utility industry development and efficiencies</a:t>
            </a:r>
            <a:r>
              <a:rPr lang="en-US" sz="2200" dirty="0" smtClean="0">
                <a:latin typeface="Arial" pitchFamily="34" charset="0"/>
                <a:cs typeface="Arial" pitchFamily="34" charset="0"/>
              </a:rPr>
              <a:t>, and reconciling the utility industry’s natural monopoly structure to the American system of </a:t>
            </a:r>
            <a:r>
              <a:rPr lang="en-US" sz="2200" b="1" dirty="0" smtClean="0">
                <a:latin typeface="Arial" pitchFamily="34" charset="0"/>
                <a:cs typeface="Arial" pitchFamily="34" charset="0"/>
              </a:rPr>
              <a:t>private capital ownership</a:t>
            </a:r>
            <a:r>
              <a:rPr lang="en-US" sz="2200" dirty="0" smtClean="0">
                <a:latin typeface="Arial" pitchFamily="34" charset="0"/>
                <a:cs typeface="Arial" pitchFamily="34" charset="0"/>
              </a:rPr>
              <a:t>.</a:t>
            </a:r>
          </a:p>
          <a:p>
            <a:pPr marL="274320" indent="0">
              <a:spcAft>
                <a:spcPts val="1200"/>
              </a:spcAft>
              <a:buNone/>
            </a:pPr>
            <a:r>
              <a:rPr lang="en-US" sz="2200" dirty="0" smtClean="0">
                <a:latin typeface="Arial" pitchFamily="34" charset="0"/>
                <a:cs typeface="Arial" pitchFamily="34" charset="0"/>
              </a:rPr>
              <a:t>However, U.S. utility regulation is </a:t>
            </a:r>
            <a:r>
              <a:rPr lang="en-US" sz="2200" b="1" dirty="0" smtClean="0">
                <a:latin typeface="Arial" pitchFamily="34" charset="0"/>
                <a:cs typeface="Arial" pitchFamily="34" charset="0"/>
              </a:rPr>
              <a:t>not just a process of governing rates and services</a:t>
            </a:r>
            <a:r>
              <a:rPr lang="en-US" sz="2200" dirty="0" smtClean="0">
                <a:latin typeface="Arial" pitchFamily="34" charset="0"/>
                <a:cs typeface="Arial" pitchFamily="34" charset="0"/>
              </a:rPr>
              <a:t>.  The process is often said to be one that attempts to emulate competitive market forces, or serve as a “</a:t>
            </a:r>
            <a:r>
              <a:rPr lang="en-US" sz="2200" b="1" dirty="0" smtClean="0">
                <a:latin typeface="Arial" pitchFamily="34" charset="0"/>
                <a:cs typeface="Arial" pitchFamily="34" charset="0"/>
              </a:rPr>
              <a:t>proxy for competition</a:t>
            </a:r>
            <a:r>
              <a:rPr lang="en-US" sz="2200" dirty="0" smtClean="0">
                <a:latin typeface="Arial" pitchFamily="34" charset="0"/>
                <a:cs typeface="Arial" pitchFamily="34" charset="0"/>
              </a:rPr>
              <a:t>,” in order to maximize potential investment and operating efficiencies.</a:t>
            </a:r>
          </a:p>
        </p:txBody>
      </p:sp>
      <p:grpSp>
        <p:nvGrpSpPr>
          <p:cNvPr id="4" name="Group 3"/>
          <p:cNvGrpSpPr/>
          <p:nvPr/>
        </p:nvGrpSpPr>
        <p:grpSpPr>
          <a:xfrm>
            <a:off x="130970" y="250827"/>
            <a:ext cx="8860630" cy="968373"/>
            <a:chOff x="130970" y="250827"/>
            <a:chExt cx="8860630" cy="968373"/>
          </a:xfrm>
        </p:grpSpPr>
        <p:pic>
          <p:nvPicPr>
            <p:cNvPr id="6" name="Picture 5"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9" name="Rectangle 8"/>
            <p:cNvSpPr/>
            <p:nvPr/>
          </p:nvSpPr>
          <p:spPr>
            <a:xfrm>
              <a:off x="130970"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80064"/>
                  </a:solidFill>
                  <a:latin typeface="Arial" pitchFamily="34" charset="0"/>
                  <a:cs typeface="Arial" pitchFamily="34" charset="0"/>
                </a:rPr>
                <a:t>Why Regulation?</a:t>
              </a:r>
              <a:endParaRPr lang="en-US" sz="1600" b="1" dirty="0">
                <a:solidFill>
                  <a:srgbClr val="280064"/>
                </a:solidFill>
                <a:latin typeface="Arial" pitchFamily="34" charset="0"/>
                <a:cs typeface="Arial" pitchFamily="34" charset="0"/>
              </a:endParaRPr>
            </a:p>
          </p:txBody>
        </p:sp>
      </p:grpSp>
      <p:sp>
        <p:nvSpPr>
          <p:cNvPr id="10" name="TextBox 9"/>
          <p:cNvSpPr txBox="1"/>
          <p:nvPr/>
        </p:nvSpPr>
        <p:spPr>
          <a:xfrm>
            <a:off x="4724400" y="6553200"/>
            <a:ext cx="4419601" cy="369332"/>
          </a:xfrm>
          <a:prstGeom prst="rect">
            <a:avLst/>
          </a:prstGeom>
          <a:noFill/>
        </p:spPr>
        <p:txBody>
          <a:bodyPr wrap="square" rtlCol="0">
            <a:spAutoFit/>
          </a:bodyPr>
          <a:lstStyle/>
          <a:p>
            <a:pPr algn="r"/>
            <a:r>
              <a:rPr lang="en-US" dirty="0" smtClean="0">
                <a:solidFill>
                  <a:srgbClr val="8064A2">
                    <a:lumMod val="60000"/>
                    <a:lumOff val="40000"/>
                  </a:srgbClr>
                </a:solidFill>
              </a:rPr>
              <a:t> </a:t>
            </a:r>
            <a:r>
              <a:rPr lang="en-US" sz="900" dirty="0" smtClean="0">
                <a:solidFill>
                  <a:prstClr val="black"/>
                </a:solidFill>
              </a:rPr>
              <a:t>© LSU Center for Energy Studies     </a:t>
            </a:r>
            <a:fld id="{7DF3D32F-5ECE-42B7-84D2-AF9B745FD515}" type="slidenum">
              <a:rPr lang="en-US" sz="1600" smtClean="0">
                <a:solidFill>
                  <a:srgbClr val="8064A2">
                    <a:lumMod val="60000"/>
                    <a:lumOff val="40000"/>
                  </a:srgbClr>
                </a:solidFill>
              </a:rPr>
              <a:pPr algn="r"/>
              <a:t>13</a:t>
            </a:fld>
            <a:endParaRPr lang="en-US" sz="1600" dirty="0">
              <a:solidFill>
                <a:srgbClr val="8064A2">
                  <a:lumMod val="60000"/>
                  <a:lumOff val="40000"/>
                </a:srgbClr>
              </a:solidFill>
            </a:endParaRPr>
          </a:p>
        </p:txBody>
      </p:sp>
      <p:sp>
        <p:nvSpPr>
          <p:cNvPr id="11" name="TextBox 10"/>
          <p:cNvSpPr txBox="1"/>
          <p:nvPr/>
        </p:nvSpPr>
        <p:spPr>
          <a:xfrm>
            <a:off x="4551761" y="332508"/>
            <a:ext cx="4278204" cy="369332"/>
          </a:xfrm>
          <a:prstGeom prst="rect">
            <a:avLst/>
          </a:prstGeom>
          <a:noFill/>
        </p:spPr>
        <p:txBody>
          <a:bodyPr wrap="square" rtlCol="0">
            <a:spAutoFit/>
          </a:bodyPr>
          <a:lstStyle/>
          <a:p>
            <a:pPr algn="r"/>
            <a:r>
              <a:rPr lang="en-US" b="1" dirty="0" smtClean="0">
                <a:solidFill>
                  <a:schemeClr val="bg1"/>
                </a:solidFill>
                <a:latin typeface="Arial" pitchFamily="34" charset="0"/>
                <a:cs typeface="Arial" pitchFamily="34" charset="0"/>
              </a:rPr>
              <a:t>Traditional Regulation</a:t>
            </a:r>
          </a:p>
        </p:txBody>
      </p:sp>
      <p:sp>
        <p:nvSpPr>
          <p:cNvPr id="12" name="Rectangle 11"/>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31475131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Monopoly</a:t>
            </a:r>
            <a:endParaRPr lang="en-US" dirty="0"/>
          </a:p>
        </p:txBody>
      </p:sp>
      <p:sp>
        <p:nvSpPr>
          <p:cNvPr id="3" name="Content Placeholder 2"/>
          <p:cNvSpPr>
            <a:spLocks noGrp="1"/>
          </p:cNvSpPr>
          <p:nvPr>
            <p:ph idx="1"/>
          </p:nvPr>
        </p:nvSpPr>
        <p:spPr>
          <a:xfrm>
            <a:off x="133350" y="1219200"/>
            <a:ext cx="8858250" cy="5493266"/>
          </a:xfrm>
          <a:ln>
            <a:solidFill>
              <a:schemeClr val="tx1"/>
            </a:solidFill>
          </a:ln>
        </p:spPr>
        <p:txBody>
          <a:bodyPr>
            <a:noAutofit/>
          </a:bodyPr>
          <a:lstStyle/>
          <a:p>
            <a:pPr marL="274320" indent="0">
              <a:spcAft>
                <a:spcPts val="1200"/>
              </a:spcAft>
              <a:buNone/>
            </a:pPr>
            <a:r>
              <a:rPr lang="en-US" sz="2400" dirty="0" smtClean="0">
                <a:latin typeface="Arial" pitchFamily="34" charset="0"/>
                <a:cs typeface="Arial" pitchFamily="34" charset="0"/>
              </a:rPr>
              <a:t>Traditional regulation limits the degree, nature, and </a:t>
            </a:r>
            <a:r>
              <a:rPr lang="en-US" sz="2400" b="1" dirty="0" smtClean="0">
                <a:latin typeface="Arial" pitchFamily="34" charset="0"/>
                <a:cs typeface="Arial" pitchFamily="34" charset="0"/>
              </a:rPr>
              <a:t>timing</a:t>
            </a:r>
            <a:r>
              <a:rPr lang="en-US" sz="2400" dirty="0" smtClean="0">
                <a:latin typeface="Arial" pitchFamily="34" charset="0"/>
                <a:cs typeface="Arial" pitchFamily="34" charset="0"/>
              </a:rPr>
              <a:t> of price changes </a:t>
            </a:r>
            <a:r>
              <a:rPr lang="en-US" sz="2400" b="1" dirty="0" smtClean="0">
                <a:latin typeface="Arial" pitchFamily="34" charset="0"/>
                <a:cs typeface="Arial" pitchFamily="34" charset="0"/>
              </a:rPr>
              <a:t>much like competitive markets</a:t>
            </a:r>
            <a:r>
              <a:rPr lang="en-US" sz="2400" dirty="0" smtClean="0">
                <a:latin typeface="Arial" pitchFamily="34" charset="0"/>
                <a:cs typeface="Arial" pitchFamily="34" charset="0"/>
              </a:rPr>
              <a:t>.</a:t>
            </a:r>
          </a:p>
          <a:p>
            <a:pPr marL="274320" indent="0">
              <a:spcAft>
                <a:spcPts val="1200"/>
              </a:spcAft>
              <a:buNone/>
            </a:pPr>
            <a:r>
              <a:rPr lang="en-US" sz="2400" dirty="0" smtClean="0">
                <a:latin typeface="Arial" pitchFamily="34" charset="0"/>
                <a:cs typeface="Arial" pitchFamily="34" charset="0"/>
              </a:rPr>
              <a:t>For instance, </a:t>
            </a:r>
            <a:r>
              <a:rPr lang="en-US" sz="2400" b="1" dirty="0" smtClean="0">
                <a:latin typeface="Arial" pitchFamily="34" charset="0"/>
                <a:cs typeface="Arial" pitchFamily="34" charset="0"/>
              </a:rPr>
              <a:t>competitive firms</a:t>
            </a:r>
            <a:r>
              <a:rPr lang="en-US" sz="2400" dirty="0" smtClean="0">
                <a:latin typeface="Arial" pitchFamily="34" charset="0"/>
                <a:cs typeface="Arial" pitchFamily="34" charset="0"/>
              </a:rPr>
              <a:t> cannot increase market prices, and if they increase their own prices unilaterally, without any industry-wide cost justification (like input cost inflation), they will likely </a:t>
            </a:r>
            <a:r>
              <a:rPr lang="en-US" sz="2400" b="1" dirty="0" smtClean="0">
                <a:latin typeface="Arial" pitchFamily="34" charset="0"/>
                <a:cs typeface="Arial" pitchFamily="34" charset="0"/>
              </a:rPr>
              <a:t>lose market share and profits</a:t>
            </a:r>
            <a:r>
              <a:rPr lang="en-US" sz="2400" dirty="0" smtClean="0">
                <a:latin typeface="Arial" pitchFamily="34" charset="0"/>
                <a:cs typeface="Arial" pitchFamily="34" charset="0"/>
              </a:rPr>
              <a:t>.</a:t>
            </a:r>
          </a:p>
          <a:p>
            <a:pPr marL="274320" indent="0">
              <a:spcAft>
                <a:spcPts val="1200"/>
              </a:spcAft>
              <a:buNone/>
            </a:pPr>
            <a:r>
              <a:rPr lang="en-US" sz="2400" dirty="0" smtClean="0">
                <a:latin typeface="Arial" pitchFamily="34" charset="0"/>
                <a:cs typeface="Arial" pitchFamily="34" charset="0"/>
              </a:rPr>
              <a:t>In addition, </a:t>
            </a:r>
            <a:r>
              <a:rPr lang="en-US" sz="2400" b="1" dirty="0" smtClean="0">
                <a:latin typeface="Arial" pitchFamily="34" charset="0"/>
                <a:cs typeface="Arial" pitchFamily="34" charset="0"/>
              </a:rPr>
              <a:t>competitive firms</a:t>
            </a:r>
            <a:r>
              <a:rPr lang="en-US" sz="2400" dirty="0" smtClean="0">
                <a:latin typeface="Arial" pitchFamily="34" charset="0"/>
                <a:cs typeface="Arial" pitchFamily="34" charset="0"/>
              </a:rPr>
              <a:t> that </a:t>
            </a:r>
            <a:r>
              <a:rPr lang="en-US" sz="2400" b="1" dirty="0" smtClean="0">
                <a:latin typeface="Arial" pitchFamily="34" charset="0"/>
                <a:cs typeface="Arial" pitchFamily="34" charset="0"/>
              </a:rPr>
              <a:t>invest in innovative technologies</a:t>
            </a:r>
            <a:r>
              <a:rPr lang="en-US" sz="2400" dirty="0" smtClean="0">
                <a:latin typeface="Arial" pitchFamily="34" charset="0"/>
                <a:cs typeface="Arial" pitchFamily="34" charset="0"/>
              </a:rPr>
              <a:t> that reduce costs and/or efficiently expand their abilities to increase the scope of their services, </a:t>
            </a:r>
            <a:r>
              <a:rPr lang="en-US" sz="2400" b="1" dirty="0" smtClean="0">
                <a:latin typeface="Arial" pitchFamily="34" charset="0"/>
                <a:cs typeface="Arial" pitchFamily="34" charset="0"/>
              </a:rPr>
              <a:t>can increase market share and profitability</a:t>
            </a:r>
            <a:r>
              <a:rPr lang="en-US" sz="2400" dirty="0" smtClean="0">
                <a:latin typeface="Arial" pitchFamily="34" charset="0"/>
                <a:cs typeface="Arial" pitchFamily="34" charset="0"/>
              </a:rPr>
              <a:t>.</a:t>
            </a:r>
          </a:p>
          <a:p>
            <a:pPr marL="274320" indent="0">
              <a:spcAft>
                <a:spcPts val="1200"/>
              </a:spcAft>
              <a:buNone/>
            </a:pPr>
            <a:r>
              <a:rPr lang="en-US" sz="2400" dirty="0" smtClean="0">
                <a:latin typeface="Arial" pitchFamily="34" charset="0"/>
                <a:cs typeface="Arial" pitchFamily="34" charset="0"/>
              </a:rPr>
              <a:t>Traditional regulation can facilitate similar competitive market outcomes through the </a:t>
            </a:r>
            <a:r>
              <a:rPr lang="en-US" sz="2400" b="1" dirty="0" smtClean="0">
                <a:latin typeface="Arial" pitchFamily="34" charset="0"/>
                <a:cs typeface="Arial" pitchFamily="34" charset="0"/>
              </a:rPr>
              <a:t>timing</a:t>
            </a:r>
            <a:r>
              <a:rPr lang="en-US" sz="2400" dirty="0" smtClean="0">
                <a:latin typeface="Arial" pitchFamily="34" charset="0"/>
                <a:cs typeface="Arial" pitchFamily="34" charset="0"/>
              </a:rPr>
              <a:t> of rate changes (rate cases) and what is known as “</a:t>
            </a:r>
            <a:r>
              <a:rPr lang="en-US" sz="2400" b="1" dirty="0" smtClean="0">
                <a:latin typeface="Arial" pitchFamily="34" charset="0"/>
                <a:cs typeface="Arial" pitchFamily="34" charset="0"/>
              </a:rPr>
              <a:t>regulatory lag</a:t>
            </a:r>
            <a:r>
              <a:rPr lang="en-US" sz="2400" dirty="0" smtClean="0">
                <a:latin typeface="Arial" pitchFamily="34" charset="0"/>
                <a:cs typeface="Arial" pitchFamily="34" charset="0"/>
              </a:rPr>
              <a:t>.” </a:t>
            </a:r>
          </a:p>
        </p:txBody>
      </p:sp>
      <p:grpSp>
        <p:nvGrpSpPr>
          <p:cNvPr id="4" name="Group 3"/>
          <p:cNvGrpSpPr/>
          <p:nvPr/>
        </p:nvGrpSpPr>
        <p:grpSpPr>
          <a:xfrm>
            <a:off x="130970" y="250827"/>
            <a:ext cx="8860630" cy="968373"/>
            <a:chOff x="130970" y="250827"/>
            <a:chExt cx="8860630" cy="968373"/>
          </a:xfrm>
        </p:grpSpPr>
        <p:pic>
          <p:nvPicPr>
            <p:cNvPr id="6" name="Picture 5"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9" name="Rectangle 8"/>
            <p:cNvSpPr/>
            <p:nvPr/>
          </p:nvSpPr>
          <p:spPr>
            <a:xfrm>
              <a:off x="130970"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80064"/>
                  </a:solidFill>
                  <a:latin typeface="Arial" pitchFamily="34" charset="0"/>
                  <a:cs typeface="Arial" pitchFamily="34" charset="0"/>
                </a:rPr>
                <a:t>The Relationship Between Regulation and Competition</a:t>
              </a:r>
              <a:endParaRPr lang="en-US" sz="1600" b="1" dirty="0">
                <a:solidFill>
                  <a:srgbClr val="280064"/>
                </a:solidFill>
                <a:latin typeface="Arial" pitchFamily="34" charset="0"/>
                <a:cs typeface="Arial" pitchFamily="34" charset="0"/>
              </a:endParaRPr>
            </a:p>
          </p:txBody>
        </p:sp>
      </p:grpSp>
      <p:sp>
        <p:nvSpPr>
          <p:cNvPr id="10" name="TextBox 9"/>
          <p:cNvSpPr txBox="1"/>
          <p:nvPr/>
        </p:nvSpPr>
        <p:spPr>
          <a:xfrm>
            <a:off x="4724400" y="6553200"/>
            <a:ext cx="4419601" cy="369332"/>
          </a:xfrm>
          <a:prstGeom prst="rect">
            <a:avLst/>
          </a:prstGeom>
          <a:noFill/>
        </p:spPr>
        <p:txBody>
          <a:bodyPr wrap="square" rtlCol="0">
            <a:spAutoFit/>
          </a:bodyPr>
          <a:lstStyle/>
          <a:p>
            <a:pPr algn="r"/>
            <a:r>
              <a:rPr lang="en-US" dirty="0" smtClean="0">
                <a:solidFill>
                  <a:srgbClr val="8064A2">
                    <a:lumMod val="60000"/>
                    <a:lumOff val="40000"/>
                  </a:srgbClr>
                </a:solidFill>
              </a:rPr>
              <a:t> </a:t>
            </a:r>
            <a:r>
              <a:rPr lang="en-US" sz="900" dirty="0" smtClean="0">
                <a:solidFill>
                  <a:prstClr val="black"/>
                </a:solidFill>
              </a:rPr>
              <a:t>© LSU Center for Energy Studies     </a:t>
            </a:r>
            <a:fld id="{7DF3D32F-5ECE-42B7-84D2-AF9B745FD515}" type="slidenum">
              <a:rPr lang="en-US" sz="1600" smtClean="0">
                <a:solidFill>
                  <a:srgbClr val="8064A2">
                    <a:lumMod val="60000"/>
                    <a:lumOff val="40000"/>
                  </a:srgbClr>
                </a:solidFill>
              </a:rPr>
              <a:pPr algn="r"/>
              <a:t>14</a:t>
            </a:fld>
            <a:endParaRPr lang="en-US" sz="1600" dirty="0">
              <a:solidFill>
                <a:srgbClr val="8064A2">
                  <a:lumMod val="60000"/>
                  <a:lumOff val="40000"/>
                </a:srgbClr>
              </a:solidFill>
            </a:endParaRPr>
          </a:p>
        </p:txBody>
      </p:sp>
      <p:sp>
        <p:nvSpPr>
          <p:cNvPr id="11" name="TextBox 10"/>
          <p:cNvSpPr txBox="1"/>
          <p:nvPr/>
        </p:nvSpPr>
        <p:spPr>
          <a:xfrm>
            <a:off x="4551761" y="332508"/>
            <a:ext cx="4278204" cy="369332"/>
          </a:xfrm>
          <a:prstGeom prst="rect">
            <a:avLst/>
          </a:prstGeom>
          <a:noFill/>
        </p:spPr>
        <p:txBody>
          <a:bodyPr wrap="square" rtlCol="0">
            <a:spAutoFit/>
          </a:bodyPr>
          <a:lstStyle/>
          <a:p>
            <a:pPr algn="r"/>
            <a:r>
              <a:rPr lang="en-US" b="1" dirty="0" smtClean="0">
                <a:solidFill>
                  <a:schemeClr val="bg1"/>
                </a:solidFill>
                <a:latin typeface="Arial" pitchFamily="34" charset="0"/>
                <a:cs typeface="Arial" pitchFamily="34" charset="0"/>
              </a:rPr>
              <a:t>Traditional Regulation</a:t>
            </a:r>
          </a:p>
        </p:txBody>
      </p:sp>
      <p:sp>
        <p:nvSpPr>
          <p:cNvPr id="12" name="Rectangle 11"/>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15737649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Regulatory Lag and a Form of Market Discipline</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66" name="Rectangle 3"/>
          <p:cNvSpPr>
            <a:spLocks noChangeArrowheads="1"/>
          </p:cNvSpPr>
          <p:nvPr/>
        </p:nvSpPr>
        <p:spPr bwMode="auto">
          <a:xfrm>
            <a:off x="142875" y="1346200"/>
            <a:ext cx="8848725" cy="5244916"/>
          </a:xfrm>
          <a:prstGeom prst="rect">
            <a:avLst/>
          </a:prstGeom>
          <a:solidFill>
            <a:schemeClr val="bg1"/>
          </a:solidFill>
          <a:ln w="9525" algn="ctr">
            <a:solidFill>
              <a:srgbClr val="17003A"/>
            </a:solidFill>
            <a:miter lim="800000"/>
            <a:headEnd/>
            <a:tailEnd/>
          </a:ln>
          <a:effectLst>
            <a:outerShdw blurRad="50800" dist="38100" dir="2700000" algn="tl" rotWithShape="0">
              <a:prstClr val="black">
                <a:alpha val="40000"/>
              </a:prstClr>
            </a:outerShdw>
          </a:effectLst>
        </p:spPr>
        <p:txBody>
          <a:bodyPr lIns="457200" rIns="457200" anchor="ctr"/>
          <a:lstStyle/>
          <a:p>
            <a:pPr>
              <a:spcAft>
                <a:spcPts val="1200"/>
              </a:spcAft>
            </a:pPr>
            <a:r>
              <a:rPr lang="en-US" sz="2400" b="1" dirty="0" smtClean="0">
                <a:solidFill>
                  <a:prstClr val="black"/>
                </a:solidFill>
                <a:latin typeface="Arial" pitchFamily="34" charset="0"/>
                <a:cs typeface="Arial" pitchFamily="34" charset="0"/>
              </a:rPr>
              <a:t>Regulatory lag</a:t>
            </a:r>
            <a:r>
              <a:rPr lang="en-US" sz="2400" dirty="0" smtClean="0">
                <a:solidFill>
                  <a:prstClr val="black"/>
                </a:solidFill>
                <a:latin typeface="Arial" pitchFamily="34" charset="0"/>
                <a:cs typeface="Arial" pitchFamily="34" charset="0"/>
              </a:rPr>
              <a:t> is the period of time between when a utility’s rates go into effect and its next rate case and is an important means by which </a:t>
            </a:r>
            <a:r>
              <a:rPr lang="en-US" sz="2400" b="1" dirty="0" smtClean="0">
                <a:solidFill>
                  <a:prstClr val="black"/>
                </a:solidFill>
                <a:latin typeface="Arial" pitchFamily="34" charset="0"/>
                <a:cs typeface="Arial" pitchFamily="34" charset="0"/>
              </a:rPr>
              <a:t>traditional regulation</a:t>
            </a:r>
            <a:r>
              <a:rPr lang="en-US" sz="2400" dirty="0" smtClean="0">
                <a:solidFill>
                  <a:prstClr val="black"/>
                </a:solidFill>
                <a:latin typeface="Arial" pitchFamily="34" charset="0"/>
                <a:cs typeface="Arial" pitchFamily="34" charset="0"/>
              </a:rPr>
              <a:t> is thought to </a:t>
            </a:r>
            <a:r>
              <a:rPr lang="en-US" sz="2400" b="1" dirty="0" smtClean="0">
                <a:solidFill>
                  <a:prstClr val="black"/>
                </a:solidFill>
                <a:latin typeface="Arial" pitchFamily="34" charset="0"/>
                <a:cs typeface="Arial" pitchFamily="34" charset="0"/>
              </a:rPr>
              <a:t>inject discipline upon utilities similar to that arising in competitive markets</a:t>
            </a:r>
            <a:r>
              <a:rPr lang="en-US" sz="2400" dirty="0" smtClean="0">
                <a:solidFill>
                  <a:prstClr val="black"/>
                </a:solidFill>
                <a:latin typeface="Arial" pitchFamily="34" charset="0"/>
                <a:cs typeface="Arial" pitchFamily="34" charset="0"/>
              </a:rPr>
              <a:t>.</a:t>
            </a:r>
          </a:p>
          <a:p>
            <a:pPr>
              <a:spcAft>
                <a:spcPts val="1200"/>
              </a:spcAft>
            </a:pPr>
            <a:r>
              <a:rPr lang="en-US" sz="2400" dirty="0" smtClean="0">
                <a:solidFill>
                  <a:prstClr val="black"/>
                </a:solidFill>
                <a:latin typeface="Arial" pitchFamily="34" charset="0"/>
                <a:cs typeface="Arial" pitchFamily="34" charset="0"/>
              </a:rPr>
              <a:t>Under traditional regulation, </a:t>
            </a:r>
            <a:r>
              <a:rPr lang="en-US" sz="2400" b="1" dirty="0" smtClean="0">
                <a:solidFill>
                  <a:prstClr val="black"/>
                </a:solidFill>
                <a:latin typeface="Arial" pitchFamily="34" charset="0"/>
                <a:cs typeface="Arial" pitchFamily="34" charset="0"/>
              </a:rPr>
              <a:t>rates are set on a utility’s prudently-incurred costs</a:t>
            </a:r>
            <a:r>
              <a:rPr lang="en-US" sz="2400" dirty="0" smtClean="0">
                <a:solidFill>
                  <a:prstClr val="black"/>
                </a:solidFill>
                <a:latin typeface="Arial" pitchFamily="34" charset="0"/>
                <a:cs typeface="Arial" pitchFamily="34" charset="0"/>
              </a:rPr>
              <a:t>: </a:t>
            </a:r>
          </a:p>
          <a:p>
            <a:pPr marL="342900" indent="-342900">
              <a:spcAft>
                <a:spcPts val="1200"/>
              </a:spcAft>
              <a:buFont typeface="Arial" panose="020B0604020202020204" pitchFamily="34" charset="0"/>
              <a:buChar char="•"/>
            </a:pPr>
            <a:r>
              <a:rPr lang="en-US" sz="2000" dirty="0" smtClean="0">
                <a:solidFill>
                  <a:prstClr val="black"/>
                </a:solidFill>
                <a:latin typeface="Arial" pitchFamily="34" charset="0"/>
                <a:cs typeface="Arial" pitchFamily="34" charset="0"/>
              </a:rPr>
              <a:t>If a </a:t>
            </a:r>
            <a:r>
              <a:rPr lang="en-US" sz="2000" b="1" dirty="0" smtClean="0">
                <a:solidFill>
                  <a:prstClr val="black"/>
                </a:solidFill>
                <a:latin typeface="Arial" pitchFamily="34" charset="0"/>
                <a:cs typeface="Arial" pitchFamily="34" charset="0"/>
              </a:rPr>
              <a:t>utility improves its operating/investment efficiencies </a:t>
            </a:r>
            <a:r>
              <a:rPr lang="en-US" sz="2000" dirty="0" smtClean="0">
                <a:solidFill>
                  <a:prstClr val="black"/>
                </a:solidFill>
                <a:latin typeface="Arial" pitchFamily="34" charset="0"/>
                <a:cs typeface="Arial" pitchFamily="34" charset="0"/>
              </a:rPr>
              <a:t>after a rate case, then </a:t>
            </a:r>
            <a:r>
              <a:rPr lang="en-US" sz="2000" b="1" dirty="0" smtClean="0">
                <a:solidFill>
                  <a:prstClr val="black"/>
                </a:solidFill>
                <a:latin typeface="Arial" pitchFamily="34" charset="0"/>
                <a:cs typeface="Arial" pitchFamily="34" charset="0"/>
              </a:rPr>
              <a:t>the increased profits </a:t>
            </a:r>
            <a:r>
              <a:rPr lang="en-US" sz="2000" dirty="0" smtClean="0">
                <a:solidFill>
                  <a:prstClr val="black"/>
                </a:solidFill>
                <a:latin typeface="Arial" pitchFamily="34" charset="0"/>
                <a:cs typeface="Arial" pitchFamily="34" charset="0"/>
              </a:rPr>
              <a:t>associated with these actions accrue to the utility much like they would in a </a:t>
            </a:r>
            <a:r>
              <a:rPr lang="en-US" sz="2000" b="1" dirty="0" smtClean="0">
                <a:solidFill>
                  <a:prstClr val="black"/>
                </a:solidFill>
                <a:latin typeface="Arial" pitchFamily="34" charset="0"/>
                <a:cs typeface="Arial" pitchFamily="34" charset="0"/>
              </a:rPr>
              <a:t>competitive market.</a:t>
            </a:r>
          </a:p>
          <a:p>
            <a:pPr marL="342900" indent="-342900">
              <a:spcAft>
                <a:spcPts val="1200"/>
              </a:spcAft>
              <a:buFont typeface="Arial" panose="020B0604020202020204" pitchFamily="34" charset="0"/>
              <a:buChar char="•"/>
            </a:pPr>
            <a:r>
              <a:rPr lang="en-US" sz="2000" dirty="0" smtClean="0">
                <a:solidFill>
                  <a:prstClr val="black"/>
                </a:solidFill>
                <a:latin typeface="Arial" pitchFamily="34" charset="0"/>
                <a:cs typeface="Arial" pitchFamily="34" charset="0"/>
              </a:rPr>
              <a:t>The </a:t>
            </a:r>
            <a:r>
              <a:rPr lang="en-US" sz="2000" b="1" dirty="0" smtClean="0">
                <a:solidFill>
                  <a:prstClr val="black"/>
                </a:solidFill>
                <a:latin typeface="Arial" pitchFamily="34" charset="0"/>
                <a:cs typeface="Arial" pitchFamily="34" charset="0"/>
              </a:rPr>
              <a:t>inverse occurs if a utility becomes less efficient </a:t>
            </a:r>
            <a:r>
              <a:rPr lang="en-US" sz="2000" dirty="0" smtClean="0">
                <a:solidFill>
                  <a:prstClr val="black"/>
                </a:solidFill>
                <a:latin typeface="Arial" pitchFamily="34" charset="0"/>
                <a:cs typeface="Arial" pitchFamily="34" charset="0"/>
              </a:rPr>
              <a:t>or is unable to contain its costs after a rate case: profits will fall much like they would in a competitive market.</a:t>
            </a:r>
            <a:endParaRPr lang="en-US" sz="2400" dirty="0" smtClean="0">
              <a:solidFill>
                <a:prstClr val="black"/>
              </a:solidFill>
              <a:latin typeface="Arial" pitchFamily="34" charset="0"/>
              <a:cs typeface="Arial" pitchFamily="34" charset="0"/>
            </a:endParaRPr>
          </a:p>
        </p:txBody>
      </p:sp>
      <p:sp>
        <p:nvSpPr>
          <p:cNvPr id="7"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solidFill>
                  <a:prstClr val="black">
                    <a:tint val="75000"/>
                  </a:prstClr>
                </a:solidFill>
                <a:latin typeface="Arial" pitchFamily="34" charset="0"/>
                <a:cs typeface="Arial" pitchFamily="34" charset="0"/>
              </a:rPr>
              <a:pPr/>
              <a:t>15</a:t>
            </a:fld>
            <a:endParaRPr lang="en-US" dirty="0">
              <a:solidFill>
                <a:prstClr val="black">
                  <a:tint val="75000"/>
                </a:prstClr>
              </a:solidFill>
              <a:latin typeface="Arial" pitchFamily="34" charset="0"/>
              <a:cs typeface="Arial" pitchFamily="34" charset="0"/>
            </a:endParaRPr>
          </a:p>
        </p:txBody>
      </p:sp>
      <p:sp>
        <p:nvSpPr>
          <p:cNvPr id="8"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solidFill>
                  <a:prstClr val="black"/>
                </a:solidFill>
                <a:cs typeface="Arial" charset="0"/>
              </a:rPr>
              <a:t>© </a:t>
            </a:r>
            <a:r>
              <a:rPr lang="en-US" sz="800" b="1" dirty="0">
                <a:solidFill>
                  <a:prstClr val="black"/>
                </a:solidFill>
              </a:rPr>
              <a:t>LSU Center for Energy Studies</a:t>
            </a:r>
          </a:p>
        </p:txBody>
      </p:sp>
      <p:sp>
        <p:nvSpPr>
          <p:cNvPr id="9" name="TextBox 8"/>
          <p:cNvSpPr txBox="1"/>
          <p:nvPr/>
        </p:nvSpPr>
        <p:spPr>
          <a:xfrm>
            <a:off x="1178855" y="339540"/>
            <a:ext cx="6096000" cy="400110"/>
          </a:xfrm>
          <a:prstGeom prst="rect">
            <a:avLst/>
          </a:prstGeom>
          <a:noFill/>
          <a:ln>
            <a:noFill/>
          </a:ln>
        </p:spPr>
        <p:txBody>
          <a:bodyPr wrap="square" rtlCol="0">
            <a:spAutoFit/>
          </a:bodyPr>
          <a:lstStyle/>
          <a:p>
            <a:r>
              <a:rPr lang="en-US" sz="2000" b="1" dirty="0">
                <a:solidFill>
                  <a:schemeClr val="bg1"/>
                </a:solidFill>
                <a:latin typeface="Arial" pitchFamily="34" charset="0"/>
                <a:ea typeface="Batang" pitchFamily="18" charset="-127"/>
                <a:cs typeface="Arial" pitchFamily="34" charset="0"/>
              </a:rPr>
              <a:t>Center for Energy Studies</a:t>
            </a:r>
          </a:p>
        </p:txBody>
      </p:sp>
      <p:sp>
        <p:nvSpPr>
          <p:cNvPr id="10" name="Rectangle 9"/>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34310738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Historic Utility Earnings Compared to Estimated Allowed ROE for Industry Overall</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13" name="TextBox 12"/>
          <p:cNvSpPr txBox="1"/>
          <p:nvPr/>
        </p:nvSpPr>
        <p:spPr>
          <a:xfrm>
            <a:off x="-4119" y="6477000"/>
            <a:ext cx="6709719" cy="400110"/>
          </a:xfrm>
          <a:prstGeom prst="rect">
            <a:avLst/>
          </a:prstGeom>
          <a:noFill/>
        </p:spPr>
        <p:txBody>
          <a:bodyPr wrap="square" rtlCol="0">
            <a:spAutoFit/>
          </a:bodyPr>
          <a:lstStyle/>
          <a:p>
            <a:r>
              <a:rPr lang="en-US" sz="1000" dirty="0" smtClean="0">
                <a:solidFill>
                  <a:prstClr val="black"/>
                </a:solidFill>
                <a:latin typeface="Arial" pitchFamily="34" charset="0"/>
                <a:cs typeface="Arial" pitchFamily="34" charset="0"/>
              </a:rPr>
              <a:t>Note:  Estimated achieved return is calculated as Net Income divided by Proprietary Stock (less preferred stock).</a:t>
            </a:r>
          </a:p>
          <a:p>
            <a:r>
              <a:rPr lang="en-US" sz="1000" dirty="0" smtClean="0">
                <a:solidFill>
                  <a:prstClr val="black"/>
                </a:solidFill>
                <a:latin typeface="Arial" pitchFamily="34" charset="0"/>
                <a:cs typeface="Arial" pitchFamily="34" charset="0"/>
              </a:rPr>
              <a:t>Source:  Federal Energy Regulatory Commission; and Public Utilities Fortnightly.</a:t>
            </a:r>
            <a:endParaRPr lang="en-US" sz="1000" dirty="0">
              <a:solidFill>
                <a:prstClr val="black"/>
              </a:solidFill>
              <a:latin typeface="Arial" pitchFamily="34" charset="0"/>
              <a:cs typeface="Arial" pitchFamily="34" charset="0"/>
            </a:endParaRPr>
          </a:p>
        </p:txBody>
      </p:sp>
      <p:graphicFrame>
        <p:nvGraphicFramePr>
          <p:cNvPr id="14" name="Chart 13"/>
          <p:cNvGraphicFramePr/>
          <p:nvPr>
            <p:extLst>
              <p:ext uri="{D42A27DB-BD31-4B8C-83A1-F6EECF244321}">
                <p14:modId xmlns:p14="http://schemas.microsoft.com/office/powerpoint/2010/main" val="3728254207"/>
              </p:ext>
            </p:extLst>
          </p:nvPr>
        </p:nvGraphicFramePr>
        <p:xfrm>
          <a:off x="577454" y="2025161"/>
          <a:ext cx="8131162" cy="4651894"/>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rot="16200000">
            <a:off x="-77734" y="3611295"/>
            <a:ext cx="920445" cy="307777"/>
          </a:xfrm>
          <a:prstGeom prst="rect">
            <a:avLst/>
          </a:prstGeom>
          <a:noFill/>
        </p:spPr>
        <p:txBody>
          <a:bodyPr wrap="none" rtlCol="0">
            <a:spAutoFit/>
          </a:bodyPr>
          <a:lstStyle/>
          <a:p>
            <a:r>
              <a:rPr lang="en-US" sz="1400" dirty="0" smtClean="0">
                <a:solidFill>
                  <a:prstClr val="black"/>
                </a:solidFill>
                <a:latin typeface="Arial" pitchFamily="34" charset="0"/>
                <a:cs typeface="Arial" pitchFamily="34" charset="0"/>
              </a:rPr>
              <a:t>(Percent)</a:t>
            </a:r>
            <a:endParaRPr lang="en-US" sz="1400" dirty="0">
              <a:solidFill>
                <a:prstClr val="black"/>
              </a:solidFill>
              <a:latin typeface="Arial" pitchFamily="34" charset="0"/>
              <a:cs typeface="Arial" pitchFamily="34" charset="0"/>
            </a:endParaRPr>
          </a:p>
        </p:txBody>
      </p:sp>
      <p:sp>
        <p:nvSpPr>
          <p:cNvPr id="16" name="Text Box 12"/>
          <p:cNvSpPr txBox="1">
            <a:spLocks noChangeArrowheads="1"/>
          </p:cNvSpPr>
          <p:nvPr/>
        </p:nvSpPr>
        <p:spPr bwMode="auto">
          <a:xfrm>
            <a:off x="142875" y="1265749"/>
            <a:ext cx="8858250" cy="923330"/>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	Historically, electric utilities (on an industry average), have seen periods where they have clearly benefited from regulatory lag.  The 2009-2010 recession, however, challenged achieved utility earnings relative to those allowed by regulators.</a:t>
            </a:r>
          </a:p>
        </p:txBody>
      </p:sp>
      <p:sp>
        <p:nvSpPr>
          <p:cNvPr id="10"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solidFill>
                  <a:prstClr val="black">
                    <a:tint val="75000"/>
                  </a:prstClr>
                </a:solidFill>
                <a:latin typeface="Arial" pitchFamily="34" charset="0"/>
                <a:cs typeface="Arial" pitchFamily="34" charset="0"/>
              </a:rPr>
              <a:pPr/>
              <a:t>16</a:t>
            </a:fld>
            <a:endParaRPr lang="en-US" dirty="0">
              <a:solidFill>
                <a:prstClr val="black">
                  <a:tint val="75000"/>
                </a:prstClr>
              </a:solidFill>
              <a:latin typeface="Arial" pitchFamily="34" charset="0"/>
              <a:cs typeface="Arial" pitchFamily="34" charset="0"/>
            </a:endParaRPr>
          </a:p>
        </p:txBody>
      </p:sp>
      <p:sp>
        <p:nvSpPr>
          <p:cNvPr id="17"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solidFill>
                  <a:prstClr val="black"/>
                </a:solidFill>
                <a:cs typeface="Arial" charset="0"/>
              </a:rPr>
              <a:t>© </a:t>
            </a:r>
            <a:r>
              <a:rPr lang="en-US" sz="800" b="1" dirty="0">
                <a:solidFill>
                  <a:prstClr val="black"/>
                </a:solidFill>
              </a:rPr>
              <a:t>LSU Center for Energy Studies</a:t>
            </a:r>
          </a:p>
        </p:txBody>
      </p:sp>
      <p:sp>
        <p:nvSpPr>
          <p:cNvPr id="20" name="TextBox 19"/>
          <p:cNvSpPr txBox="1"/>
          <p:nvPr/>
        </p:nvSpPr>
        <p:spPr>
          <a:xfrm>
            <a:off x="1178855" y="339540"/>
            <a:ext cx="6096000" cy="400110"/>
          </a:xfrm>
          <a:prstGeom prst="rect">
            <a:avLst/>
          </a:prstGeom>
          <a:noFill/>
          <a:ln>
            <a:noFill/>
          </a:ln>
        </p:spPr>
        <p:txBody>
          <a:bodyPr wrap="square" rtlCol="0">
            <a:spAutoFit/>
          </a:bodyPr>
          <a:lstStyle/>
          <a:p>
            <a:r>
              <a:rPr lang="en-US" sz="2000" b="1" dirty="0">
                <a:solidFill>
                  <a:schemeClr val="bg1"/>
                </a:solidFill>
                <a:latin typeface="Arial" pitchFamily="34" charset="0"/>
                <a:ea typeface="Batang" pitchFamily="18" charset="-127"/>
                <a:cs typeface="Arial" pitchFamily="34" charset="0"/>
              </a:rPr>
              <a:t>Center for Energy Studies</a:t>
            </a:r>
          </a:p>
        </p:txBody>
      </p:sp>
      <p:sp>
        <p:nvSpPr>
          <p:cNvPr id="19" name="Rectangle 18"/>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21" name="Picture 20"/>
          <p:cNvPicPr>
            <a:picLocks noChangeAspect="1"/>
          </p:cNvPicPr>
          <p:nvPr/>
        </p:nvPicPr>
        <p:blipFill>
          <a:blip r:embed="rId4"/>
          <a:stretch>
            <a:fillRect/>
          </a:stretch>
        </p:blipFill>
        <p:spPr>
          <a:xfrm>
            <a:off x="371476" y="311150"/>
            <a:ext cx="4567747" cy="365760"/>
          </a:xfrm>
          <a:prstGeom prst="rect">
            <a:avLst/>
          </a:prstGeom>
        </p:spPr>
      </p:pic>
      <p:sp>
        <p:nvSpPr>
          <p:cNvPr id="2" name="Oval 1"/>
          <p:cNvSpPr/>
          <p:nvPr/>
        </p:nvSpPr>
        <p:spPr>
          <a:xfrm>
            <a:off x="1981200" y="2730500"/>
            <a:ext cx="3429000"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Oval 21"/>
          <p:cNvSpPr/>
          <p:nvPr/>
        </p:nvSpPr>
        <p:spPr>
          <a:xfrm>
            <a:off x="6919922" y="3086100"/>
            <a:ext cx="1843078"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Box 12"/>
          <p:cNvSpPr txBox="1">
            <a:spLocks noChangeArrowheads="1"/>
          </p:cNvSpPr>
          <p:nvPr/>
        </p:nvSpPr>
        <p:spPr bwMode="auto">
          <a:xfrm>
            <a:off x="1371639" y="3687541"/>
            <a:ext cx="3313584" cy="461665"/>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sz="1200" dirty="0" smtClean="0">
                <a:solidFill>
                  <a:prstClr val="black"/>
                </a:solidFill>
                <a:latin typeface="Arial" pitchFamily="34" charset="0"/>
                <a:cs typeface="Arial" pitchFamily="34" charset="0"/>
              </a:rPr>
              <a:t>Utility industry average earnings above allowed returns (green line).</a:t>
            </a:r>
          </a:p>
        </p:txBody>
      </p:sp>
      <p:sp>
        <p:nvSpPr>
          <p:cNvPr id="24" name="Text Box 12"/>
          <p:cNvSpPr txBox="1">
            <a:spLocks noChangeArrowheads="1"/>
          </p:cNvSpPr>
          <p:nvPr/>
        </p:nvSpPr>
        <p:spPr bwMode="auto">
          <a:xfrm>
            <a:off x="7135822" y="4073853"/>
            <a:ext cx="1489056" cy="646331"/>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sz="1200" dirty="0" smtClean="0">
                <a:solidFill>
                  <a:prstClr val="black"/>
                </a:solidFill>
                <a:latin typeface="Arial" pitchFamily="34" charset="0"/>
                <a:cs typeface="Arial" pitchFamily="34" charset="0"/>
              </a:rPr>
              <a:t>Recession-induced earnings decreases.</a:t>
            </a:r>
          </a:p>
        </p:txBody>
      </p:sp>
    </p:spTree>
    <p:extLst>
      <p:ext uri="{BB962C8B-B14F-4D97-AF65-F5344CB8AC3E}">
        <p14:creationId xmlns:p14="http://schemas.microsoft.com/office/powerpoint/2010/main" val="7852599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Regulatory Lag and Risk</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66" name="Rectangle 3"/>
          <p:cNvSpPr>
            <a:spLocks noChangeArrowheads="1"/>
          </p:cNvSpPr>
          <p:nvPr/>
        </p:nvSpPr>
        <p:spPr bwMode="auto">
          <a:xfrm>
            <a:off x="127000" y="1231900"/>
            <a:ext cx="8848725" cy="5354638"/>
          </a:xfrm>
          <a:prstGeom prst="rect">
            <a:avLst/>
          </a:prstGeom>
          <a:solidFill>
            <a:schemeClr val="bg1"/>
          </a:solidFill>
          <a:ln w="9525" algn="ctr">
            <a:solidFill>
              <a:srgbClr val="17003A"/>
            </a:solidFill>
            <a:miter lim="800000"/>
            <a:headEnd/>
            <a:tailEnd/>
          </a:ln>
          <a:effectLst>
            <a:outerShdw blurRad="50800" dist="38100" dir="2700000" algn="tl" rotWithShape="0">
              <a:prstClr val="black">
                <a:alpha val="40000"/>
              </a:prstClr>
            </a:outerShdw>
          </a:effectLst>
        </p:spPr>
        <p:txBody>
          <a:bodyPr lIns="457200" rIns="457200" anchor="ctr"/>
          <a:lstStyle/>
          <a:p>
            <a:pPr>
              <a:spcAft>
                <a:spcPts val="1200"/>
              </a:spcAft>
            </a:pPr>
            <a:r>
              <a:rPr lang="en-US" sz="2000" dirty="0" smtClean="0">
                <a:solidFill>
                  <a:prstClr val="black"/>
                </a:solidFill>
                <a:latin typeface="Arial" pitchFamily="34" charset="0"/>
                <a:cs typeface="Arial" pitchFamily="34" charset="0"/>
              </a:rPr>
              <a:t>Thus, regulatory lag is only “bad” for inefficient utilities.  Some utilities have found </a:t>
            </a:r>
            <a:r>
              <a:rPr lang="en-US" sz="2000" b="1" dirty="0" smtClean="0">
                <a:solidFill>
                  <a:prstClr val="black"/>
                </a:solidFill>
                <a:latin typeface="Arial" pitchFamily="34" charset="0"/>
                <a:cs typeface="Arial" pitchFamily="34" charset="0"/>
              </a:rPr>
              <a:t>regulatory lag beneficial</a:t>
            </a:r>
            <a:r>
              <a:rPr lang="en-US" sz="2000" dirty="0" smtClean="0">
                <a:solidFill>
                  <a:prstClr val="black"/>
                </a:solidFill>
                <a:latin typeface="Arial" pitchFamily="34" charset="0"/>
                <a:cs typeface="Arial" pitchFamily="34" charset="0"/>
              </a:rPr>
              <a:t> and have not filed a traditional rate case for time periods that span anywhere from 7 to 15 years.</a:t>
            </a:r>
          </a:p>
          <a:p>
            <a:pPr>
              <a:spcAft>
                <a:spcPts val="1200"/>
              </a:spcAft>
            </a:pPr>
            <a:r>
              <a:rPr lang="en-US" sz="2000" dirty="0" smtClean="0">
                <a:solidFill>
                  <a:prstClr val="black"/>
                </a:solidFill>
                <a:latin typeface="Arial" pitchFamily="34" charset="0"/>
                <a:cs typeface="Arial" pitchFamily="34" charset="0"/>
              </a:rPr>
              <a:t>Regulatory lag, however, can </a:t>
            </a:r>
            <a:r>
              <a:rPr lang="en-US" sz="2000" b="1" dirty="0" smtClean="0">
                <a:solidFill>
                  <a:prstClr val="black"/>
                </a:solidFill>
                <a:latin typeface="Arial" pitchFamily="34" charset="0"/>
                <a:cs typeface="Arial" pitchFamily="34" charset="0"/>
              </a:rPr>
              <a:t>increase utility earnings risk </a:t>
            </a:r>
            <a:r>
              <a:rPr lang="en-US" sz="2000" dirty="0" smtClean="0">
                <a:solidFill>
                  <a:prstClr val="black"/>
                </a:solidFill>
                <a:latin typeface="Arial" pitchFamily="34" charset="0"/>
                <a:cs typeface="Arial" pitchFamily="34" charset="0"/>
              </a:rPr>
              <a:t>since future market conditions, weather, and the opportunities for innovation are not known with 100 percent certainty: but this is also true for many other energy industries, particularly those </a:t>
            </a:r>
            <a:r>
              <a:rPr lang="en-US" sz="2000" b="1" dirty="0" smtClean="0">
                <a:solidFill>
                  <a:prstClr val="black"/>
                </a:solidFill>
                <a:latin typeface="Arial" pitchFamily="34" charset="0"/>
                <a:cs typeface="Arial" pitchFamily="34" charset="0"/>
              </a:rPr>
              <a:t>operating in competitive markets</a:t>
            </a:r>
            <a:r>
              <a:rPr lang="en-US" sz="2000" dirty="0" smtClean="0">
                <a:solidFill>
                  <a:prstClr val="black"/>
                </a:solidFill>
                <a:latin typeface="Arial" pitchFamily="34" charset="0"/>
                <a:cs typeface="Arial" pitchFamily="34" charset="0"/>
              </a:rPr>
              <a:t>.</a:t>
            </a:r>
          </a:p>
          <a:p>
            <a:pPr>
              <a:spcAft>
                <a:spcPts val="1200"/>
              </a:spcAft>
            </a:pPr>
            <a:r>
              <a:rPr lang="en-US" sz="2000" dirty="0" smtClean="0">
                <a:solidFill>
                  <a:prstClr val="black"/>
                </a:solidFill>
                <a:latin typeface="Arial" pitchFamily="34" charset="0"/>
                <a:cs typeface="Arial" pitchFamily="34" charset="0"/>
              </a:rPr>
              <a:t>Further, </a:t>
            </a:r>
            <a:r>
              <a:rPr lang="en-US" sz="2000" b="1" dirty="0" smtClean="0">
                <a:solidFill>
                  <a:prstClr val="black"/>
                </a:solidFill>
                <a:latin typeface="Arial" pitchFamily="34" charset="0"/>
                <a:cs typeface="Arial" pitchFamily="34" charset="0"/>
              </a:rPr>
              <a:t>utilities get a fair (i.e., market-based) rate of return</a:t>
            </a:r>
            <a:r>
              <a:rPr lang="en-US" sz="2000" dirty="0" smtClean="0">
                <a:solidFill>
                  <a:prstClr val="black"/>
                </a:solidFill>
                <a:latin typeface="Arial" pitchFamily="34" charset="0"/>
                <a:cs typeface="Arial" pitchFamily="34" charset="0"/>
              </a:rPr>
              <a:t> to compensate for operating in markets with these types of rates.</a:t>
            </a:r>
          </a:p>
          <a:p>
            <a:pPr>
              <a:spcAft>
                <a:spcPts val="1200"/>
              </a:spcAft>
            </a:pPr>
            <a:r>
              <a:rPr lang="en-US" sz="2000" dirty="0" smtClean="0">
                <a:solidFill>
                  <a:prstClr val="black"/>
                </a:solidFill>
                <a:latin typeface="Arial" pitchFamily="34" charset="0"/>
                <a:cs typeface="Arial" pitchFamily="34" charset="0"/>
              </a:rPr>
              <a:t>Thus, utilities are compensated in two ways for this risk:  (1) they are given an allowed rate of return that </a:t>
            </a:r>
            <a:r>
              <a:rPr lang="en-US" sz="2000" b="1" dirty="0" smtClean="0">
                <a:solidFill>
                  <a:prstClr val="black"/>
                </a:solidFill>
                <a:latin typeface="Arial" pitchFamily="34" charset="0"/>
                <a:cs typeface="Arial" pitchFamily="34" charset="0"/>
              </a:rPr>
              <a:t>factors in these market risks </a:t>
            </a:r>
            <a:r>
              <a:rPr lang="en-US" sz="2000" dirty="0" smtClean="0">
                <a:solidFill>
                  <a:prstClr val="black"/>
                </a:solidFill>
                <a:latin typeface="Arial" pitchFamily="34" charset="0"/>
                <a:cs typeface="Arial" pitchFamily="34" charset="0"/>
              </a:rPr>
              <a:t>and conditions and (2) have the opportunity to achieve </a:t>
            </a:r>
            <a:r>
              <a:rPr lang="en-US" sz="2000" b="1" dirty="0" smtClean="0">
                <a:solidFill>
                  <a:prstClr val="black"/>
                </a:solidFill>
                <a:latin typeface="Arial" pitchFamily="34" charset="0"/>
                <a:cs typeface="Arial" pitchFamily="34" charset="0"/>
              </a:rPr>
              <a:t>some degree of additional earnings through regulatory lag</a:t>
            </a:r>
            <a:r>
              <a:rPr lang="en-US" sz="2000" dirty="0" smtClean="0">
                <a:solidFill>
                  <a:prstClr val="black"/>
                </a:solidFill>
                <a:latin typeface="Arial" pitchFamily="34" charset="0"/>
                <a:cs typeface="Arial" pitchFamily="34" charset="0"/>
              </a:rPr>
              <a:t> (assuming they manage that lag successfully).</a:t>
            </a:r>
          </a:p>
        </p:txBody>
      </p:sp>
      <p:sp>
        <p:nvSpPr>
          <p:cNvPr id="7"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solidFill>
                  <a:prstClr val="black">
                    <a:tint val="75000"/>
                  </a:prstClr>
                </a:solidFill>
                <a:latin typeface="Arial" pitchFamily="34" charset="0"/>
                <a:cs typeface="Arial" pitchFamily="34" charset="0"/>
              </a:rPr>
              <a:pPr/>
              <a:t>17</a:t>
            </a:fld>
            <a:endParaRPr lang="en-US" dirty="0">
              <a:solidFill>
                <a:prstClr val="black">
                  <a:tint val="75000"/>
                </a:prstClr>
              </a:solidFill>
              <a:latin typeface="Arial" pitchFamily="34" charset="0"/>
              <a:cs typeface="Arial" pitchFamily="34" charset="0"/>
            </a:endParaRPr>
          </a:p>
        </p:txBody>
      </p:sp>
      <p:sp>
        <p:nvSpPr>
          <p:cNvPr id="8"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solidFill>
                  <a:prstClr val="black"/>
                </a:solidFill>
                <a:cs typeface="Arial" charset="0"/>
              </a:rPr>
              <a:t>© </a:t>
            </a:r>
            <a:r>
              <a:rPr lang="en-US" sz="800" b="1" dirty="0">
                <a:solidFill>
                  <a:prstClr val="black"/>
                </a:solidFill>
              </a:rPr>
              <a:t>LSU Center for Energy Studies</a:t>
            </a:r>
          </a:p>
        </p:txBody>
      </p:sp>
      <p:sp>
        <p:nvSpPr>
          <p:cNvPr id="9" name="TextBox 8"/>
          <p:cNvSpPr txBox="1"/>
          <p:nvPr/>
        </p:nvSpPr>
        <p:spPr>
          <a:xfrm>
            <a:off x="1178855" y="339540"/>
            <a:ext cx="6096000" cy="400110"/>
          </a:xfrm>
          <a:prstGeom prst="rect">
            <a:avLst/>
          </a:prstGeom>
          <a:noFill/>
          <a:ln>
            <a:noFill/>
          </a:ln>
        </p:spPr>
        <p:txBody>
          <a:bodyPr wrap="square" rtlCol="0">
            <a:spAutoFit/>
          </a:bodyPr>
          <a:lstStyle/>
          <a:p>
            <a:r>
              <a:rPr lang="en-US" sz="2000" b="1" dirty="0">
                <a:solidFill>
                  <a:schemeClr val="bg1"/>
                </a:solidFill>
                <a:latin typeface="Arial" pitchFamily="34" charset="0"/>
                <a:ea typeface="Batang" pitchFamily="18" charset="-127"/>
                <a:cs typeface="Arial" pitchFamily="34" charset="0"/>
              </a:rPr>
              <a:t>Center for Energy Studies</a:t>
            </a:r>
          </a:p>
        </p:txBody>
      </p:sp>
      <p:sp>
        <p:nvSpPr>
          <p:cNvPr id="10" name="Rectangle 9"/>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Traditional Regulation</a:t>
            </a:r>
            <a:endParaRPr lang="en-US" sz="2000" b="1"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34310738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19" name="TextBox 18"/>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18</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0" name="Rectangle 9"/>
          <p:cNvSpPr/>
          <p:nvPr/>
        </p:nvSpPr>
        <p:spPr>
          <a:xfrm>
            <a:off x="1135460" y="2286000"/>
            <a:ext cx="6858000" cy="2286000"/>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itchFamily="34" charset="0"/>
                <a:cs typeface="Arial" pitchFamily="34" charset="0"/>
              </a:rPr>
              <a:t>Alternative Regulation</a:t>
            </a:r>
          </a:p>
        </p:txBody>
      </p:sp>
      <p:sp>
        <p:nvSpPr>
          <p:cNvPr id="13" name="Rectangle 12"/>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b="1" dirty="0">
              <a:latin typeface="Arial" panose="020B0604020202020204" pitchFamily="34" charset="0"/>
              <a:cs typeface="Arial" panose="020B0604020202020204" pitchFamily="34" charset="0"/>
            </a:endParaRPr>
          </a:p>
        </p:txBody>
      </p:sp>
      <p:pic>
        <p:nvPicPr>
          <p:cNvPr id="14" name="Picture 13"/>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25578725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What is Alternative Regulation?</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19</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5" name="TextBox 14"/>
          <p:cNvSpPr txBox="1"/>
          <p:nvPr/>
        </p:nvSpPr>
        <p:spPr>
          <a:xfrm>
            <a:off x="6014154" y="333163"/>
            <a:ext cx="2839239"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Asymmetric Information</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Rectangle 15"/>
          <p:cNvSpPr>
            <a:spLocks noChangeArrowheads="1"/>
          </p:cNvSpPr>
          <p:nvPr/>
        </p:nvSpPr>
        <p:spPr bwMode="auto">
          <a:xfrm>
            <a:off x="252320" y="1346200"/>
            <a:ext cx="8639360" cy="5105400"/>
          </a:xfrm>
          <a:prstGeom prst="rect">
            <a:avLst/>
          </a:prstGeom>
          <a:solidFill>
            <a:srgbClr val="FFFFFF"/>
          </a:solidFill>
          <a:ln w="9525">
            <a:solidFill>
              <a:schemeClr val="tx1"/>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400" dirty="0" smtClean="0">
                <a:latin typeface="Arial" pitchFamily="34" charset="0"/>
                <a:cs typeface="Arial" pitchFamily="34" charset="0"/>
              </a:rPr>
              <a:t>Alternative regulation is a means of regulating utilities that relies </a:t>
            </a:r>
            <a:r>
              <a:rPr lang="en-US" sz="2400" b="1" dirty="0" smtClean="0">
                <a:latin typeface="Arial" pitchFamily="34" charset="0"/>
                <a:cs typeface="Arial" pitchFamily="34" charset="0"/>
              </a:rPr>
              <a:t>less on a traditional rate case </a:t>
            </a:r>
            <a:r>
              <a:rPr lang="en-US" sz="2400" dirty="0" smtClean="0">
                <a:latin typeface="Arial" pitchFamily="34" charset="0"/>
                <a:cs typeface="Arial" pitchFamily="34" charset="0"/>
              </a:rPr>
              <a:t>structure and more on an </a:t>
            </a:r>
            <a:r>
              <a:rPr lang="en-US" sz="2400" b="1" dirty="0" smtClean="0">
                <a:latin typeface="Arial" pitchFamily="34" charset="0"/>
                <a:cs typeface="Arial" pitchFamily="34" charset="0"/>
              </a:rPr>
              <a:t>annual formulaic-based approach </a:t>
            </a:r>
            <a:r>
              <a:rPr lang="en-US" sz="2400" dirty="0" smtClean="0">
                <a:latin typeface="Arial" pitchFamily="34" charset="0"/>
                <a:cs typeface="Arial" pitchFamily="34" charset="0"/>
              </a:rPr>
              <a:t>of setting rates.  </a:t>
            </a:r>
          </a:p>
          <a:p>
            <a:pPr algn="just">
              <a:spcAft>
                <a:spcPts val="1200"/>
              </a:spcAft>
            </a:pPr>
            <a:r>
              <a:rPr lang="en-US" sz="2400" dirty="0" smtClean="0">
                <a:latin typeface="Arial" pitchFamily="34" charset="0"/>
                <a:cs typeface="Arial" pitchFamily="34" charset="0"/>
              </a:rPr>
              <a:t>Alternative regulation </a:t>
            </a:r>
            <a:r>
              <a:rPr lang="en-US" sz="2400" b="1" dirty="0" smtClean="0">
                <a:latin typeface="Arial" pitchFamily="34" charset="0"/>
                <a:cs typeface="Arial" pitchFamily="34" charset="0"/>
              </a:rPr>
              <a:t>modifies traditional regulation</a:t>
            </a:r>
            <a:r>
              <a:rPr lang="en-US" sz="2400" dirty="0" smtClean="0">
                <a:latin typeface="Arial" pitchFamily="34" charset="0"/>
                <a:cs typeface="Arial" pitchFamily="34" charset="0"/>
              </a:rPr>
              <a:t>: it does not replace traditional regulation.  Alternative regulation focuses more on </a:t>
            </a:r>
            <a:r>
              <a:rPr lang="en-US" sz="2400" b="1" dirty="0" smtClean="0">
                <a:latin typeface="Arial" pitchFamily="34" charset="0"/>
                <a:cs typeface="Arial" pitchFamily="34" charset="0"/>
              </a:rPr>
              <a:t>output and performance</a:t>
            </a:r>
            <a:r>
              <a:rPr lang="en-US" sz="2400" dirty="0" smtClean="0">
                <a:latin typeface="Arial" pitchFamily="34" charset="0"/>
                <a:cs typeface="Arial" pitchFamily="34" charset="0"/>
              </a:rPr>
              <a:t> rather than inputs (measuring the cost of service in any given year).</a:t>
            </a:r>
            <a:endParaRPr lang="en-US" sz="2400" dirty="0">
              <a:latin typeface="Arial" pitchFamily="34" charset="0"/>
              <a:cs typeface="Arial" pitchFamily="34" charset="0"/>
            </a:endParaRPr>
          </a:p>
          <a:p>
            <a:pPr algn="just">
              <a:spcAft>
                <a:spcPts val="1200"/>
              </a:spcAft>
            </a:pPr>
            <a:r>
              <a:rPr lang="en-US" sz="2400" b="1" dirty="0" smtClean="0">
                <a:latin typeface="Arial" pitchFamily="34" charset="0"/>
                <a:cs typeface="Arial" pitchFamily="34" charset="0"/>
              </a:rPr>
              <a:t>Rationales</a:t>
            </a:r>
            <a:r>
              <a:rPr lang="en-US" sz="2400" dirty="0" smtClean="0">
                <a:latin typeface="Arial" pitchFamily="34" charset="0"/>
                <a:cs typeface="Arial" pitchFamily="34" charset="0"/>
              </a:rPr>
              <a:t> for the use of alternative regulation:</a:t>
            </a:r>
          </a:p>
          <a:p>
            <a:pPr marL="1714500" lvl="3" indent="-342900" algn="just">
              <a:spcAft>
                <a:spcPts val="1200"/>
              </a:spcAft>
              <a:buFont typeface="Arial" panose="020B0604020202020204" pitchFamily="34" charset="0"/>
              <a:buChar char="•"/>
            </a:pPr>
            <a:r>
              <a:rPr lang="en-US" sz="2400" dirty="0" smtClean="0">
                <a:latin typeface="Arial" pitchFamily="34" charset="0"/>
                <a:cs typeface="Arial" pitchFamily="34" charset="0"/>
              </a:rPr>
              <a:t>“Institutionalize” regulatory lag.</a:t>
            </a:r>
          </a:p>
          <a:p>
            <a:pPr marL="1714500" lvl="3" indent="-342900" algn="just">
              <a:spcAft>
                <a:spcPts val="1200"/>
              </a:spcAft>
              <a:buFont typeface="Arial" panose="020B0604020202020204" pitchFamily="34" charset="0"/>
              <a:buChar char="•"/>
            </a:pPr>
            <a:r>
              <a:rPr lang="en-US" sz="2400" dirty="0" smtClean="0">
                <a:latin typeface="Arial" pitchFamily="34" charset="0"/>
                <a:cs typeface="Arial" pitchFamily="34" charset="0"/>
              </a:rPr>
              <a:t>Reduce asymmetric information problems.</a:t>
            </a:r>
          </a:p>
          <a:p>
            <a:pPr marL="1714500" lvl="3" indent="-342900" algn="just">
              <a:spcAft>
                <a:spcPts val="1200"/>
              </a:spcAft>
              <a:buFont typeface="Arial" panose="020B0604020202020204" pitchFamily="34" charset="0"/>
              <a:buChar char="•"/>
            </a:pPr>
            <a:r>
              <a:rPr lang="en-US" sz="2400" dirty="0">
                <a:latin typeface="Arial" pitchFamily="34" charset="0"/>
                <a:cs typeface="Arial" pitchFamily="34" charset="0"/>
              </a:rPr>
              <a:t>Reduce administrative costs</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Alternative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7546527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How Does Alternative Regulation “Institutionalize” Regulatory Lag?</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20</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5" name="TextBox 14"/>
          <p:cNvSpPr txBox="1"/>
          <p:nvPr/>
        </p:nvSpPr>
        <p:spPr>
          <a:xfrm>
            <a:off x="6014154" y="333163"/>
            <a:ext cx="2839239"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Asymmetric Information</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Rectangle 15"/>
          <p:cNvSpPr>
            <a:spLocks noChangeArrowheads="1"/>
          </p:cNvSpPr>
          <p:nvPr/>
        </p:nvSpPr>
        <p:spPr bwMode="auto">
          <a:xfrm>
            <a:off x="142875" y="1219200"/>
            <a:ext cx="8839200" cy="5380038"/>
          </a:xfrm>
          <a:prstGeom prst="rect">
            <a:avLst/>
          </a:prstGeom>
          <a:solidFill>
            <a:srgbClr val="FFFFFF"/>
          </a:solidFill>
          <a:ln w="9525">
            <a:solidFill>
              <a:schemeClr val="tx1"/>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000" dirty="0" smtClean="0">
                <a:latin typeface="Arial" pitchFamily="34" charset="0"/>
                <a:cs typeface="Arial" pitchFamily="34" charset="0"/>
              </a:rPr>
              <a:t>Regulatory lag gives </a:t>
            </a:r>
            <a:r>
              <a:rPr lang="en-US" sz="2000" b="1" dirty="0" smtClean="0">
                <a:latin typeface="Arial" pitchFamily="34" charset="0"/>
                <a:cs typeface="Arial" pitchFamily="34" charset="0"/>
              </a:rPr>
              <a:t>efficient utilities</a:t>
            </a:r>
            <a:r>
              <a:rPr lang="en-US" sz="2000" dirty="0" smtClean="0">
                <a:latin typeface="Arial" pitchFamily="34" charset="0"/>
                <a:cs typeface="Arial" pitchFamily="34" charset="0"/>
              </a:rPr>
              <a:t> the opportunity to increase their achieved earnings after a rate case.</a:t>
            </a:r>
          </a:p>
          <a:p>
            <a:pPr algn="just">
              <a:spcAft>
                <a:spcPts val="1200"/>
              </a:spcAft>
            </a:pPr>
            <a:r>
              <a:rPr lang="en-US" sz="2000" dirty="0" smtClean="0">
                <a:latin typeface="Arial" pitchFamily="34" charset="0"/>
                <a:cs typeface="Arial" pitchFamily="34" charset="0"/>
              </a:rPr>
              <a:t>These efficiency-induced excess earnings, however, are limited.  In theory, under traditional regulation, a regulator can force a utility to </a:t>
            </a:r>
            <a:r>
              <a:rPr lang="en-US" sz="2000" b="1" dirty="0" smtClean="0">
                <a:latin typeface="Arial" pitchFamily="34" charset="0"/>
                <a:cs typeface="Arial" pitchFamily="34" charset="0"/>
              </a:rPr>
              <a:t>decrease its rates if it finds earnings to be “excessive</a:t>
            </a:r>
            <a:r>
              <a:rPr lang="en-US" sz="2000" dirty="0" smtClean="0">
                <a:latin typeface="Arial" pitchFamily="34" charset="0"/>
                <a:cs typeface="Arial" pitchFamily="34" charset="0"/>
              </a:rPr>
              <a:t>.”  The ambiguity in what constitutes excessive earnings can discourage utilities from pursuing additional efficiency measures.</a:t>
            </a:r>
          </a:p>
          <a:p>
            <a:pPr algn="just">
              <a:spcAft>
                <a:spcPts val="1200"/>
              </a:spcAft>
            </a:pPr>
            <a:r>
              <a:rPr lang="en-US" sz="2000" dirty="0" smtClean="0">
                <a:latin typeface="Arial" pitchFamily="34" charset="0"/>
                <a:cs typeface="Arial" pitchFamily="34" charset="0"/>
              </a:rPr>
              <a:t>Alternative regulation attempts to release this excess earnings boundary (and ambiguity) through the use of </a:t>
            </a:r>
            <a:r>
              <a:rPr lang="en-US" sz="2000" b="1" dirty="0" smtClean="0">
                <a:latin typeface="Arial" pitchFamily="34" charset="0"/>
                <a:cs typeface="Arial" pitchFamily="34" charset="0"/>
              </a:rPr>
              <a:t>pre-defined sharing bands </a:t>
            </a:r>
            <a:r>
              <a:rPr lang="en-US" sz="2000" dirty="0" smtClean="0">
                <a:latin typeface="Arial" pitchFamily="34" charset="0"/>
                <a:cs typeface="Arial" pitchFamily="34" charset="0"/>
              </a:rPr>
              <a:t>and percentages with ratepayers.   Future changes in rates, under an alternative regulation plan, are </a:t>
            </a:r>
            <a:r>
              <a:rPr lang="en-US" sz="2000" b="1" dirty="0" smtClean="0">
                <a:latin typeface="Arial" pitchFamily="34" charset="0"/>
                <a:cs typeface="Arial" pitchFamily="34" charset="0"/>
              </a:rPr>
              <a:t>defined by utility performance and its ability to maximize the efficiency opportunities created by regulatory lag</a:t>
            </a:r>
            <a:r>
              <a:rPr lang="en-US" sz="2000" dirty="0" smtClean="0">
                <a:latin typeface="Arial" pitchFamily="34" charset="0"/>
                <a:cs typeface="Arial" pitchFamily="34" charset="0"/>
              </a:rPr>
              <a:t>.  </a:t>
            </a:r>
          </a:p>
          <a:p>
            <a:pPr algn="just">
              <a:spcAft>
                <a:spcPts val="1200"/>
              </a:spcAft>
            </a:pPr>
            <a:r>
              <a:rPr lang="en-US" sz="2000" dirty="0" smtClean="0">
                <a:latin typeface="Arial" pitchFamily="34" charset="0"/>
                <a:cs typeface="Arial" pitchFamily="34" charset="0"/>
              </a:rPr>
              <a:t>In this way, alternative regulation “institutionalizes” or formally “codifies” regulatory lag.  This is another reason why </a:t>
            </a:r>
            <a:r>
              <a:rPr lang="en-US" sz="2000" b="1" dirty="0" smtClean="0">
                <a:latin typeface="Arial" pitchFamily="34" charset="0"/>
                <a:cs typeface="Arial" pitchFamily="34" charset="0"/>
              </a:rPr>
              <a:t>alternative regulation </a:t>
            </a:r>
            <a:r>
              <a:rPr lang="en-US" sz="2000" dirty="0" smtClean="0">
                <a:latin typeface="Arial" pitchFamily="34" charset="0"/>
                <a:cs typeface="Arial" pitchFamily="34" charset="0"/>
              </a:rPr>
              <a:t>is often called </a:t>
            </a:r>
            <a:r>
              <a:rPr lang="en-US" sz="2000" b="1" dirty="0" smtClean="0">
                <a:latin typeface="Arial" pitchFamily="34" charset="0"/>
                <a:cs typeface="Arial" pitchFamily="34" charset="0"/>
              </a:rPr>
              <a:t>“performance-based regulation</a:t>
            </a:r>
            <a:r>
              <a:rPr lang="en-US" sz="2000" dirty="0" smtClean="0">
                <a:latin typeface="Arial" pitchFamily="34" charset="0"/>
                <a:cs typeface="Arial" pitchFamily="34" charset="0"/>
              </a:rPr>
              <a:t>.”</a:t>
            </a: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Alternative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10614159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Definition:  Asymmetric Information</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21</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5" name="TextBox 14"/>
          <p:cNvSpPr txBox="1"/>
          <p:nvPr/>
        </p:nvSpPr>
        <p:spPr>
          <a:xfrm>
            <a:off x="6014154" y="333163"/>
            <a:ext cx="2839239"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Asymmetric Information</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Rectangle 15"/>
          <p:cNvSpPr>
            <a:spLocks noChangeArrowheads="1"/>
          </p:cNvSpPr>
          <p:nvPr/>
        </p:nvSpPr>
        <p:spPr bwMode="auto">
          <a:xfrm>
            <a:off x="225240" y="1346200"/>
            <a:ext cx="8639360" cy="5253038"/>
          </a:xfrm>
          <a:prstGeom prst="rect">
            <a:avLst/>
          </a:prstGeom>
          <a:solidFill>
            <a:srgbClr val="FFFFFF"/>
          </a:solidFill>
          <a:ln w="9525">
            <a:solidFill>
              <a:schemeClr val="tx1"/>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000" dirty="0" smtClean="0">
                <a:latin typeface="Arial" pitchFamily="34" charset="0"/>
                <a:cs typeface="Arial" pitchFamily="34" charset="0"/>
              </a:rPr>
              <a:t>What do we mean by </a:t>
            </a:r>
            <a:r>
              <a:rPr lang="en-US" sz="2000" b="1" dirty="0" smtClean="0">
                <a:latin typeface="Arial" pitchFamily="34" charset="0"/>
                <a:cs typeface="Arial" pitchFamily="34" charset="0"/>
              </a:rPr>
              <a:t>“asymmetric information?”</a:t>
            </a:r>
          </a:p>
          <a:p>
            <a:pPr algn="just">
              <a:spcAft>
                <a:spcPts val="1200"/>
              </a:spcAft>
            </a:pPr>
            <a:r>
              <a:rPr lang="en-US" sz="2000" u="sng" dirty="0" smtClean="0">
                <a:latin typeface="Arial" pitchFamily="34" charset="0"/>
                <a:cs typeface="Arial" pitchFamily="34" charset="0"/>
              </a:rPr>
              <a:t>Definition:</a:t>
            </a:r>
            <a:r>
              <a:rPr lang="en-US" sz="2000" dirty="0" smtClean="0">
                <a:latin typeface="Arial" pitchFamily="34" charset="0"/>
                <a:cs typeface="Arial" pitchFamily="34" charset="0"/>
              </a:rPr>
              <a:t> when one contracting party has a </a:t>
            </a:r>
            <a:r>
              <a:rPr lang="en-US" sz="2000" b="1" dirty="0" smtClean="0">
                <a:latin typeface="Arial" pitchFamily="34" charset="0"/>
                <a:cs typeface="Arial" pitchFamily="34" charset="0"/>
              </a:rPr>
              <a:t>different set of relevant information</a:t>
            </a:r>
            <a:r>
              <a:rPr lang="en-US" sz="2000" dirty="0" smtClean="0">
                <a:latin typeface="Arial" pitchFamily="34" charset="0"/>
                <a:cs typeface="Arial" pitchFamily="34" charset="0"/>
              </a:rPr>
              <a:t> relative to another contracting party it can lead to an inefficient outcome. </a:t>
            </a:r>
          </a:p>
          <a:p>
            <a:pPr algn="just">
              <a:spcAft>
                <a:spcPts val="1200"/>
              </a:spcAft>
            </a:pPr>
            <a:r>
              <a:rPr lang="en-US" sz="2000" dirty="0" smtClean="0">
                <a:latin typeface="Arial" pitchFamily="34" charset="0"/>
                <a:cs typeface="Arial" pitchFamily="34" charset="0"/>
              </a:rPr>
              <a:t>Pervasive problem in all forms of regulation (utility, environmental, financial, etc.) that </a:t>
            </a:r>
            <a:r>
              <a:rPr lang="en-US" sz="2000" b="1" dirty="0" smtClean="0">
                <a:latin typeface="Arial" pitchFamily="34" charset="0"/>
                <a:cs typeface="Arial" pitchFamily="34" charset="0"/>
              </a:rPr>
              <a:t>regulators typically have less information about a regulated company’s operations </a:t>
            </a:r>
            <a:r>
              <a:rPr lang="en-US" sz="2000" dirty="0" smtClean="0">
                <a:latin typeface="Arial" pitchFamily="34" charset="0"/>
                <a:cs typeface="Arial" pitchFamily="34" charset="0"/>
              </a:rPr>
              <a:t>and costs than the regulated company itself.</a:t>
            </a:r>
          </a:p>
          <a:p>
            <a:pPr algn="just">
              <a:spcAft>
                <a:spcPts val="1200"/>
              </a:spcAft>
            </a:pPr>
            <a:r>
              <a:rPr lang="en-US" sz="2000" b="1" dirty="0" smtClean="0">
                <a:latin typeface="Arial" pitchFamily="34" charset="0"/>
                <a:cs typeface="Arial" pitchFamily="34" charset="0"/>
              </a:rPr>
              <a:t>Informational asymmetries</a:t>
            </a:r>
            <a:r>
              <a:rPr lang="en-US" sz="2000" dirty="0" smtClean="0">
                <a:latin typeface="Arial" pitchFamily="34" charset="0"/>
                <a:cs typeface="Arial" pitchFamily="34" charset="0"/>
              </a:rPr>
              <a:t> can result in </a:t>
            </a:r>
            <a:r>
              <a:rPr lang="en-US" sz="2000" b="1" dirty="0" smtClean="0">
                <a:latin typeface="Arial" pitchFamily="34" charset="0"/>
                <a:cs typeface="Arial" pitchFamily="34" charset="0"/>
              </a:rPr>
              <a:t>“gold-plating”</a:t>
            </a:r>
            <a:r>
              <a:rPr lang="en-US" sz="2000" dirty="0" smtClean="0">
                <a:latin typeface="Arial" pitchFamily="34" charset="0"/>
                <a:cs typeface="Arial" pitchFamily="34" charset="0"/>
              </a:rPr>
              <a:t> of capital investments and expenses (i.e. </a:t>
            </a:r>
            <a:r>
              <a:rPr lang="en-US" sz="2000" dirty="0">
                <a:latin typeface="Arial" pitchFamily="34" charset="0"/>
                <a:cs typeface="Arial" pitchFamily="34" charset="0"/>
              </a:rPr>
              <a:t>c</a:t>
            </a:r>
            <a:r>
              <a:rPr lang="en-US" sz="2000" dirty="0" smtClean="0">
                <a:latin typeface="Arial" pitchFamily="34" charset="0"/>
                <a:cs typeface="Arial" pitchFamily="34" charset="0"/>
              </a:rPr>
              <a:t>ost-inefficiencies).  Since cost-of-service regulation is based upon costs, this can lead to inefficient rates.</a:t>
            </a:r>
          </a:p>
          <a:p>
            <a:pPr algn="just">
              <a:spcAft>
                <a:spcPts val="1200"/>
              </a:spcAft>
            </a:pPr>
            <a:r>
              <a:rPr lang="en-US" sz="2000" dirty="0" smtClean="0">
                <a:latin typeface="Arial" pitchFamily="34" charset="0"/>
                <a:cs typeface="Arial" pitchFamily="34" charset="0"/>
              </a:rPr>
              <a:t>Alternative regulation is thought to reduce the regulatory problems of asymmetrical information since (1) the regulatory emphasis shifts from </a:t>
            </a:r>
            <a:r>
              <a:rPr lang="en-US" sz="2000" b="1" dirty="0" smtClean="0">
                <a:latin typeface="Arial" pitchFamily="34" charset="0"/>
                <a:cs typeface="Arial" pitchFamily="34" charset="0"/>
              </a:rPr>
              <a:t>inputs to outputs </a:t>
            </a:r>
            <a:r>
              <a:rPr lang="en-US" sz="2000" dirty="0" smtClean="0">
                <a:latin typeface="Arial" pitchFamily="34" charset="0"/>
                <a:cs typeface="Arial" pitchFamily="34" charset="0"/>
              </a:rPr>
              <a:t>and (2) utilities have active rather than passive </a:t>
            </a:r>
            <a:r>
              <a:rPr lang="en-US" sz="2000" b="1" dirty="0" smtClean="0">
                <a:latin typeface="Arial" pitchFamily="34" charset="0"/>
                <a:cs typeface="Arial" pitchFamily="34" charset="0"/>
              </a:rPr>
              <a:t>profit-maximization incentives</a:t>
            </a:r>
            <a:r>
              <a:rPr lang="en-US" sz="2000" dirty="0" smtClean="0">
                <a:latin typeface="Arial" pitchFamily="34" charset="0"/>
                <a:cs typeface="Arial" pitchFamily="34" charset="0"/>
              </a:rPr>
              <a:t>.</a:t>
            </a: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Alternative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29752240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How Does Alternative Regulation Reduce Administrative Costs?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22</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5" name="TextBox 14"/>
          <p:cNvSpPr txBox="1"/>
          <p:nvPr/>
        </p:nvSpPr>
        <p:spPr>
          <a:xfrm>
            <a:off x="6014154" y="333163"/>
            <a:ext cx="2839239"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Asymmetric Information</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Rectangle 15"/>
          <p:cNvSpPr>
            <a:spLocks noChangeArrowheads="1"/>
          </p:cNvSpPr>
          <p:nvPr/>
        </p:nvSpPr>
        <p:spPr bwMode="auto">
          <a:xfrm>
            <a:off x="225240" y="1346200"/>
            <a:ext cx="8639360" cy="5253038"/>
          </a:xfrm>
          <a:prstGeom prst="rect">
            <a:avLst/>
          </a:prstGeom>
          <a:solidFill>
            <a:srgbClr val="FFFFFF"/>
          </a:solidFill>
          <a:ln w="9525">
            <a:solidFill>
              <a:schemeClr val="tx1"/>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200" dirty="0" smtClean="0">
                <a:latin typeface="Arial" pitchFamily="34" charset="0"/>
                <a:cs typeface="Arial" pitchFamily="34" charset="0"/>
              </a:rPr>
              <a:t>Most alternative regulation methods use a formula or pre-defined approach to setting rates on a periodic basis.</a:t>
            </a:r>
          </a:p>
          <a:p>
            <a:pPr algn="just">
              <a:spcAft>
                <a:spcPts val="1200"/>
              </a:spcAft>
            </a:pPr>
            <a:r>
              <a:rPr lang="en-US" sz="2200" dirty="0" smtClean="0">
                <a:latin typeface="Arial" pitchFamily="34" charset="0"/>
                <a:cs typeface="Arial" pitchFamily="34" charset="0"/>
              </a:rPr>
              <a:t>This formula is typically set for a </a:t>
            </a:r>
            <a:r>
              <a:rPr lang="en-US" sz="2200" b="1" dirty="0" smtClean="0">
                <a:latin typeface="Arial" pitchFamily="34" charset="0"/>
                <a:cs typeface="Arial" pitchFamily="34" charset="0"/>
              </a:rPr>
              <a:t>fixed number of years </a:t>
            </a:r>
            <a:r>
              <a:rPr lang="en-US" sz="2200" dirty="0" smtClean="0">
                <a:latin typeface="Arial" pitchFamily="34" charset="0"/>
                <a:cs typeface="Arial" pitchFamily="34" charset="0"/>
              </a:rPr>
              <a:t>which can be anywhere from between 3-5 years</a:t>
            </a:r>
            <a:r>
              <a:rPr lang="en-US" sz="2200" dirty="0">
                <a:latin typeface="Arial" pitchFamily="34" charset="0"/>
                <a:cs typeface="Arial" pitchFamily="34" charset="0"/>
              </a:rPr>
              <a:t>.</a:t>
            </a:r>
            <a:r>
              <a:rPr lang="en-US" sz="2200" dirty="0" smtClean="0">
                <a:latin typeface="Arial" pitchFamily="34" charset="0"/>
                <a:cs typeface="Arial" pitchFamily="34" charset="0"/>
              </a:rPr>
              <a:t> </a:t>
            </a:r>
          </a:p>
          <a:p>
            <a:pPr algn="just">
              <a:spcAft>
                <a:spcPts val="1200"/>
              </a:spcAft>
            </a:pPr>
            <a:r>
              <a:rPr lang="en-US" sz="2200" dirty="0" smtClean="0">
                <a:latin typeface="Arial" pitchFamily="34" charset="0"/>
                <a:cs typeface="Arial" pitchFamily="34" charset="0"/>
              </a:rPr>
              <a:t>No rate cases are usually allowed during the alternative regulation program time period.  Rate cases are not, however, prohibited.</a:t>
            </a:r>
          </a:p>
          <a:p>
            <a:pPr algn="just">
              <a:spcAft>
                <a:spcPts val="1200"/>
              </a:spcAft>
            </a:pPr>
            <a:r>
              <a:rPr lang="en-US" sz="2200" b="1" dirty="0" smtClean="0">
                <a:latin typeface="Arial" pitchFamily="34" charset="0"/>
                <a:cs typeface="Arial" pitchFamily="34" charset="0"/>
              </a:rPr>
              <a:t>Rates only change by the formula or guidelines</a:t>
            </a:r>
            <a:r>
              <a:rPr lang="en-US" sz="2200" dirty="0" smtClean="0">
                <a:latin typeface="Arial" pitchFamily="34" charset="0"/>
                <a:cs typeface="Arial" pitchFamily="34" charset="0"/>
              </a:rPr>
              <a:t>.</a:t>
            </a:r>
          </a:p>
          <a:p>
            <a:pPr algn="just">
              <a:spcAft>
                <a:spcPts val="1200"/>
              </a:spcAft>
            </a:pPr>
            <a:r>
              <a:rPr lang="en-US" sz="2200" dirty="0" smtClean="0">
                <a:latin typeface="Arial" pitchFamily="34" charset="0"/>
                <a:cs typeface="Arial" pitchFamily="34" charset="0"/>
              </a:rPr>
              <a:t>Avoiding rate cases is thought to </a:t>
            </a:r>
            <a:r>
              <a:rPr lang="en-US" sz="2200" b="1" dirty="0" smtClean="0">
                <a:latin typeface="Arial" pitchFamily="34" charset="0"/>
                <a:cs typeface="Arial" pitchFamily="34" charset="0"/>
              </a:rPr>
              <a:t>reduce administrative costs </a:t>
            </a:r>
            <a:r>
              <a:rPr lang="en-US" sz="2200" dirty="0" smtClean="0">
                <a:latin typeface="Arial" pitchFamily="34" charset="0"/>
                <a:cs typeface="Arial" pitchFamily="34" charset="0"/>
              </a:rPr>
              <a:t>of repeated rate cases although there are annual reviews of costs by regulatory staff during the alternative regulation program period.  </a:t>
            </a:r>
          </a:p>
          <a:p>
            <a:pPr algn="just">
              <a:spcAft>
                <a:spcPts val="1200"/>
              </a:spcAft>
            </a:pPr>
            <a:r>
              <a:rPr lang="en-US" sz="2200" dirty="0" smtClean="0">
                <a:latin typeface="Arial" pitchFamily="34" charset="0"/>
                <a:cs typeface="Arial" pitchFamily="34" charset="0"/>
              </a:rPr>
              <a:t>Specific alternative regulation plan structure really determines whether or not administrative costs are actually reduced.</a:t>
            </a: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Alternative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10289329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Alternative Regulation:  Theory v. Practice</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23</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5" name="TextBox 14"/>
          <p:cNvSpPr txBox="1"/>
          <p:nvPr/>
        </p:nvSpPr>
        <p:spPr>
          <a:xfrm>
            <a:off x="6014154" y="333163"/>
            <a:ext cx="2839239"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Asymmetric Information</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6" name="Rectangle 15"/>
          <p:cNvSpPr>
            <a:spLocks noChangeArrowheads="1"/>
          </p:cNvSpPr>
          <p:nvPr/>
        </p:nvSpPr>
        <p:spPr bwMode="auto">
          <a:xfrm>
            <a:off x="225240" y="1270000"/>
            <a:ext cx="8639360" cy="5436394"/>
          </a:xfrm>
          <a:prstGeom prst="rect">
            <a:avLst/>
          </a:prstGeom>
          <a:solidFill>
            <a:srgbClr val="FFFFFF"/>
          </a:solidFill>
          <a:ln w="9525">
            <a:solidFill>
              <a:schemeClr val="tx1"/>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400" dirty="0" smtClean="0">
                <a:latin typeface="Arial" pitchFamily="34" charset="0"/>
                <a:cs typeface="Arial" pitchFamily="34" charset="0"/>
              </a:rPr>
              <a:t>Alternative regulation has several theoretical appeals.  However, the biggest challenge in program design is in </a:t>
            </a:r>
            <a:r>
              <a:rPr lang="en-US" sz="2400" b="1" dirty="0" smtClean="0">
                <a:latin typeface="Arial" pitchFamily="34" charset="0"/>
                <a:cs typeface="Arial" pitchFamily="34" charset="0"/>
              </a:rPr>
              <a:t>appropriately assigning risks and rewards </a:t>
            </a:r>
            <a:r>
              <a:rPr lang="en-US" sz="2400" dirty="0" smtClean="0">
                <a:latin typeface="Arial" pitchFamily="34" charset="0"/>
                <a:cs typeface="Arial" pitchFamily="34" charset="0"/>
              </a:rPr>
              <a:t>of the alternative regulation plan.</a:t>
            </a:r>
          </a:p>
          <a:p>
            <a:pPr algn="just">
              <a:spcAft>
                <a:spcPts val="1200"/>
              </a:spcAft>
            </a:pPr>
            <a:r>
              <a:rPr lang="en-US" sz="2400" dirty="0" smtClean="0">
                <a:latin typeface="Arial" pitchFamily="34" charset="0"/>
                <a:cs typeface="Arial" pitchFamily="34" charset="0"/>
              </a:rPr>
              <a:t>Conceptually, risks can be borne by either party (ratepayer, utility) provided they are </a:t>
            </a:r>
            <a:r>
              <a:rPr lang="en-US" sz="2400" b="1" dirty="0" smtClean="0">
                <a:latin typeface="Arial" pitchFamily="34" charset="0"/>
                <a:cs typeface="Arial" pitchFamily="34" charset="0"/>
              </a:rPr>
              <a:t>corresponding opportunities for rewards.</a:t>
            </a:r>
          </a:p>
          <a:p>
            <a:pPr algn="just">
              <a:spcAft>
                <a:spcPts val="1200"/>
              </a:spcAft>
            </a:pPr>
            <a:r>
              <a:rPr lang="en-US" sz="2400" dirty="0" smtClean="0">
                <a:latin typeface="Arial" pitchFamily="34" charset="0"/>
                <a:cs typeface="Arial" pitchFamily="34" charset="0"/>
              </a:rPr>
              <a:t>All to often, </a:t>
            </a:r>
            <a:r>
              <a:rPr lang="en-US" sz="2400" b="1" dirty="0" smtClean="0">
                <a:latin typeface="Arial" pitchFamily="34" charset="0"/>
                <a:cs typeface="Arial" pitchFamily="34" charset="0"/>
              </a:rPr>
              <a:t>program performance risks are shifted entirely on ratepayers</a:t>
            </a:r>
            <a:r>
              <a:rPr lang="en-US" sz="2400" dirty="0" smtClean="0">
                <a:latin typeface="Arial" pitchFamily="34" charset="0"/>
                <a:cs typeface="Arial" pitchFamily="34" charset="0"/>
              </a:rPr>
              <a:t>, with few to little rewards.  </a:t>
            </a:r>
          </a:p>
          <a:p>
            <a:pPr algn="just">
              <a:spcAft>
                <a:spcPts val="1200"/>
              </a:spcAft>
            </a:pPr>
            <a:r>
              <a:rPr lang="en-US" sz="2400" b="1" dirty="0" smtClean="0">
                <a:latin typeface="Arial" pitchFamily="34" charset="0"/>
                <a:cs typeface="Arial" pitchFamily="34" charset="0"/>
              </a:rPr>
              <a:t>Few states have an alternative regulation plan like Vermont</a:t>
            </a:r>
            <a:r>
              <a:rPr lang="en-US" sz="2400" dirty="0" smtClean="0">
                <a:latin typeface="Arial" pitchFamily="34" charset="0"/>
                <a:cs typeface="Arial" pitchFamily="34" charset="0"/>
              </a:rPr>
              <a:t>.  California is the only other state with an active alternative regulation plan comparable to Vermont.</a:t>
            </a: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Alternative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4255989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24</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0" name="Rectangle 9"/>
          <p:cNvSpPr/>
          <p:nvPr/>
        </p:nvSpPr>
        <p:spPr>
          <a:xfrm>
            <a:off x="1143000" y="2286000"/>
            <a:ext cx="6858000" cy="2286000"/>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itchFamily="34" charset="0"/>
                <a:cs typeface="Arial" pitchFamily="34" charset="0"/>
              </a:rPr>
              <a:t>Alternative Regulation:</a:t>
            </a:r>
          </a:p>
          <a:p>
            <a:pPr algn="ctr"/>
            <a:r>
              <a:rPr lang="en-US" sz="2400" b="1" dirty="0" smtClean="0">
                <a:latin typeface="Arial" pitchFamily="34" charset="0"/>
                <a:cs typeface="Arial" pitchFamily="34" charset="0"/>
              </a:rPr>
              <a:t>Program Design, Risks, and Rewards</a:t>
            </a: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5" name="Picture 14"/>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27720812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Primary Components of an Alternative Regulation Plan</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25</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9" name="Text Box 12"/>
          <p:cNvSpPr txBox="1">
            <a:spLocks noChangeArrowheads="1"/>
          </p:cNvSpPr>
          <p:nvPr/>
        </p:nvSpPr>
        <p:spPr bwMode="auto">
          <a:xfrm>
            <a:off x="365760" y="1329249"/>
            <a:ext cx="8412480" cy="923330"/>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	Alternative regulation plan should be based upon a structure that balances risk and rewards between ratepayers and utilities.  These plans are typically based upon three primary components</a:t>
            </a:r>
          </a:p>
        </p:txBody>
      </p:sp>
      <p:sp>
        <p:nvSpPr>
          <p:cNvPr id="5" name="Rounded Rectangle 4"/>
          <p:cNvSpPr/>
          <p:nvPr/>
        </p:nvSpPr>
        <p:spPr>
          <a:xfrm>
            <a:off x="155575" y="2578100"/>
            <a:ext cx="2790825" cy="914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Arial" panose="020B0604020202020204" pitchFamily="34" charset="0"/>
                <a:cs typeface="Arial" panose="020B0604020202020204" pitchFamily="34" charset="0"/>
              </a:rPr>
              <a:t>Formula for allowed annual rate change</a:t>
            </a:r>
            <a:endParaRPr lang="en-US" b="1" dirty="0">
              <a:solidFill>
                <a:schemeClr val="tx1"/>
              </a:solidFill>
              <a:latin typeface="Arial" panose="020B0604020202020204" pitchFamily="34" charset="0"/>
              <a:cs typeface="Arial" panose="020B0604020202020204" pitchFamily="34" charset="0"/>
            </a:endParaRPr>
          </a:p>
        </p:txBody>
      </p:sp>
      <p:sp>
        <p:nvSpPr>
          <p:cNvPr id="21" name="Rounded Rectangle 20"/>
          <p:cNvSpPr/>
          <p:nvPr/>
        </p:nvSpPr>
        <p:spPr>
          <a:xfrm>
            <a:off x="155575" y="4066032"/>
            <a:ext cx="2790825" cy="914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Arial" panose="020B0604020202020204" pitchFamily="34" charset="0"/>
                <a:cs typeface="Arial" panose="020B0604020202020204" pitchFamily="34" charset="0"/>
              </a:rPr>
              <a:t>Earnings sharing mechanism</a:t>
            </a:r>
            <a:endParaRPr lang="en-US" b="1" dirty="0">
              <a:solidFill>
                <a:schemeClr val="tx1"/>
              </a:solidFill>
              <a:latin typeface="Arial" panose="020B0604020202020204" pitchFamily="34" charset="0"/>
              <a:cs typeface="Arial" panose="020B0604020202020204" pitchFamily="34" charset="0"/>
            </a:endParaRPr>
          </a:p>
        </p:txBody>
      </p:sp>
      <p:sp>
        <p:nvSpPr>
          <p:cNvPr id="22" name="Rounded Rectangle 21"/>
          <p:cNvSpPr/>
          <p:nvPr/>
        </p:nvSpPr>
        <p:spPr>
          <a:xfrm>
            <a:off x="130175" y="5511800"/>
            <a:ext cx="2790825" cy="9144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latin typeface="Arial" panose="020B0604020202020204" pitchFamily="34" charset="0"/>
                <a:cs typeface="Arial" panose="020B0604020202020204" pitchFamily="34" charset="0"/>
              </a:rPr>
              <a:t>Program duration</a:t>
            </a:r>
            <a:endParaRPr lang="en-US" b="1" dirty="0">
              <a:solidFill>
                <a:schemeClr val="tx1"/>
              </a:solidFill>
              <a:latin typeface="Arial" panose="020B0604020202020204" pitchFamily="34" charset="0"/>
              <a:cs typeface="Arial" panose="020B0604020202020204" pitchFamily="34" charset="0"/>
            </a:endParaRPr>
          </a:p>
        </p:txBody>
      </p:sp>
      <p:sp>
        <p:nvSpPr>
          <p:cNvPr id="6" name="Right Arrow 5"/>
          <p:cNvSpPr/>
          <p:nvPr/>
        </p:nvSpPr>
        <p:spPr>
          <a:xfrm>
            <a:off x="3098800" y="2819400"/>
            <a:ext cx="978408" cy="484632"/>
          </a:xfrm>
          <a:prstGeom prst="rightArrow">
            <a:avLst/>
          </a:prstGeom>
          <a:solidFill>
            <a:srgbClr val="0E1107"/>
          </a:solid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ight Arrow 22"/>
          <p:cNvSpPr/>
          <p:nvPr/>
        </p:nvSpPr>
        <p:spPr>
          <a:xfrm>
            <a:off x="3098800" y="4267200"/>
            <a:ext cx="978408" cy="484632"/>
          </a:xfrm>
          <a:prstGeom prst="rightArrow">
            <a:avLst/>
          </a:prstGeom>
          <a:solidFill>
            <a:srgbClr val="0E1107"/>
          </a:solid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ight Arrow 23"/>
          <p:cNvSpPr/>
          <p:nvPr/>
        </p:nvSpPr>
        <p:spPr>
          <a:xfrm>
            <a:off x="3098800" y="5753100"/>
            <a:ext cx="978408" cy="484632"/>
          </a:xfrm>
          <a:prstGeom prst="rightArrow">
            <a:avLst/>
          </a:prstGeom>
          <a:solidFill>
            <a:srgbClr val="0E1107"/>
          </a:solid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4226855" y="2400300"/>
            <a:ext cx="4626538" cy="1282700"/>
          </a:xfrm>
          <a:prstGeom prst="rect">
            <a:avLst/>
          </a:prstGeom>
          <a:no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Arial" panose="020B0604020202020204" pitchFamily="34" charset="0"/>
                <a:cs typeface="Arial" panose="020B0604020202020204" pitchFamily="34" charset="0"/>
              </a:rPr>
              <a:t>Formulas that defines how annual rate changes will be allowed to occur.  This also includes a definition of the costs eligible for annual increases.</a:t>
            </a:r>
            <a:endParaRPr lang="en-US" dirty="0">
              <a:solidFill>
                <a:schemeClr val="tx1"/>
              </a:solidFill>
              <a:latin typeface="Arial" panose="020B0604020202020204" pitchFamily="34" charset="0"/>
              <a:cs typeface="Arial" panose="020B0604020202020204" pitchFamily="34" charset="0"/>
            </a:endParaRPr>
          </a:p>
        </p:txBody>
      </p:sp>
      <p:sp>
        <p:nvSpPr>
          <p:cNvPr id="25" name="Rectangle 24"/>
          <p:cNvSpPr/>
          <p:nvPr/>
        </p:nvSpPr>
        <p:spPr>
          <a:xfrm>
            <a:off x="4226854" y="3773932"/>
            <a:ext cx="4590409" cy="1473200"/>
          </a:xfrm>
          <a:prstGeom prst="rect">
            <a:avLst/>
          </a:prstGeom>
          <a:no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Arial" panose="020B0604020202020204" pitchFamily="34" charset="0"/>
                <a:cs typeface="Arial" panose="020B0604020202020204" pitchFamily="34" charset="0"/>
              </a:rPr>
              <a:t>This mechanism defines how excess earnings, or under-earnings, will be shared between ratepayers and utilities.  This can be thought of as the “profit-sharing” aspect of the plan that occurs after the fact.</a:t>
            </a:r>
            <a:endParaRPr lang="en-US" dirty="0">
              <a:solidFill>
                <a:schemeClr val="tx1"/>
              </a:solidFill>
              <a:latin typeface="Arial" panose="020B0604020202020204" pitchFamily="34" charset="0"/>
              <a:cs typeface="Arial" panose="020B0604020202020204" pitchFamily="34" charset="0"/>
            </a:endParaRPr>
          </a:p>
        </p:txBody>
      </p:sp>
      <p:sp>
        <p:nvSpPr>
          <p:cNvPr id="26" name="Rectangle 25"/>
          <p:cNvSpPr/>
          <p:nvPr/>
        </p:nvSpPr>
        <p:spPr>
          <a:xfrm>
            <a:off x="4267200" y="5397500"/>
            <a:ext cx="4562765" cy="1201738"/>
          </a:xfrm>
          <a:prstGeom prst="rect">
            <a:avLst/>
          </a:prstGeom>
          <a:no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Arial" panose="020B0604020202020204" pitchFamily="34" charset="0"/>
                <a:cs typeface="Arial" panose="020B0604020202020204" pitchFamily="34" charset="0"/>
              </a:rPr>
              <a:t>The program duration defines the time period under which utilities will be subjected to the plan and the time period in which formal rate cases are not allowed.</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830004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Alternative Regulation: Framework for Allowed Rate Changes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26</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9" name="Text Box 12"/>
          <p:cNvSpPr txBox="1">
            <a:spLocks noChangeArrowheads="1"/>
          </p:cNvSpPr>
          <p:nvPr/>
        </p:nvSpPr>
        <p:spPr bwMode="auto">
          <a:xfrm>
            <a:off x="365760" y="1329249"/>
            <a:ext cx="8412480" cy="646331"/>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	Alternative regulation plans allow revenues/prices to grow by a pre-defined formula during the program duration.</a:t>
            </a:r>
          </a:p>
        </p:txBody>
      </p:sp>
      <p:sp>
        <p:nvSpPr>
          <p:cNvPr id="21" name="Rectangle 20"/>
          <p:cNvSpPr/>
          <p:nvPr/>
        </p:nvSpPr>
        <p:spPr>
          <a:xfrm>
            <a:off x="422276" y="1968500"/>
            <a:ext cx="8317864" cy="11049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dirty="0" smtClean="0">
                <a:solidFill>
                  <a:schemeClr val="tx1"/>
                </a:solidFill>
              </a:rPr>
              <a:t>Traditional formula:</a:t>
            </a:r>
          </a:p>
          <a:p>
            <a:pPr algn="ctr">
              <a:spcAft>
                <a:spcPts val="600"/>
              </a:spcAft>
            </a:pPr>
            <a:r>
              <a:rPr lang="en-US" b="1" dirty="0" smtClean="0">
                <a:solidFill>
                  <a:schemeClr val="tx1"/>
                </a:solidFill>
              </a:rPr>
              <a:t>Allowed Revenue (or Price) Increase = </a:t>
            </a:r>
          </a:p>
          <a:p>
            <a:pPr algn="ctr">
              <a:spcAft>
                <a:spcPts val="600"/>
              </a:spcAft>
            </a:pPr>
            <a:r>
              <a:rPr lang="en-US" b="1" dirty="0" smtClean="0">
                <a:solidFill>
                  <a:schemeClr val="tx1"/>
                </a:solidFill>
              </a:rPr>
              <a:t>(Change in Inflation)   less   (Productivity Offset)   plus   (“Exogenous” Factor)</a:t>
            </a:r>
            <a:endParaRPr lang="en-US" b="1" dirty="0">
              <a:solidFill>
                <a:schemeClr val="tx1"/>
              </a:solidFill>
            </a:endParaRPr>
          </a:p>
        </p:txBody>
      </p:sp>
      <p:sp>
        <p:nvSpPr>
          <p:cNvPr id="22" name="Rounded Rectangle 21"/>
          <p:cNvSpPr/>
          <p:nvPr/>
        </p:nvSpPr>
        <p:spPr>
          <a:xfrm>
            <a:off x="711015" y="3302000"/>
            <a:ext cx="2451285" cy="1765300"/>
          </a:xfrm>
          <a:prstGeom prst="roundRect">
            <a:avLst/>
          </a:prstGeom>
          <a:noFill/>
          <a:ln>
            <a:solidFill>
              <a:srgbClr val="1700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latin typeface="Arial" panose="020B0604020202020204" pitchFamily="34" charset="0"/>
                <a:cs typeface="Arial" panose="020B0604020202020204" pitchFamily="34" charset="0"/>
              </a:rPr>
              <a:t>Revenues/prices allowed to increase by the rate of inflation as measured by standard government indices like the CPI.</a:t>
            </a:r>
            <a:endParaRPr lang="en-US" sz="1400" b="1" dirty="0">
              <a:solidFill>
                <a:schemeClr val="tx1"/>
              </a:solidFill>
              <a:latin typeface="Arial" panose="020B0604020202020204" pitchFamily="34" charset="0"/>
              <a:cs typeface="Arial" panose="020B0604020202020204" pitchFamily="34" charset="0"/>
            </a:endParaRPr>
          </a:p>
        </p:txBody>
      </p:sp>
      <p:sp>
        <p:nvSpPr>
          <p:cNvPr id="23" name="Rounded Rectangle 22"/>
          <p:cNvSpPr/>
          <p:nvPr/>
        </p:nvSpPr>
        <p:spPr>
          <a:xfrm>
            <a:off x="3238500" y="3289300"/>
            <a:ext cx="2619273" cy="2057400"/>
          </a:xfrm>
          <a:prstGeom prst="roundRect">
            <a:avLst/>
          </a:prstGeom>
          <a:noFill/>
          <a:ln>
            <a:solidFill>
              <a:srgbClr val="1700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latin typeface="Arial" panose="020B0604020202020204" pitchFamily="34" charset="0"/>
                <a:cs typeface="Arial" panose="020B0604020202020204" pitchFamily="34" charset="0"/>
              </a:rPr>
              <a:t>Revenues/prices are reduced by a fixed measure of industry productivity.  This adjustment forces some cost discipline on utility since it reduces the magnitude of the overall inflation adjustment.</a:t>
            </a:r>
            <a:endParaRPr lang="en-US" sz="1400" b="1" dirty="0">
              <a:solidFill>
                <a:schemeClr val="tx1"/>
              </a:solidFill>
              <a:latin typeface="Arial" panose="020B0604020202020204" pitchFamily="34" charset="0"/>
              <a:cs typeface="Arial" panose="020B0604020202020204" pitchFamily="34" charset="0"/>
            </a:endParaRPr>
          </a:p>
        </p:txBody>
      </p:sp>
      <p:sp>
        <p:nvSpPr>
          <p:cNvPr id="24" name="Rounded Rectangle 23"/>
          <p:cNvSpPr/>
          <p:nvPr/>
        </p:nvSpPr>
        <p:spPr>
          <a:xfrm>
            <a:off x="5949292" y="3289300"/>
            <a:ext cx="2483507" cy="1917700"/>
          </a:xfrm>
          <a:prstGeom prst="roundRect">
            <a:avLst/>
          </a:prstGeom>
          <a:noFill/>
          <a:ln>
            <a:solidFill>
              <a:srgbClr val="1700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latin typeface="Arial" panose="020B0604020202020204" pitchFamily="34" charset="0"/>
                <a:cs typeface="Arial" panose="020B0604020202020204" pitchFamily="34" charset="0"/>
              </a:rPr>
              <a:t>Utilities are often allowed to increase revenues/prices for unexpected (“exogenous”) changes in costs like unexpected tax changes or costs associated with severe weather events.  </a:t>
            </a:r>
            <a:endParaRPr lang="en-US" sz="1400" b="1" dirty="0">
              <a:solidFill>
                <a:schemeClr val="tx1"/>
              </a:solidFill>
              <a:latin typeface="Arial" panose="020B0604020202020204" pitchFamily="34" charset="0"/>
              <a:cs typeface="Arial" panose="020B0604020202020204" pitchFamily="34" charset="0"/>
            </a:endParaRPr>
          </a:p>
        </p:txBody>
      </p:sp>
      <p:sp>
        <p:nvSpPr>
          <p:cNvPr id="5" name="Right Brace 4"/>
          <p:cNvSpPr/>
          <p:nvPr/>
        </p:nvSpPr>
        <p:spPr>
          <a:xfrm rot="5400000">
            <a:off x="1835940" y="2102645"/>
            <a:ext cx="158750" cy="2036763"/>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5" name="Right Brace 24"/>
          <p:cNvSpPr/>
          <p:nvPr/>
        </p:nvSpPr>
        <p:spPr>
          <a:xfrm rot="5400000">
            <a:off x="4452140" y="2102645"/>
            <a:ext cx="158750" cy="2036763"/>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6" name="Right Brace 25"/>
          <p:cNvSpPr/>
          <p:nvPr/>
        </p:nvSpPr>
        <p:spPr>
          <a:xfrm rot="5400000">
            <a:off x="7144540" y="2102645"/>
            <a:ext cx="158750" cy="2036763"/>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7" name="Rectangle 26"/>
          <p:cNvSpPr/>
          <p:nvPr/>
        </p:nvSpPr>
        <p:spPr>
          <a:xfrm>
            <a:off x="685614" y="5480050"/>
            <a:ext cx="7924985" cy="1068388"/>
          </a:xfrm>
          <a:prstGeom prst="rect">
            <a:avLst/>
          </a:prstGeom>
          <a:no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dirty="0" smtClean="0">
                <a:solidFill>
                  <a:schemeClr val="tx1"/>
                </a:solidFill>
                <a:latin typeface="Arial" panose="020B0604020202020204" pitchFamily="34" charset="0"/>
                <a:cs typeface="Arial" panose="020B0604020202020204" pitchFamily="34" charset="0"/>
              </a:rPr>
              <a:t>Trade-offs:</a:t>
            </a:r>
            <a:r>
              <a:rPr lang="en-US" dirty="0" smtClean="0">
                <a:solidFill>
                  <a:schemeClr val="tx1"/>
                </a:solidFill>
                <a:latin typeface="Arial" panose="020B0604020202020204" pitchFamily="34" charset="0"/>
                <a:cs typeface="Arial" panose="020B0604020202020204" pitchFamily="34" charset="0"/>
              </a:rPr>
              <a:t>  A low productivity offset, and a generous exogenous factor adjustment, will reduce utility risk by providing for a relatively stable, undiscounted increase in rates.  High productivity offsets and narrow exogenous adjustment allowances will tend to reduce risks for ratepayers.</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14091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Alternative Regulation:  Why Allow Rate Changes Without a Rate Case?</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27</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cxnSp>
        <p:nvCxnSpPr>
          <p:cNvPr id="16" name="Straight Connector 15"/>
          <p:cNvCxnSpPr/>
          <p:nvPr/>
        </p:nvCxnSpPr>
        <p:spPr>
          <a:xfrm flipH="1">
            <a:off x="619852" y="1435100"/>
            <a:ext cx="26392" cy="2832100"/>
          </a:xfrm>
          <a:prstGeom prst="line">
            <a:avLst/>
          </a:prstGeom>
          <a:ln/>
        </p:spPr>
        <p:style>
          <a:lnRef idx="2">
            <a:schemeClr val="dk1"/>
          </a:lnRef>
          <a:fillRef idx="0">
            <a:schemeClr val="dk1"/>
          </a:fillRef>
          <a:effectRef idx="1">
            <a:schemeClr val="dk1"/>
          </a:effectRef>
          <a:fontRef idx="minor">
            <a:schemeClr val="tx1"/>
          </a:fontRef>
        </p:style>
      </p:cxnSp>
      <p:cxnSp>
        <p:nvCxnSpPr>
          <p:cNvPr id="19" name="Straight Connector 18"/>
          <p:cNvCxnSpPr/>
          <p:nvPr/>
        </p:nvCxnSpPr>
        <p:spPr>
          <a:xfrm>
            <a:off x="609600" y="4267200"/>
            <a:ext cx="3327400" cy="0"/>
          </a:xfrm>
          <a:prstGeom prst="line">
            <a:avLst/>
          </a:prstGeom>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174440" y="1206500"/>
            <a:ext cx="971550" cy="276999"/>
          </a:xfrm>
          <a:prstGeom prst="rect">
            <a:avLst/>
          </a:prstGeom>
          <a:noFill/>
        </p:spPr>
        <p:txBody>
          <a:bodyPr wrap="square" rtlCol="0">
            <a:spAutoFit/>
          </a:bodyPr>
          <a:lstStyle/>
          <a:p>
            <a:pPr algn="ctr"/>
            <a:r>
              <a:rPr lang="en-US" sz="1200" b="1" dirty="0" smtClean="0"/>
              <a:t>Rates, Costs</a:t>
            </a:r>
            <a:endParaRPr lang="en-US" sz="1200" b="1" dirty="0"/>
          </a:p>
        </p:txBody>
      </p:sp>
      <p:cxnSp>
        <p:nvCxnSpPr>
          <p:cNvPr id="22" name="Straight Connector 21"/>
          <p:cNvCxnSpPr/>
          <p:nvPr/>
        </p:nvCxnSpPr>
        <p:spPr>
          <a:xfrm>
            <a:off x="660215" y="3293106"/>
            <a:ext cx="3470907" cy="0"/>
          </a:xfrm>
          <a:prstGeom prst="line">
            <a:avLst/>
          </a:prstGeom>
          <a:ln w="571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4740" y="3129206"/>
            <a:ext cx="625475" cy="276999"/>
          </a:xfrm>
          <a:prstGeom prst="rect">
            <a:avLst/>
          </a:prstGeom>
          <a:noFill/>
        </p:spPr>
        <p:txBody>
          <a:bodyPr wrap="square" rtlCol="0">
            <a:spAutoFit/>
          </a:bodyPr>
          <a:lstStyle/>
          <a:p>
            <a:pPr algn="ctr"/>
            <a:r>
              <a:rPr lang="en-US" sz="1200" b="1" dirty="0" smtClean="0"/>
              <a:t>Costs</a:t>
            </a:r>
            <a:endParaRPr lang="en-US" sz="1200" b="1" dirty="0"/>
          </a:p>
        </p:txBody>
      </p:sp>
      <p:sp>
        <p:nvSpPr>
          <p:cNvPr id="25" name="TextBox 24"/>
          <p:cNvSpPr txBox="1"/>
          <p:nvPr/>
        </p:nvSpPr>
        <p:spPr>
          <a:xfrm>
            <a:off x="769336" y="4310428"/>
            <a:ext cx="293430" cy="276999"/>
          </a:xfrm>
          <a:prstGeom prst="rect">
            <a:avLst/>
          </a:prstGeom>
          <a:noFill/>
        </p:spPr>
        <p:txBody>
          <a:bodyPr wrap="square" rtlCol="0">
            <a:spAutoFit/>
          </a:bodyPr>
          <a:lstStyle/>
          <a:p>
            <a:pPr algn="ctr"/>
            <a:r>
              <a:rPr lang="en-US" sz="1200" b="1" dirty="0" smtClean="0"/>
              <a:t>1</a:t>
            </a:r>
            <a:endParaRPr lang="en-US" sz="1200" b="1" dirty="0"/>
          </a:p>
        </p:txBody>
      </p:sp>
      <p:sp>
        <p:nvSpPr>
          <p:cNvPr id="26" name="TextBox 25"/>
          <p:cNvSpPr txBox="1"/>
          <p:nvPr/>
        </p:nvSpPr>
        <p:spPr>
          <a:xfrm>
            <a:off x="1315436" y="4323128"/>
            <a:ext cx="293430" cy="276999"/>
          </a:xfrm>
          <a:prstGeom prst="rect">
            <a:avLst/>
          </a:prstGeom>
          <a:noFill/>
        </p:spPr>
        <p:txBody>
          <a:bodyPr wrap="square" rtlCol="0">
            <a:spAutoFit/>
          </a:bodyPr>
          <a:lstStyle/>
          <a:p>
            <a:pPr algn="ctr"/>
            <a:r>
              <a:rPr lang="en-US" sz="1200" b="1" dirty="0" smtClean="0"/>
              <a:t>2</a:t>
            </a:r>
            <a:endParaRPr lang="en-US" sz="1200" b="1" dirty="0"/>
          </a:p>
        </p:txBody>
      </p:sp>
      <p:sp>
        <p:nvSpPr>
          <p:cNvPr id="27" name="TextBox 26"/>
          <p:cNvSpPr txBox="1"/>
          <p:nvPr/>
        </p:nvSpPr>
        <p:spPr>
          <a:xfrm>
            <a:off x="1912336" y="4322965"/>
            <a:ext cx="293430" cy="276999"/>
          </a:xfrm>
          <a:prstGeom prst="rect">
            <a:avLst/>
          </a:prstGeom>
          <a:noFill/>
        </p:spPr>
        <p:txBody>
          <a:bodyPr wrap="square" rtlCol="0">
            <a:spAutoFit/>
          </a:bodyPr>
          <a:lstStyle/>
          <a:p>
            <a:pPr algn="ctr"/>
            <a:r>
              <a:rPr lang="en-US" sz="1200" b="1" dirty="0" smtClean="0"/>
              <a:t>3</a:t>
            </a:r>
            <a:endParaRPr lang="en-US" sz="1200" b="1" dirty="0"/>
          </a:p>
        </p:txBody>
      </p:sp>
      <p:sp>
        <p:nvSpPr>
          <p:cNvPr id="28" name="TextBox 27"/>
          <p:cNvSpPr txBox="1"/>
          <p:nvPr/>
        </p:nvSpPr>
        <p:spPr>
          <a:xfrm>
            <a:off x="2496536" y="4324723"/>
            <a:ext cx="293430" cy="276999"/>
          </a:xfrm>
          <a:prstGeom prst="rect">
            <a:avLst/>
          </a:prstGeom>
          <a:noFill/>
        </p:spPr>
        <p:txBody>
          <a:bodyPr wrap="square" rtlCol="0">
            <a:spAutoFit/>
          </a:bodyPr>
          <a:lstStyle/>
          <a:p>
            <a:pPr algn="ctr"/>
            <a:r>
              <a:rPr lang="en-US" sz="1200" b="1" dirty="0"/>
              <a:t>4</a:t>
            </a:r>
          </a:p>
        </p:txBody>
      </p:sp>
      <p:sp>
        <p:nvSpPr>
          <p:cNvPr id="29" name="TextBox 28"/>
          <p:cNvSpPr txBox="1"/>
          <p:nvPr/>
        </p:nvSpPr>
        <p:spPr>
          <a:xfrm>
            <a:off x="3055336" y="4312023"/>
            <a:ext cx="293430" cy="276999"/>
          </a:xfrm>
          <a:prstGeom prst="rect">
            <a:avLst/>
          </a:prstGeom>
          <a:noFill/>
        </p:spPr>
        <p:txBody>
          <a:bodyPr wrap="square" rtlCol="0">
            <a:spAutoFit/>
          </a:bodyPr>
          <a:lstStyle/>
          <a:p>
            <a:pPr algn="ctr"/>
            <a:r>
              <a:rPr lang="en-US" sz="1200" b="1" dirty="0" smtClean="0"/>
              <a:t>5</a:t>
            </a:r>
            <a:endParaRPr lang="en-US" sz="1200" b="1" dirty="0"/>
          </a:p>
        </p:txBody>
      </p:sp>
      <p:sp>
        <p:nvSpPr>
          <p:cNvPr id="32" name="TextBox 31"/>
          <p:cNvSpPr txBox="1"/>
          <p:nvPr/>
        </p:nvSpPr>
        <p:spPr>
          <a:xfrm>
            <a:off x="5700055" y="1629420"/>
            <a:ext cx="3129910" cy="2554545"/>
          </a:xfrm>
          <a:prstGeom prst="rect">
            <a:avLst/>
          </a:prstGeom>
          <a:solidFill>
            <a:schemeClr val="bg1"/>
          </a:solidFill>
        </p:spPr>
        <p:txBody>
          <a:bodyPr wrap="square" rtlCol="0">
            <a:spAutoFit/>
          </a:bodyPr>
          <a:lstStyle/>
          <a:p>
            <a:r>
              <a:rPr lang="en-US" sz="1600" b="1" dirty="0" smtClean="0">
                <a:latin typeface="Arial" panose="020B0604020202020204" pitchFamily="34" charset="0"/>
                <a:cs typeface="Arial" panose="020B0604020202020204" pitchFamily="34" charset="0"/>
              </a:rPr>
              <a:t>Annual rate changes allowed under alternative regulation is thought to facilitate a utility’s ability to continue to invest in its system and to explore cost efficiency opportunities including cost efficiency investments such as automation and equipment upgrades.</a:t>
            </a:r>
            <a:endParaRPr lang="en-US" sz="1600" b="1" dirty="0">
              <a:latin typeface="Arial" panose="020B0604020202020204" pitchFamily="34" charset="0"/>
              <a:cs typeface="Arial" panose="020B0604020202020204" pitchFamily="34" charset="0"/>
            </a:endParaRPr>
          </a:p>
        </p:txBody>
      </p:sp>
      <p:sp>
        <p:nvSpPr>
          <p:cNvPr id="49" name="TextBox 48"/>
          <p:cNvSpPr txBox="1"/>
          <p:nvPr/>
        </p:nvSpPr>
        <p:spPr>
          <a:xfrm>
            <a:off x="3950939" y="4338128"/>
            <a:ext cx="971550" cy="276999"/>
          </a:xfrm>
          <a:prstGeom prst="rect">
            <a:avLst/>
          </a:prstGeom>
          <a:noFill/>
        </p:spPr>
        <p:txBody>
          <a:bodyPr wrap="square" rtlCol="0">
            <a:spAutoFit/>
          </a:bodyPr>
          <a:lstStyle/>
          <a:p>
            <a:pPr algn="ctr"/>
            <a:r>
              <a:rPr lang="en-US" sz="1200" b="1" dirty="0" smtClean="0"/>
              <a:t>Time Period</a:t>
            </a:r>
            <a:endParaRPr lang="en-US" sz="1200" b="1" dirty="0"/>
          </a:p>
        </p:txBody>
      </p:sp>
      <p:cxnSp>
        <p:nvCxnSpPr>
          <p:cNvPr id="11" name="Straight Connector 10"/>
          <p:cNvCxnSpPr/>
          <p:nvPr/>
        </p:nvCxnSpPr>
        <p:spPr>
          <a:xfrm flipV="1">
            <a:off x="693136" y="2590800"/>
            <a:ext cx="3207003" cy="538406"/>
          </a:xfrm>
          <a:prstGeom prst="line">
            <a:avLst/>
          </a:prstGeom>
          <a:l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3773138" y="2439600"/>
            <a:ext cx="1395761" cy="276999"/>
          </a:xfrm>
          <a:prstGeom prst="rect">
            <a:avLst/>
          </a:prstGeom>
          <a:noFill/>
        </p:spPr>
        <p:txBody>
          <a:bodyPr wrap="square" rtlCol="0">
            <a:spAutoFit/>
          </a:bodyPr>
          <a:lstStyle/>
          <a:p>
            <a:pPr algn="ctr"/>
            <a:r>
              <a:rPr lang="en-US" sz="1200" b="1" dirty="0" smtClean="0"/>
              <a:t>Rates (Alt Reg)</a:t>
            </a:r>
            <a:endParaRPr lang="en-US" sz="1200" b="1" dirty="0"/>
          </a:p>
        </p:txBody>
      </p:sp>
      <p:sp>
        <p:nvSpPr>
          <p:cNvPr id="51" name="Right Brace 50"/>
          <p:cNvSpPr/>
          <p:nvPr/>
        </p:nvSpPr>
        <p:spPr>
          <a:xfrm>
            <a:off x="5168900" y="2565400"/>
            <a:ext cx="155448" cy="815405"/>
          </a:xfrm>
          <a:prstGeom prst="rightBrace">
            <a:avLst/>
          </a:prstGeom>
          <a:ln>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Rectangle 51"/>
          <p:cNvSpPr/>
          <p:nvPr/>
        </p:nvSpPr>
        <p:spPr>
          <a:xfrm>
            <a:off x="85540" y="4902200"/>
            <a:ext cx="8756835" cy="1733550"/>
          </a:xfrm>
          <a:prstGeom prst="rect">
            <a:avLst/>
          </a:prstGeom>
          <a:no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latin typeface="Arial" panose="020B0604020202020204" pitchFamily="34" charset="0"/>
                <a:cs typeface="Arial" panose="020B0604020202020204" pitchFamily="34" charset="0"/>
              </a:rPr>
              <a:t>The regulatory emphasis on determining the potential cost of service is reduced in favor or monitoring performance outcomes.  Utilities are allowed to increase rates and must live within the means allowed by the price change formula. </a:t>
            </a:r>
            <a:r>
              <a:rPr lang="en-US" b="1" dirty="0" smtClean="0">
                <a:solidFill>
                  <a:schemeClr val="tx1"/>
                </a:solidFill>
                <a:latin typeface="Arial" panose="020B0604020202020204" pitchFamily="34" charset="0"/>
                <a:cs typeface="Arial" panose="020B0604020202020204" pitchFamily="34" charset="0"/>
              </a:rPr>
              <a:t>Alternative regulation was originally developed to facilitate capital investment by allowing rates to change without rate cases</a:t>
            </a:r>
            <a:r>
              <a:rPr lang="en-US" dirty="0" smtClean="0">
                <a:solidFill>
                  <a:schemeClr val="tx1"/>
                </a:solidFill>
                <a:latin typeface="Arial" panose="020B0604020202020204" pitchFamily="34" charset="0"/>
                <a:cs typeface="Arial" panose="020B0604020202020204" pitchFamily="34" charset="0"/>
              </a:rPr>
              <a:t>.  This approach differs from “trackers” which allow explicit costs to be flowed-through rates on a dollar-for-dollar basis.</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88618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Alternative Regulation:  Productivity Offsets (Illustration)</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28</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cxnSp>
        <p:nvCxnSpPr>
          <p:cNvPr id="16" name="Straight Connector 15"/>
          <p:cNvCxnSpPr/>
          <p:nvPr/>
        </p:nvCxnSpPr>
        <p:spPr>
          <a:xfrm flipH="1">
            <a:off x="467452" y="1435100"/>
            <a:ext cx="26391" cy="3245928"/>
          </a:xfrm>
          <a:prstGeom prst="line">
            <a:avLst/>
          </a:prstGeom>
          <a:ln/>
        </p:spPr>
        <p:style>
          <a:lnRef idx="2">
            <a:schemeClr val="dk1"/>
          </a:lnRef>
          <a:fillRef idx="0">
            <a:schemeClr val="dk1"/>
          </a:fillRef>
          <a:effectRef idx="1">
            <a:schemeClr val="dk1"/>
          </a:effectRef>
          <a:fontRef idx="minor">
            <a:schemeClr val="tx1"/>
          </a:fontRef>
        </p:style>
      </p:cxnSp>
      <p:cxnSp>
        <p:nvCxnSpPr>
          <p:cNvPr id="19" name="Straight Connector 18"/>
          <p:cNvCxnSpPr/>
          <p:nvPr/>
        </p:nvCxnSpPr>
        <p:spPr>
          <a:xfrm>
            <a:off x="457200" y="4699000"/>
            <a:ext cx="3327400" cy="0"/>
          </a:xfrm>
          <a:prstGeom prst="line">
            <a:avLst/>
          </a:prstGeom>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22040" y="1206500"/>
            <a:ext cx="971550" cy="276999"/>
          </a:xfrm>
          <a:prstGeom prst="rect">
            <a:avLst/>
          </a:prstGeom>
          <a:noFill/>
        </p:spPr>
        <p:txBody>
          <a:bodyPr wrap="square" rtlCol="0">
            <a:spAutoFit/>
          </a:bodyPr>
          <a:lstStyle/>
          <a:p>
            <a:pPr algn="ctr"/>
            <a:r>
              <a:rPr lang="en-US" sz="1200" b="1" dirty="0" smtClean="0"/>
              <a:t>Rates, Costs</a:t>
            </a:r>
            <a:endParaRPr lang="en-US" sz="1200" b="1" dirty="0"/>
          </a:p>
        </p:txBody>
      </p:sp>
      <p:cxnSp>
        <p:nvCxnSpPr>
          <p:cNvPr id="22" name="Straight Connector 21"/>
          <p:cNvCxnSpPr/>
          <p:nvPr/>
        </p:nvCxnSpPr>
        <p:spPr>
          <a:xfrm>
            <a:off x="507815" y="3293106"/>
            <a:ext cx="3470907" cy="0"/>
          </a:xfrm>
          <a:prstGeom prst="line">
            <a:avLst/>
          </a:prstGeom>
          <a:ln w="571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17660" y="3129206"/>
            <a:ext cx="625475" cy="276999"/>
          </a:xfrm>
          <a:prstGeom prst="rect">
            <a:avLst/>
          </a:prstGeom>
          <a:noFill/>
        </p:spPr>
        <p:txBody>
          <a:bodyPr wrap="square" rtlCol="0">
            <a:spAutoFit/>
          </a:bodyPr>
          <a:lstStyle/>
          <a:p>
            <a:pPr algn="ctr"/>
            <a:r>
              <a:rPr lang="en-US" sz="1200" b="1" dirty="0" smtClean="0"/>
              <a:t>Costs</a:t>
            </a:r>
            <a:endParaRPr lang="en-US" sz="1200" b="1" dirty="0"/>
          </a:p>
        </p:txBody>
      </p:sp>
      <p:sp>
        <p:nvSpPr>
          <p:cNvPr id="25" name="TextBox 24"/>
          <p:cNvSpPr txBox="1"/>
          <p:nvPr/>
        </p:nvSpPr>
        <p:spPr>
          <a:xfrm>
            <a:off x="743936" y="4691428"/>
            <a:ext cx="293430" cy="276999"/>
          </a:xfrm>
          <a:prstGeom prst="rect">
            <a:avLst/>
          </a:prstGeom>
          <a:noFill/>
        </p:spPr>
        <p:txBody>
          <a:bodyPr wrap="square" rtlCol="0">
            <a:spAutoFit/>
          </a:bodyPr>
          <a:lstStyle/>
          <a:p>
            <a:pPr algn="ctr"/>
            <a:r>
              <a:rPr lang="en-US" sz="1200" b="1" dirty="0" smtClean="0"/>
              <a:t>1</a:t>
            </a:r>
            <a:endParaRPr lang="en-US" sz="1200" b="1" dirty="0"/>
          </a:p>
        </p:txBody>
      </p:sp>
      <p:sp>
        <p:nvSpPr>
          <p:cNvPr id="26" name="TextBox 25"/>
          <p:cNvSpPr txBox="1"/>
          <p:nvPr/>
        </p:nvSpPr>
        <p:spPr>
          <a:xfrm>
            <a:off x="1302736" y="4691428"/>
            <a:ext cx="293430" cy="276999"/>
          </a:xfrm>
          <a:prstGeom prst="rect">
            <a:avLst/>
          </a:prstGeom>
          <a:noFill/>
        </p:spPr>
        <p:txBody>
          <a:bodyPr wrap="square" rtlCol="0">
            <a:spAutoFit/>
          </a:bodyPr>
          <a:lstStyle/>
          <a:p>
            <a:pPr algn="ctr"/>
            <a:r>
              <a:rPr lang="en-US" sz="1200" b="1" dirty="0" smtClean="0"/>
              <a:t>2</a:t>
            </a:r>
            <a:endParaRPr lang="en-US" sz="1200" b="1" dirty="0"/>
          </a:p>
        </p:txBody>
      </p:sp>
      <p:sp>
        <p:nvSpPr>
          <p:cNvPr id="27" name="TextBox 26"/>
          <p:cNvSpPr txBox="1"/>
          <p:nvPr/>
        </p:nvSpPr>
        <p:spPr>
          <a:xfrm>
            <a:off x="1848836" y="4691265"/>
            <a:ext cx="293430" cy="276999"/>
          </a:xfrm>
          <a:prstGeom prst="rect">
            <a:avLst/>
          </a:prstGeom>
          <a:noFill/>
        </p:spPr>
        <p:txBody>
          <a:bodyPr wrap="square" rtlCol="0">
            <a:spAutoFit/>
          </a:bodyPr>
          <a:lstStyle/>
          <a:p>
            <a:pPr algn="ctr"/>
            <a:r>
              <a:rPr lang="en-US" sz="1200" b="1" dirty="0" smtClean="0"/>
              <a:t>3</a:t>
            </a:r>
            <a:endParaRPr lang="en-US" sz="1200" b="1" dirty="0"/>
          </a:p>
        </p:txBody>
      </p:sp>
      <p:sp>
        <p:nvSpPr>
          <p:cNvPr id="28" name="TextBox 27"/>
          <p:cNvSpPr txBox="1"/>
          <p:nvPr/>
        </p:nvSpPr>
        <p:spPr>
          <a:xfrm>
            <a:off x="2445736" y="4693023"/>
            <a:ext cx="293430" cy="276999"/>
          </a:xfrm>
          <a:prstGeom prst="rect">
            <a:avLst/>
          </a:prstGeom>
          <a:noFill/>
        </p:spPr>
        <p:txBody>
          <a:bodyPr wrap="square" rtlCol="0">
            <a:spAutoFit/>
          </a:bodyPr>
          <a:lstStyle/>
          <a:p>
            <a:pPr algn="ctr"/>
            <a:r>
              <a:rPr lang="en-US" sz="1200" b="1" dirty="0"/>
              <a:t>4</a:t>
            </a:r>
          </a:p>
        </p:txBody>
      </p:sp>
      <p:sp>
        <p:nvSpPr>
          <p:cNvPr id="29" name="TextBox 28"/>
          <p:cNvSpPr txBox="1"/>
          <p:nvPr/>
        </p:nvSpPr>
        <p:spPr>
          <a:xfrm>
            <a:off x="3042636" y="4693023"/>
            <a:ext cx="293430" cy="276999"/>
          </a:xfrm>
          <a:prstGeom prst="rect">
            <a:avLst/>
          </a:prstGeom>
          <a:noFill/>
        </p:spPr>
        <p:txBody>
          <a:bodyPr wrap="square" rtlCol="0">
            <a:spAutoFit/>
          </a:bodyPr>
          <a:lstStyle/>
          <a:p>
            <a:pPr algn="ctr"/>
            <a:r>
              <a:rPr lang="en-US" sz="1200" b="1" dirty="0" smtClean="0"/>
              <a:t>5</a:t>
            </a:r>
            <a:endParaRPr lang="en-US" sz="1200" b="1" dirty="0"/>
          </a:p>
        </p:txBody>
      </p:sp>
      <p:sp>
        <p:nvSpPr>
          <p:cNvPr id="49" name="TextBox 48"/>
          <p:cNvSpPr txBox="1"/>
          <p:nvPr/>
        </p:nvSpPr>
        <p:spPr>
          <a:xfrm>
            <a:off x="3798539" y="4655628"/>
            <a:ext cx="971550" cy="276999"/>
          </a:xfrm>
          <a:prstGeom prst="rect">
            <a:avLst/>
          </a:prstGeom>
          <a:noFill/>
        </p:spPr>
        <p:txBody>
          <a:bodyPr wrap="square" rtlCol="0">
            <a:spAutoFit/>
          </a:bodyPr>
          <a:lstStyle/>
          <a:p>
            <a:pPr algn="ctr"/>
            <a:r>
              <a:rPr lang="en-US" sz="1200" b="1" dirty="0" smtClean="0"/>
              <a:t>Time Period</a:t>
            </a:r>
            <a:endParaRPr lang="en-US" sz="1200" b="1" dirty="0"/>
          </a:p>
        </p:txBody>
      </p:sp>
      <p:cxnSp>
        <p:nvCxnSpPr>
          <p:cNvPr id="11" name="Straight Connector 10"/>
          <p:cNvCxnSpPr/>
          <p:nvPr/>
        </p:nvCxnSpPr>
        <p:spPr>
          <a:xfrm flipV="1">
            <a:off x="591536" y="2452300"/>
            <a:ext cx="3175872" cy="696882"/>
          </a:xfrm>
          <a:prstGeom prst="line">
            <a:avLst/>
          </a:prstGeom>
          <a:ln>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3615627" y="2313801"/>
            <a:ext cx="1751362" cy="276999"/>
          </a:xfrm>
          <a:prstGeom prst="rect">
            <a:avLst/>
          </a:prstGeom>
          <a:noFill/>
        </p:spPr>
        <p:txBody>
          <a:bodyPr wrap="square" rtlCol="0">
            <a:spAutoFit/>
          </a:bodyPr>
          <a:lstStyle/>
          <a:p>
            <a:pPr algn="ctr"/>
            <a:r>
              <a:rPr lang="en-US" sz="1200" b="1" dirty="0" smtClean="0"/>
              <a:t>Rates (inflation only)</a:t>
            </a:r>
            <a:endParaRPr lang="en-US" sz="1200" b="1" dirty="0"/>
          </a:p>
        </p:txBody>
      </p:sp>
      <p:sp>
        <p:nvSpPr>
          <p:cNvPr id="52" name="Rectangle 51"/>
          <p:cNvSpPr/>
          <p:nvPr/>
        </p:nvSpPr>
        <p:spPr>
          <a:xfrm>
            <a:off x="123640" y="5080000"/>
            <a:ext cx="8877485" cy="1519238"/>
          </a:xfrm>
          <a:prstGeom prst="rect">
            <a:avLst/>
          </a:prstGeom>
          <a:noFill/>
          <a:ln>
            <a:solidFill>
              <a:srgbClr val="0E11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solidFill>
                <a:latin typeface="Arial" panose="020B0604020202020204" pitchFamily="34" charset="0"/>
                <a:cs typeface="Arial" panose="020B0604020202020204" pitchFamily="34" charset="0"/>
              </a:rPr>
              <a:t>The productivity offset works to adjust </a:t>
            </a:r>
            <a:r>
              <a:rPr lang="en-US" sz="2000" dirty="0" smtClean="0">
                <a:solidFill>
                  <a:schemeClr val="tx1"/>
                </a:solidFill>
                <a:latin typeface="Arial" panose="020B0604020202020204" pitchFamily="34" charset="0"/>
                <a:cs typeface="Arial" panose="020B0604020202020204" pitchFamily="34" charset="0"/>
              </a:rPr>
              <a:t>allowed inflation increase.  The offset is fixed (does not vary like inflation) to </a:t>
            </a:r>
            <a:r>
              <a:rPr lang="en-US" sz="2000" dirty="0">
                <a:solidFill>
                  <a:schemeClr val="tx1"/>
                </a:solidFill>
                <a:latin typeface="Arial" panose="020B0604020202020204" pitchFamily="34" charset="0"/>
                <a:cs typeface="Arial" panose="020B0604020202020204" pitchFamily="34" charset="0"/>
              </a:rPr>
              <a:t>account for industry-wide productivity </a:t>
            </a:r>
            <a:r>
              <a:rPr lang="en-US" sz="2000" dirty="0" smtClean="0">
                <a:solidFill>
                  <a:schemeClr val="tx1"/>
                </a:solidFill>
                <a:latin typeface="Arial" panose="020B0604020202020204" pitchFamily="34" charset="0"/>
                <a:cs typeface="Arial" panose="020B0604020202020204" pitchFamily="34" charset="0"/>
              </a:rPr>
              <a:t> </a:t>
            </a:r>
            <a:r>
              <a:rPr lang="en-US" sz="2000" dirty="0">
                <a:solidFill>
                  <a:schemeClr val="tx1"/>
                </a:solidFill>
                <a:latin typeface="Arial" panose="020B0604020202020204" pitchFamily="34" charset="0"/>
                <a:cs typeface="Arial" panose="020B0604020202020204" pitchFamily="34" charset="0"/>
              </a:rPr>
              <a:t>that would </a:t>
            </a:r>
            <a:r>
              <a:rPr lang="en-US" sz="2000" dirty="0" smtClean="0">
                <a:solidFill>
                  <a:schemeClr val="tx1"/>
                </a:solidFill>
                <a:latin typeface="Arial" panose="020B0604020202020204" pitchFamily="34" charset="0"/>
                <a:cs typeface="Arial" panose="020B0604020202020204" pitchFamily="34" charset="0"/>
              </a:rPr>
              <a:t>normally be </a:t>
            </a:r>
            <a:r>
              <a:rPr lang="en-US" sz="2000" dirty="0">
                <a:solidFill>
                  <a:schemeClr val="tx1"/>
                </a:solidFill>
                <a:latin typeface="Arial" panose="020B0604020202020204" pitchFamily="34" charset="0"/>
                <a:cs typeface="Arial" panose="020B0604020202020204" pitchFamily="34" charset="0"/>
              </a:rPr>
              <a:t>passed along to customers if the industry were </a:t>
            </a:r>
            <a:r>
              <a:rPr lang="en-US" sz="2000" dirty="0" smtClean="0">
                <a:solidFill>
                  <a:schemeClr val="tx1"/>
                </a:solidFill>
                <a:latin typeface="Arial" panose="020B0604020202020204" pitchFamily="34" charset="0"/>
                <a:cs typeface="Arial" panose="020B0604020202020204" pitchFamily="34" charset="0"/>
              </a:rPr>
              <a:t>competitive.  </a:t>
            </a:r>
            <a:r>
              <a:rPr lang="en-US" sz="2000" b="1" dirty="0" smtClean="0">
                <a:solidFill>
                  <a:schemeClr val="tx1"/>
                </a:solidFill>
                <a:latin typeface="Arial" panose="020B0604020202020204" pitchFamily="34" charset="0"/>
                <a:cs typeface="Arial" panose="020B0604020202020204" pitchFamily="34" charset="0"/>
              </a:rPr>
              <a:t>The larger the productivity offset, the smaller the allowed annual rate change </a:t>
            </a:r>
            <a:r>
              <a:rPr lang="en-US" sz="2000" dirty="0" smtClean="0">
                <a:solidFill>
                  <a:schemeClr val="tx1"/>
                </a:solidFill>
                <a:latin typeface="Arial" panose="020B0604020202020204" pitchFamily="34" charset="0"/>
                <a:cs typeface="Arial" panose="020B0604020202020204" pitchFamily="34" charset="0"/>
              </a:rPr>
              <a:t>(holding inflation constant).</a:t>
            </a:r>
            <a:endParaRPr lang="en-US" sz="2000" dirty="0">
              <a:solidFill>
                <a:schemeClr val="tx1"/>
              </a:solidFill>
              <a:latin typeface="Arial" panose="020B0604020202020204" pitchFamily="34" charset="0"/>
              <a:cs typeface="Arial" panose="020B0604020202020204" pitchFamily="34" charset="0"/>
            </a:endParaRPr>
          </a:p>
        </p:txBody>
      </p:sp>
      <p:cxnSp>
        <p:nvCxnSpPr>
          <p:cNvPr id="30" name="Straight Connector 29"/>
          <p:cNvCxnSpPr/>
          <p:nvPr/>
        </p:nvCxnSpPr>
        <p:spPr>
          <a:xfrm flipV="1">
            <a:off x="591536" y="2975773"/>
            <a:ext cx="3207003" cy="216934"/>
          </a:xfrm>
          <a:prstGeom prst="line">
            <a:avLst/>
          </a:prstGeom>
          <a:ln>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3658838" y="2744941"/>
            <a:ext cx="1751362" cy="461665"/>
          </a:xfrm>
          <a:prstGeom prst="rect">
            <a:avLst/>
          </a:prstGeom>
          <a:noFill/>
        </p:spPr>
        <p:txBody>
          <a:bodyPr wrap="square" rtlCol="0">
            <a:spAutoFit/>
          </a:bodyPr>
          <a:lstStyle/>
          <a:p>
            <a:pPr algn="ctr"/>
            <a:r>
              <a:rPr lang="en-US" sz="1200" b="1" dirty="0" smtClean="0"/>
              <a:t>Rates (inflation less productivity offset)</a:t>
            </a:r>
            <a:endParaRPr lang="en-US" sz="1200" b="1" dirty="0"/>
          </a:p>
        </p:txBody>
      </p:sp>
      <p:graphicFrame>
        <p:nvGraphicFramePr>
          <p:cNvPr id="24" name="Table 23"/>
          <p:cNvGraphicFramePr>
            <a:graphicFrameLocks noGrp="1"/>
          </p:cNvGraphicFramePr>
          <p:nvPr>
            <p:extLst>
              <p:ext uri="{D42A27DB-BD31-4B8C-83A1-F6EECF244321}">
                <p14:modId xmlns:p14="http://schemas.microsoft.com/office/powerpoint/2010/main" val="824387986"/>
              </p:ext>
            </p:extLst>
          </p:nvPr>
        </p:nvGraphicFramePr>
        <p:xfrm>
          <a:off x="5372100" y="2157799"/>
          <a:ext cx="3581402" cy="2385315"/>
        </p:xfrm>
        <a:graphic>
          <a:graphicData uri="http://schemas.openxmlformats.org/drawingml/2006/table">
            <a:tbl>
              <a:tblPr firstRow="1" bandRow="1">
                <a:tableStyleId>{1E171933-4619-4E11-9A3F-F7608DF75F80}</a:tableStyleId>
              </a:tblPr>
              <a:tblGrid>
                <a:gridCol w="695036"/>
                <a:gridCol w="814452"/>
                <a:gridCol w="1030513"/>
                <a:gridCol w="1041401"/>
              </a:tblGrid>
              <a:tr h="760506">
                <a:tc>
                  <a:txBody>
                    <a:bodyPr/>
                    <a:lstStyle/>
                    <a:p>
                      <a:pPr algn="ctr"/>
                      <a:r>
                        <a:rPr lang="en-US" sz="1100" dirty="0" smtClean="0">
                          <a:latin typeface="Arial" panose="020B0604020202020204" pitchFamily="34" charset="0"/>
                          <a:cs typeface="Arial" panose="020B0604020202020204" pitchFamily="34" charset="0"/>
                        </a:rPr>
                        <a:t>Time Period</a:t>
                      </a:r>
                      <a:endParaRPr lang="en-US" sz="1100" dirty="0">
                        <a:latin typeface="Arial" panose="020B0604020202020204" pitchFamily="34" charset="0"/>
                        <a:cs typeface="Arial" panose="020B0604020202020204" pitchFamily="34" charset="0"/>
                      </a:endParaRPr>
                    </a:p>
                  </a:txBody>
                  <a:tcPr>
                    <a:solidFill>
                      <a:srgbClr val="17003A"/>
                    </a:solidFill>
                  </a:tcPr>
                </a:tc>
                <a:tc>
                  <a:txBody>
                    <a:bodyPr/>
                    <a:lstStyle/>
                    <a:p>
                      <a:pPr algn="ctr"/>
                      <a:r>
                        <a:rPr lang="en-US" sz="1100" dirty="0" smtClean="0">
                          <a:latin typeface="Arial" panose="020B0604020202020204" pitchFamily="34" charset="0"/>
                          <a:cs typeface="Arial" panose="020B0604020202020204" pitchFamily="34" charset="0"/>
                        </a:rPr>
                        <a:t>Inflation</a:t>
                      </a:r>
                    </a:p>
                    <a:p>
                      <a:pPr algn="ctr"/>
                      <a:r>
                        <a:rPr lang="en-US" sz="1100" dirty="0" smtClean="0">
                          <a:latin typeface="Arial" panose="020B0604020202020204" pitchFamily="34" charset="0"/>
                          <a:cs typeface="Arial" panose="020B0604020202020204" pitchFamily="34" charset="0"/>
                        </a:rPr>
                        <a:t>Increase</a:t>
                      </a:r>
                      <a:r>
                        <a:rPr lang="en-US" sz="1100" baseline="0" dirty="0" smtClean="0">
                          <a:latin typeface="Arial" panose="020B0604020202020204" pitchFamily="34" charset="0"/>
                          <a:cs typeface="Arial" panose="020B0604020202020204" pitchFamily="34" charset="0"/>
                        </a:rPr>
                        <a:t> (%)</a:t>
                      </a:r>
                      <a:endParaRPr lang="en-US" sz="1100" dirty="0">
                        <a:latin typeface="Arial" panose="020B0604020202020204" pitchFamily="34" charset="0"/>
                        <a:cs typeface="Arial" panose="020B0604020202020204" pitchFamily="34" charset="0"/>
                      </a:endParaRPr>
                    </a:p>
                  </a:txBody>
                  <a:tcPr>
                    <a:solidFill>
                      <a:srgbClr val="17003A"/>
                    </a:solidFill>
                  </a:tcPr>
                </a:tc>
                <a:tc>
                  <a:txBody>
                    <a:bodyPr/>
                    <a:lstStyle/>
                    <a:p>
                      <a:pPr algn="ctr"/>
                      <a:r>
                        <a:rPr lang="en-US" sz="1100" dirty="0" smtClean="0">
                          <a:latin typeface="Arial" panose="020B0604020202020204" pitchFamily="34" charset="0"/>
                          <a:cs typeface="Arial" panose="020B0604020202020204" pitchFamily="34" charset="0"/>
                        </a:rPr>
                        <a:t>Productivity</a:t>
                      </a:r>
                    </a:p>
                    <a:p>
                      <a:pPr algn="ctr"/>
                      <a:r>
                        <a:rPr lang="en-US" sz="1100" dirty="0" smtClean="0">
                          <a:latin typeface="Arial" panose="020B0604020202020204" pitchFamily="34" charset="0"/>
                          <a:cs typeface="Arial" panose="020B0604020202020204" pitchFamily="34" charset="0"/>
                        </a:rPr>
                        <a:t> Offset</a:t>
                      </a:r>
                      <a:r>
                        <a:rPr lang="en-US" sz="1100" baseline="0" dirty="0" smtClean="0">
                          <a:latin typeface="Arial" panose="020B0604020202020204" pitchFamily="34" charset="0"/>
                          <a:cs typeface="Arial" panose="020B0604020202020204" pitchFamily="34" charset="0"/>
                        </a:rPr>
                        <a:t> </a:t>
                      </a:r>
                    </a:p>
                    <a:p>
                      <a:pPr algn="ctr"/>
                      <a:r>
                        <a:rPr lang="en-US" sz="1100" baseline="0" dirty="0" smtClean="0">
                          <a:latin typeface="Arial" panose="020B0604020202020204" pitchFamily="34" charset="0"/>
                          <a:cs typeface="Arial" panose="020B0604020202020204" pitchFamily="34" charset="0"/>
                        </a:rPr>
                        <a:t>(%)</a:t>
                      </a:r>
                      <a:endParaRPr lang="en-US" sz="1100" dirty="0">
                        <a:latin typeface="Arial" panose="020B0604020202020204" pitchFamily="34" charset="0"/>
                        <a:cs typeface="Arial" panose="020B0604020202020204" pitchFamily="34" charset="0"/>
                      </a:endParaRPr>
                    </a:p>
                  </a:txBody>
                  <a:tcPr>
                    <a:solidFill>
                      <a:srgbClr val="17003A"/>
                    </a:solidFill>
                  </a:tcPr>
                </a:tc>
                <a:tc>
                  <a:txBody>
                    <a:bodyPr/>
                    <a:lstStyle/>
                    <a:p>
                      <a:pPr algn="ctr"/>
                      <a:r>
                        <a:rPr lang="en-US" sz="1100" dirty="0" smtClean="0">
                          <a:latin typeface="Arial" panose="020B0604020202020204" pitchFamily="34" charset="0"/>
                          <a:cs typeface="Arial" panose="020B0604020202020204" pitchFamily="34" charset="0"/>
                        </a:rPr>
                        <a:t>Net Allowed</a:t>
                      </a:r>
                      <a:r>
                        <a:rPr lang="en-US" sz="1100" baseline="0" dirty="0" smtClean="0">
                          <a:latin typeface="Arial" panose="020B0604020202020204" pitchFamily="34" charset="0"/>
                          <a:cs typeface="Arial" panose="020B0604020202020204" pitchFamily="34" charset="0"/>
                        </a:rPr>
                        <a:t> Rate </a:t>
                      </a:r>
                    </a:p>
                    <a:p>
                      <a:pPr algn="ctr"/>
                      <a:r>
                        <a:rPr lang="en-US" sz="1100" baseline="0" dirty="0" smtClean="0">
                          <a:latin typeface="Arial" panose="020B0604020202020204" pitchFamily="34" charset="0"/>
                          <a:cs typeface="Arial" panose="020B0604020202020204" pitchFamily="34" charset="0"/>
                        </a:rPr>
                        <a:t>Change </a:t>
                      </a:r>
                    </a:p>
                    <a:p>
                      <a:pPr algn="ctr"/>
                      <a:r>
                        <a:rPr lang="en-US" sz="1100" baseline="0" dirty="0" smtClean="0">
                          <a:latin typeface="Arial" panose="020B0604020202020204" pitchFamily="34" charset="0"/>
                          <a:cs typeface="Arial" panose="020B0604020202020204" pitchFamily="34" charset="0"/>
                        </a:rPr>
                        <a:t>(%)</a:t>
                      </a:r>
                      <a:endParaRPr lang="en-US" sz="1100" dirty="0">
                        <a:latin typeface="Arial" panose="020B0604020202020204" pitchFamily="34" charset="0"/>
                        <a:cs typeface="Arial" panose="020B0604020202020204" pitchFamily="34" charset="0"/>
                      </a:endParaRPr>
                    </a:p>
                  </a:txBody>
                  <a:tcPr>
                    <a:solidFill>
                      <a:srgbClr val="17003A"/>
                    </a:solidFill>
                  </a:tcPr>
                </a:tc>
              </a:tr>
              <a:tr h="324663">
                <a:tc>
                  <a:txBody>
                    <a:bodyPr/>
                    <a:lstStyle/>
                    <a:p>
                      <a:pPr algn="ctr"/>
                      <a:r>
                        <a:rPr lang="en-US" sz="1100" b="1" dirty="0" smtClean="0">
                          <a:latin typeface="Arial" panose="020B0604020202020204" pitchFamily="34" charset="0"/>
                          <a:cs typeface="Arial" panose="020B0604020202020204" pitchFamily="34" charset="0"/>
                        </a:rPr>
                        <a:t>1</a:t>
                      </a:r>
                      <a:endParaRPr lang="en-US" sz="1100" b="1" dirty="0">
                        <a:latin typeface="Arial" panose="020B0604020202020204" pitchFamily="34" charset="0"/>
                        <a:cs typeface="Arial" panose="020B0604020202020204" pitchFamily="34" charset="0"/>
                      </a:endParaRPr>
                    </a:p>
                  </a:txBody>
                  <a:tcPr/>
                </a:tc>
                <a:tc>
                  <a:txBody>
                    <a:bodyPr/>
                    <a:lstStyle/>
                    <a:p>
                      <a:pPr algn="ctr"/>
                      <a:r>
                        <a:rPr lang="en-US" sz="1100" b="1" dirty="0" smtClean="0">
                          <a:latin typeface="Arial" panose="020B0604020202020204" pitchFamily="34" charset="0"/>
                          <a:cs typeface="Arial" panose="020B0604020202020204" pitchFamily="34" charset="0"/>
                        </a:rPr>
                        <a:t>3.0%</a:t>
                      </a:r>
                      <a:endParaRPr lang="en-US" sz="1100" b="1" dirty="0">
                        <a:latin typeface="Arial" panose="020B0604020202020204" pitchFamily="34" charset="0"/>
                        <a:cs typeface="Arial" panose="020B0604020202020204" pitchFamily="34" charset="0"/>
                      </a:endParaRPr>
                    </a:p>
                  </a:txBody>
                  <a:tcPr/>
                </a:tc>
                <a:tc>
                  <a:txBody>
                    <a:bodyPr/>
                    <a:lstStyle/>
                    <a:p>
                      <a:pPr algn="ctr"/>
                      <a:r>
                        <a:rPr lang="en-US" sz="1100" b="1" dirty="0" smtClean="0">
                          <a:latin typeface="Arial" panose="020B0604020202020204" pitchFamily="34" charset="0"/>
                          <a:cs typeface="Arial" panose="020B0604020202020204" pitchFamily="34" charset="0"/>
                        </a:rPr>
                        <a:t>1.0%</a:t>
                      </a:r>
                      <a:endParaRPr lang="en-US" sz="1100" b="1" dirty="0">
                        <a:latin typeface="Arial" panose="020B0604020202020204" pitchFamily="34" charset="0"/>
                        <a:cs typeface="Arial" panose="020B0604020202020204" pitchFamily="34" charset="0"/>
                      </a:endParaRPr>
                    </a:p>
                  </a:txBody>
                  <a:tcPr/>
                </a:tc>
                <a:tc>
                  <a:txBody>
                    <a:bodyPr/>
                    <a:lstStyle/>
                    <a:p>
                      <a:pPr algn="ctr"/>
                      <a:r>
                        <a:rPr lang="en-US" sz="1100" b="1" dirty="0" smtClean="0">
                          <a:latin typeface="Arial" panose="020B0604020202020204" pitchFamily="34" charset="0"/>
                          <a:cs typeface="Arial" panose="020B0604020202020204" pitchFamily="34" charset="0"/>
                        </a:rPr>
                        <a:t>2.0%</a:t>
                      </a:r>
                      <a:endParaRPr lang="en-US" sz="1100" b="1" dirty="0">
                        <a:latin typeface="Arial" panose="020B0604020202020204" pitchFamily="34" charset="0"/>
                        <a:cs typeface="Arial" panose="020B0604020202020204" pitchFamily="34" charset="0"/>
                      </a:endParaRPr>
                    </a:p>
                  </a:txBody>
                  <a:tcPr/>
                </a:tc>
              </a:tr>
              <a:tr h="324663">
                <a:tc>
                  <a:txBody>
                    <a:bodyPr/>
                    <a:lstStyle/>
                    <a:p>
                      <a:pPr algn="ctr"/>
                      <a:r>
                        <a:rPr lang="en-US" sz="1100" b="1" dirty="0" smtClean="0">
                          <a:latin typeface="Arial" panose="020B0604020202020204" pitchFamily="34" charset="0"/>
                          <a:cs typeface="Arial" panose="020B0604020202020204" pitchFamily="34" charset="0"/>
                        </a:rPr>
                        <a:t>2</a:t>
                      </a:r>
                      <a:endParaRPr lang="en-US" sz="1100" b="1" dirty="0">
                        <a:latin typeface="Arial" panose="020B0604020202020204" pitchFamily="34" charset="0"/>
                        <a:cs typeface="Arial" panose="020B0604020202020204" pitchFamily="34" charset="0"/>
                      </a:endParaRPr>
                    </a:p>
                  </a:txBody>
                  <a:tcPr/>
                </a:tc>
                <a:tc>
                  <a:txBody>
                    <a:bodyPr/>
                    <a:lstStyle/>
                    <a:p>
                      <a:pPr algn="ctr"/>
                      <a:r>
                        <a:rPr lang="en-US" sz="1100" b="1" dirty="0" smtClean="0">
                          <a:latin typeface="Arial" panose="020B0604020202020204" pitchFamily="34" charset="0"/>
                          <a:cs typeface="Arial" panose="020B0604020202020204" pitchFamily="34" charset="0"/>
                        </a:rPr>
                        <a:t>2.8%</a:t>
                      </a:r>
                      <a:endParaRPr lang="en-US" sz="1100" b="1" dirty="0">
                        <a:latin typeface="Arial" panose="020B0604020202020204" pitchFamily="34" charset="0"/>
                        <a:cs typeface="Arial" panose="020B060402020202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latin typeface="Arial" panose="020B0604020202020204" pitchFamily="34" charset="0"/>
                          <a:cs typeface="Arial" panose="020B0604020202020204" pitchFamily="34" charset="0"/>
                        </a:rPr>
                        <a:t>1.0%</a:t>
                      </a:r>
                    </a:p>
                  </a:txBody>
                  <a:tcPr/>
                </a:tc>
                <a:tc>
                  <a:txBody>
                    <a:bodyPr/>
                    <a:lstStyle/>
                    <a:p>
                      <a:pPr algn="ctr"/>
                      <a:r>
                        <a:rPr lang="en-US" sz="1100" b="1" dirty="0" smtClean="0">
                          <a:latin typeface="Arial" panose="020B0604020202020204" pitchFamily="34" charset="0"/>
                          <a:cs typeface="Arial" panose="020B0604020202020204" pitchFamily="34" charset="0"/>
                        </a:rPr>
                        <a:t>1.8%</a:t>
                      </a:r>
                      <a:endParaRPr lang="en-US" sz="1100" b="1" dirty="0">
                        <a:latin typeface="Arial" panose="020B0604020202020204" pitchFamily="34" charset="0"/>
                        <a:cs typeface="Arial" panose="020B0604020202020204" pitchFamily="34" charset="0"/>
                      </a:endParaRPr>
                    </a:p>
                  </a:txBody>
                  <a:tcPr/>
                </a:tc>
              </a:tr>
              <a:tr h="324663">
                <a:tc>
                  <a:txBody>
                    <a:bodyPr/>
                    <a:lstStyle/>
                    <a:p>
                      <a:pPr algn="ctr"/>
                      <a:r>
                        <a:rPr lang="en-US" sz="1100" b="1" dirty="0" smtClean="0">
                          <a:latin typeface="Arial" panose="020B0604020202020204" pitchFamily="34" charset="0"/>
                          <a:cs typeface="Arial" panose="020B0604020202020204" pitchFamily="34" charset="0"/>
                        </a:rPr>
                        <a:t>3</a:t>
                      </a:r>
                      <a:endParaRPr lang="en-US" sz="1100" b="1" dirty="0">
                        <a:latin typeface="Arial" panose="020B0604020202020204" pitchFamily="34" charset="0"/>
                        <a:cs typeface="Arial" panose="020B0604020202020204" pitchFamily="34" charset="0"/>
                      </a:endParaRPr>
                    </a:p>
                  </a:txBody>
                  <a:tcPr/>
                </a:tc>
                <a:tc>
                  <a:txBody>
                    <a:bodyPr/>
                    <a:lstStyle/>
                    <a:p>
                      <a:pPr algn="ctr"/>
                      <a:r>
                        <a:rPr lang="en-US" sz="1100" b="1" dirty="0" smtClean="0">
                          <a:latin typeface="Arial" panose="020B0604020202020204" pitchFamily="34" charset="0"/>
                          <a:cs typeface="Arial" panose="020B0604020202020204" pitchFamily="34" charset="0"/>
                        </a:rPr>
                        <a:t>4.2%</a:t>
                      </a:r>
                      <a:endParaRPr lang="en-US" sz="1100" b="1" dirty="0">
                        <a:latin typeface="Arial" panose="020B0604020202020204" pitchFamily="34" charset="0"/>
                        <a:cs typeface="Arial" panose="020B060402020202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latin typeface="Arial" panose="020B0604020202020204" pitchFamily="34" charset="0"/>
                          <a:cs typeface="Arial" panose="020B0604020202020204" pitchFamily="34" charset="0"/>
                        </a:rPr>
                        <a:t>1.0%</a:t>
                      </a:r>
                    </a:p>
                  </a:txBody>
                  <a:tcPr/>
                </a:tc>
                <a:tc>
                  <a:txBody>
                    <a:bodyPr/>
                    <a:lstStyle/>
                    <a:p>
                      <a:pPr algn="ctr"/>
                      <a:r>
                        <a:rPr lang="en-US" sz="1100" b="1" dirty="0" smtClean="0">
                          <a:latin typeface="Arial" panose="020B0604020202020204" pitchFamily="34" charset="0"/>
                          <a:cs typeface="Arial" panose="020B0604020202020204" pitchFamily="34" charset="0"/>
                        </a:rPr>
                        <a:t>3.2%</a:t>
                      </a:r>
                      <a:endParaRPr lang="en-US" sz="1100" b="1" dirty="0">
                        <a:latin typeface="Arial" panose="020B0604020202020204" pitchFamily="34" charset="0"/>
                        <a:cs typeface="Arial" panose="020B0604020202020204" pitchFamily="34" charset="0"/>
                      </a:endParaRPr>
                    </a:p>
                  </a:txBody>
                  <a:tcPr/>
                </a:tc>
              </a:tr>
              <a:tr h="324663">
                <a:tc>
                  <a:txBody>
                    <a:bodyPr/>
                    <a:lstStyle/>
                    <a:p>
                      <a:pPr algn="ctr"/>
                      <a:r>
                        <a:rPr lang="en-US" sz="1100" b="1" dirty="0" smtClean="0">
                          <a:latin typeface="Arial" panose="020B0604020202020204" pitchFamily="34" charset="0"/>
                          <a:cs typeface="Arial" panose="020B0604020202020204" pitchFamily="34" charset="0"/>
                        </a:rPr>
                        <a:t>4</a:t>
                      </a:r>
                      <a:endParaRPr lang="en-US" sz="1100" b="1" dirty="0">
                        <a:latin typeface="Arial" panose="020B0604020202020204" pitchFamily="34" charset="0"/>
                        <a:cs typeface="Arial" panose="020B0604020202020204" pitchFamily="34" charset="0"/>
                      </a:endParaRPr>
                    </a:p>
                  </a:txBody>
                  <a:tcPr/>
                </a:tc>
                <a:tc>
                  <a:txBody>
                    <a:bodyPr/>
                    <a:lstStyle/>
                    <a:p>
                      <a:pPr algn="ctr"/>
                      <a:r>
                        <a:rPr lang="en-US" sz="1100" b="1" dirty="0" smtClean="0">
                          <a:latin typeface="Arial" panose="020B0604020202020204" pitchFamily="34" charset="0"/>
                          <a:cs typeface="Arial" panose="020B0604020202020204" pitchFamily="34" charset="0"/>
                        </a:rPr>
                        <a:t>2.5%</a:t>
                      </a:r>
                      <a:endParaRPr lang="en-US" sz="1100" b="1" dirty="0">
                        <a:latin typeface="Arial" panose="020B0604020202020204" pitchFamily="34" charset="0"/>
                        <a:cs typeface="Arial" panose="020B060402020202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latin typeface="Arial" panose="020B0604020202020204" pitchFamily="34" charset="0"/>
                          <a:cs typeface="Arial" panose="020B0604020202020204" pitchFamily="34" charset="0"/>
                        </a:rPr>
                        <a:t>1.0%</a:t>
                      </a:r>
                    </a:p>
                  </a:txBody>
                  <a:tcPr/>
                </a:tc>
                <a:tc>
                  <a:txBody>
                    <a:bodyPr/>
                    <a:lstStyle/>
                    <a:p>
                      <a:pPr algn="ctr"/>
                      <a:r>
                        <a:rPr lang="en-US" sz="1100" b="1" dirty="0" smtClean="0">
                          <a:latin typeface="Arial" panose="020B0604020202020204" pitchFamily="34" charset="0"/>
                          <a:cs typeface="Arial" panose="020B0604020202020204" pitchFamily="34" charset="0"/>
                        </a:rPr>
                        <a:t>1.5%</a:t>
                      </a:r>
                      <a:endParaRPr lang="en-US" sz="1100" b="1" dirty="0">
                        <a:latin typeface="Arial" panose="020B0604020202020204" pitchFamily="34" charset="0"/>
                        <a:cs typeface="Arial" panose="020B0604020202020204" pitchFamily="34" charset="0"/>
                      </a:endParaRPr>
                    </a:p>
                  </a:txBody>
                  <a:tcPr/>
                </a:tc>
              </a:tr>
              <a:tr h="324663">
                <a:tc>
                  <a:txBody>
                    <a:bodyPr/>
                    <a:lstStyle/>
                    <a:p>
                      <a:pPr algn="ctr"/>
                      <a:r>
                        <a:rPr lang="en-US" sz="1100" b="1" dirty="0" smtClean="0">
                          <a:latin typeface="Arial" panose="020B0604020202020204" pitchFamily="34" charset="0"/>
                          <a:cs typeface="Arial" panose="020B0604020202020204" pitchFamily="34" charset="0"/>
                        </a:rPr>
                        <a:t>5</a:t>
                      </a:r>
                      <a:endParaRPr lang="en-US" sz="1100" b="1" dirty="0">
                        <a:latin typeface="Arial" panose="020B0604020202020204" pitchFamily="34" charset="0"/>
                        <a:cs typeface="Arial" panose="020B0604020202020204" pitchFamily="34" charset="0"/>
                      </a:endParaRPr>
                    </a:p>
                  </a:txBody>
                  <a:tcPr/>
                </a:tc>
                <a:tc>
                  <a:txBody>
                    <a:bodyPr/>
                    <a:lstStyle/>
                    <a:p>
                      <a:pPr algn="ctr"/>
                      <a:r>
                        <a:rPr lang="en-US" sz="1100" b="1" dirty="0" smtClean="0">
                          <a:latin typeface="Arial" panose="020B0604020202020204" pitchFamily="34" charset="0"/>
                          <a:cs typeface="Arial" panose="020B0604020202020204" pitchFamily="34" charset="0"/>
                        </a:rPr>
                        <a:t>3.0%</a:t>
                      </a:r>
                      <a:endParaRPr lang="en-US" sz="1100" b="1" dirty="0">
                        <a:latin typeface="Arial" panose="020B0604020202020204" pitchFamily="34" charset="0"/>
                        <a:cs typeface="Arial" panose="020B060402020202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latin typeface="Arial" panose="020B0604020202020204" pitchFamily="34" charset="0"/>
                          <a:cs typeface="Arial" panose="020B0604020202020204" pitchFamily="34" charset="0"/>
                        </a:rPr>
                        <a:t>1.0%</a:t>
                      </a:r>
                    </a:p>
                  </a:txBody>
                  <a:tcPr/>
                </a:tc>
                <a:tc>
                  <a:txBody>
                    <a:bodyPr/>
                    <a:lstStyle/>
                    <a:p>
                      <a:pPr algn="ctr"/>
                      <a:r>
                        <a:rPr lang="en-US" sz="1100" b="1" dirty="0" smtClean="0">
                          <a:latin typeface="Arial" panose="020B0604020202020204" pitchFamily="34" charset="0"/>
                          <a:cs typeface="Arial" panose="020B0604020202020204" pitchFamily="34" charset="0"/>
                        </a:rPr>
                        <a:t>2.0%</a:t>
                      </a:r>
                      <a:endParaRPr lang="en-US" sz="1100" b="1" dirty="0">
                        <a:latin typeface="Arial" panose="020B0604020202020204" pitchFamily="34" charset="0"/>
                        <a:cs typeface="Arial" panose="020B0604020202020204" pitchFamily="34" charset="0"/>
                      </a:endParaRPr>
                    </a:p>
                  </a:txBody>
                  <a:tcPr/>
                </a:tc>
              </a:tr>
            </a:tbl>
          </a:graphicData>
        </a:graphic>
      </p:graphicFrame>
      <p:cxnSp>
        <p:nvCxnSpPr>
          <p:cNvPr id="6" name="Straight Arrow Connector 5"/>
          <p:cNvCxnSpPr/>
          <p:nvPr/>
        </p:nvCxnSpPr>
        <p:spPr>
          <a:xfrm>
            <a:off x="3767408" y="2540000"/>
            <a:ext cx="1" cy="34475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42098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Alternative Regulation: Exogenous Shocks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29</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6" name="Rectangle 15"/>
          <p:cNvSpPr>
            <a:spLocks noChangeArrowheads="1"/>
          </p:cNvSpPr>
          <p:nvPr/>
        </p:nvSpPr>
        <p:spPr bwMode="auto">
          <a:xfrm>
            <a:off x="121444" y="1282700"/>
            <a:ext cx="8860631" cy="5322888"/>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000" dirty="0" smtClean="0">
                <a:latin typeface="Arial" pitchFamily="34" charset="0"/>
                <a:cs typeface="Arial" pitchFamily="34" charset="0"/>
              </a:rPr>
              <a:t>Most alternative regulation plans recognize the possibility that </a:t>
            </a:r>
            <a:r>
              <a:rPr lang="en-US" sz="2000" b="1" dirty="0" smtClean="0">
                <a:latin typeface="Arial" pitchFamily="34" charset="0"/>
                <a:cs typeface="Arial" pitchFamily="34" charset="0"/>
              </a:rPr>
              <a:t>“outside” (exogenous) factors</a:t>
            </a:r>
            <a:r>
              <a:rPr lang="en-US" sz="2000" dirty="0" smtClean="0">
                <a:latin typeface="Arial" pitchFamily="34" charset="0"/>
                <a:cs typeface="Arial" pitchFamily="34" charset="0"/>
              </a:rPr>
              <a:t> can influence utility costs like an unexpected change in taxes or the costs of unexpected weather events.</a:t>
            </a:r>
          </a:p>
          <a:p>
            <a:pPr algn="just">
              <a:spcAft>
                <a:spcPts val="1200"/>
              </a:spcAft>
            </a:pPr>
            <a:r>
              <a:rPr lang="en-US" sz="2000" dirty="0" smtClean="0">
                <a:latin typeface="Arial" pitchFamily="34" charset="0"/>
                <a:cs typeface="Arial" pitchFamily="34" charset="0"/>
              </a:rPr>
              <a:t>Exogenous adjustments in most alternative regulation plans are designed to address changes in costs that are infrequent in nature and associated with events </a:t>
            </a:r>
            <a:r>
              <a:rPr lang="en-US" sz="2000" b="1" dirty="0" smtClean="0">
                <a:latin typeface="Arial" pitchFamily="34" charset="0"/>
                <a:cs typeface="Arial" pitchFamily="34" charset="0"/>
              </a:rPr>
              <a:t>outside utility control</a:t>
            </a:r>
            <a:r>
              <a:rPr lang="en-US" sz="2000" dirty="0" smtClean="0">
                <a:latin typeface="Arial" pitchFamily="34" charset="0"/>
                <a:cs typeface="Arial" pitchFamily="34" charset="0"/>
              </a:rPr>
              <a:t>.  </a:t>
            </a:r>
          </a:p>
          <a:p>
            <a:pPr algn="just">
              <a:spcAft>
                <a:spcPts val="1200"/>
              </a:spcAft>
            </a:pPr>
            <a:r>
              <a:rPr lang="en-US" sz="2000" dirty="0">
                <a:latin typeface="Arial" pitchFamily="34" charset="0"/>
                <a:cs typeface="Arial" pitchFamily="34" charset="0"/>
              </a:rPr>
              <a:t>E</a:t>
            </a:r>
            <a:r>
              <a:rPr lang="en-US" sz="2000" dirty="0" smtClean="0">
                <a:latin typeface="Arial" pitchFamily="34" charset="0"/>
                <a:cs typeface="Arial" pitchFamily="34" charset="0"/>
              </a:rPr>
              <a:t>xogenous adjustments </a:t>
            </a:r>
            <a:r>
              <a:rPr lang="en-US" sz="2000" b="1" dirty="0" smtClean="0">
                <a:latin typeface="Arial" pitchFamily="34" charset="0"/>
                <a:cs typeface="Arial" pitchFamily="34" charset="0"/>
              </a:rPr>
              <a:t>should not be used </a:t>
            </a:r>
            <a:r>
              <a:rPr lang="en-US" sz="2000" dirty="0" smtClean="0">
                <a:latin typeface="Arial" pitchFamily="34" charset="0"/>
                <a:cs typeface="Arial" pitchFamily="34" charset="0"/>
              </a:rPr>
              <a:t>to facilitate cost recovery </a:t>
            </a:r>
            <a:r>
              <a:rPr lang="en-US" sz="2000" b="1" dirty="0" smtClean="0">
                <a:latin typeface="Arial" pitchFamily="34" charset="0"/>
                <a:cs typeface="Arial" pitchFamily="34" charset="0"/>
              </a:rPr>
              <a:t>for known and measureable costs (like new asset development) </a:t>
            </a:r>
            <a:r>
              <a:rPr lang="en-US" sz="2000" dirty="0" smtClean="0">
                <a:latin typeface="Arial" pitchFamily="34" charset="0"/>
                <a:cs typeface="Arial" pitchFamily="34" charset="0"/>
              </a:rPr>
              <a:t>that are entirely within a utility’s control or large enough to justify a traditional rate case.  </a:t>
            </a:r>
            <a:r>
              <a:rPr lang="en-US" sz="2000" b="1" dirty="0" smtClean="0">
                <a:latin typeface="Arial" pitchFamily="34" charset="0"/>
                <a:cs typeface="Arial" pitchFamily="34" charset="0"/>
              </a:rPr>
              <a:t>Unfortunately, both Vermont alternative regulation plans allow rates to be increased for exactly these kind of known and controllable costs</a:t>
            </a:r>
            <a:r>
              <a:rPr lang="en-US" sz="2000" dirty="0" smtClean="0">
                <a:latin typeface="Arial" pitchFamily="34" charset="0"/>
                <a:cs typeface="Arial" pitchFamily="34" charset="0"/>
              </a:rPr>
              <a:t>.</a:t>
            </a:r>
          </a:p>
          <a:p>
            <a:pPr algn="just">
              <a:spcAft>
                <a:spcPts val="1200"/>
              </a:spcAft>
            </a:pPr>
            <a:r>
              <a:rPr lang="en-US" sz="2000" dirty="0" smtClean="0">
                <a:latin typeface="Arial" pitchFamily="34" charset="0"/>
                <a:cs typeface="Arial" pitchFamily="34" charset="0"/>
              </a:rPr>
              <a:t>Passing through large, known costs within a utility’s control, and with little active regulatory oversight, </a:t>
            </a:r>
            <a:r>
              <a:rPr lang="en-US" sz="2000" b="1" dirty="0" smtClean="0">
                <a:latin typeface="Arial" pitchFamily="34" charset="0"/>
                <a:cs typeface="Arial" pitchFamily="34" charset="0"/>
              </a:rPr>
              <a:t>incorporates one of the worst aspects of cost-plus regulation</a:t>
            </a:r>
            <a:r>
              <a:rPr lang="en-US" sz="2000" dirty="0" smtClean="0">
                <a:latin typeface="Arial" pitchFamily="34" charset="0"/>
                <a:cs typeface="Arial" pitchFamily="34" charset="0"/>
              </a:rPr>
              <a:t> into alternative regulation.</a:t>
            </a:r>
          </a:p>
        </p:txBody>
      </p:sp>
    </p:spTree>
    <p:extLst>
      <p:ext uri="{BB962C8B-B14F-4D97-AF65-F5344CB8AC3E}">
        <p14:creationId xmlns:p14="http://schemas.microsoft.com/office/powerpoint/2010/main" val="21968782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Alternative Regulation: Risks &amp; Earnings Sharing Mechanisms -- Bands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30</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cxnSp>
        <p:nvCxnSpPr>
          <p:cNvPr id="19" name="Straight Connector 18"/>
          <p:cNvCxnSpPr/>
          <p:nvPr/>
        </p:nvCxnSpPr>
        <p:spPr>
          <a:xfrm flipH="1">
            <a:off x="5141052" y="2730500"/>
            <a:ext cx="26391" cy="3245928"/>
          </a:xfrm>
          <a:prstGeom prst="line">
            <a:avLst/>
          </a:prstGeom>
          <a:ln/>
        </p:spPr>
        <p:style>
          <a:lnRef idx="2">
            <a:schemeClr val="dk1"/>
          </a:lnRef>
          <a:fillRef idx="0">
            <a:schemeClr val="dk1"/>
          </a:fillRef>
          <a:effectRef idx="1">
            <a:schemeClr val="dk1"/>
          </a:effectRef>
          <a:fontRef idx="minor">
            <a:schemeClr val="tx1"/>
          </a:fontRef>
        </p:style>
      </p:cxnSp>
      <p:cxnSp>
        <p:nvCxnSpPr>
          <p:cNvPr id="21" name="Straight Connector 20"/>
          <p:cNvCxnSpPr/>
          <p:nvPr/>
        </p:nvCxnSpPr>
        <p:spPr>
          <a:xfrm>
            <a:off x="5130800" y="5994400"/>
            <a:ext cx="3327400" cy="0"/>
          </a:xfrm>
          <a:prstGeom prst="line">
            <a:avLst/>
          </a:prstGeom>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4834068" y="2501900"/>
            <a:ext cx="625475" cy="276999"/>
          </a:xfrm>
          <a:prstGeom prst="rect">
            <a:avLst/>
          </a:prstGeom>
          <a:noFill/>
        </p:spPr>
        <p:txBody>
          <a:bodyPr wrap="square" rtlCol="0">
            <a:spAutoFit/>
          </a:bodyPr>
          <a:lstStyle/>
          <a:p>
            <a:pPr algn="ctr"/>
            <a:r>
              <a:rPr lang="en-US" sz="1200" b="1" dirty="0" smtClean="0"/>
              <a:t>ROE</a:t>
            </a:r>
            <a:endParaRPr lang="en-US" sz="1200" b="1" dirty="0"/>
          </a:p>
        </p:txBody>
      </p:sp>
      <p:sp>
        <p:nvSpPr>
          <p:cNvPr id="23" name="TextBox 22"/>
          <p:cNvSpPr txBox="1"/>
          <p:nvPr/>
        </p:nvSpPr>
        <p:spPr>
          <a:xfrm>
            <a:off x="8049616" y="5985464"/>
            <a:ext cx="1217541" cy="276999"/>
          </a:xfrm>
          <a:prstGeom prst="rect">
            <a:avLst/>
          </a:prstGeom>
          <a:noFill/>
        </p:spPr>
        <p:txBody>
          <a:bodyPr wrap="square" rtlCol="0">
            <a:spAutoFit/>
          </a:bodyPr>
          <a:lstStyle/>
          <a:p>
            <a:pPr algn="ctr"/>
            <a:r>
              <a:rPr lang="en-US" sz="1200" b="1" dirty="0" smtClean="0"/>
              <a:t>Time/Period</a:t>
            </a:r>
            <a:endParaRPr lang="en-US" sz="1200" b="1" dirty="0"/>
          </a:p>
        </p:txBody>
      </p:sp>
      <p:cxnSp>
        <p:nvCxnSpPr>
          <p:cNvPr id="24" name="Straight Connector 23"/>
          <p:cNvCxnSpPr/>
          <p:nvPr/>
        </p:nvCxnSpPr>
        <p:spPr>
          <a:xfrm>
            <a:off x="5167443" y="4042406"/>
            <a:ext cx="3490943" cy="0"/>
          </a:xfrm>
          <a:prstGeom prst="line">
            <a:avLst/>
          </a:prstGeom>
          <a:ln w="571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4541968" y="3848887"/>
            <a:ext cx="625475" cy="276999"/>
          </a:xfrm>
          <a:prstGeom prst="rect">
            <a:avLst/>
          </a:prstGeom>
          <a:noFill/>
        </p:spPr>
        <p:txBody>
          <a:bodyPr wrap="square" rtlCol="0">
            <a:spAutoFit/>
          </a:bodyPr>
          <a:lstStyle/>
          <a:p>
            <a:pPr algn="ctr"/>
            <a:r>
              <a:rPr lang="en-US" sz="1200" b="1" dirty="0" smtClean="0"/>
              <a:t>ROE</a:t>
            </a:r>
            <a:r>
              <a:rPr lang="en-US" sz="1200" b="1" baseline="-25000" dirty="0" smtClean="0"/>
              <a:t>A</a:t>
            </a:r>
            <a:endParaRPr lang="en-US" sz="1200" b="1" dirty="0"/>
          </a:p>
        </p:txBody>
      </p:sp>
      <p:cxnSp>
        <p:nvCxnSpPr>
          <p:cNvPr id="26" name="Straight Connector 25"/>
          <p:cNvCxnSpPr/>
          <p:nvPr/>
        </p:nvCxnSpPr>
        <p:spPr>
          <a:xfrm flipV="1">
            <a:off x="5192843" y="3657600"/>
            <a:ext cx="2935157" cy="24574"/>
          </a:xfrm>
          <a:prstGeom prst="line">
            <a:avLst/>
          </a:prstGeom>
          <a:ln w="19050">
            <a:solidFill>
              <a:srgbClr val="6C548A"/>
            </a:solidFill>
            <a:prstDash val="sysDash"/>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265136" y="5986828"/>
            <a:ext cx="293430" cy="276999"/>
          </a:xfrm>
          <a:prstGeom prst="rect">
            <a:avLst/>
          </a:prstGeom>
          <a:noFill/>
        </p:spPr>
        <p:txBody>
          <a:bodyPr wrap="square" rtlCol="0">
            <a:spAutoFit/>
          </a:bodyPr>
          <a:lstStyle/>
          <a:p>
            <a:pPr algn="ctr"/>
            <a:r>
              <a:rPr lang="en-US" sz="1200" b="1" dirty="0" smtClean="0"/>
              <a:t>1</a:t>
            </a:r>
            <a:endParaRPr lang="en-US" sz="1200" b="1" dirty="0"/>
          </a:p>
        </p:txBody>
      </p:sp>
      <p:sp>
        <p:nvSpPr>
          <p:cNvPr id="30" name="TextBox 29"/>
          <p:cNvSpPr txBox="1"/>
          <p:nvPr/>
        </p:nvSpPr>
        <p:spPr>
          <a:xfrm>
            <a:off x="5823936" y="5986828"/>
            <a:ext cx="293430" cy="276999"/>
          </a:xfrm>
          <a:prstGeom prst="rect">
            <a:avLst/>
          </a:prstGeom>
          <a:noFill/>
        </p:spPr>
        <p:txBody>
          <a:bodyPr wrap="square" rtlCol="0">
            <a:spAutoFit/>
          </a:bodyPr>
          <a:lstStyle/>
          <a:p>
            <a:pPr algn="ctr"/>
            <a:r>
              <a:rPr lang="en-US" sz="1200" b="1" dirty="0" smtClean="0"/>
              <a:t>2</a:t>
            </a:r>
            <a:endParaRPr lang="en-US" sz="1200" b="1" dirty="0"/>
          </a:p>
        </p:txBody>
      </p:sp>
      <p:sp>
        <p:nvSpPr>
          <p:cNvPr id="31" name="TextBox 30"/>
          <p:cNvSpPr txBox="1"/>
          <p:nvPr/>
        </p:nvSpPr>
        <p:spPr>
          <a:xfrm>
            <a:off x="6370036" y="5986665"/>
            <a:ext cx="293430" cy="276999"/>
          </a:xfrm>
          <a:prstGeom prst="rect">
            <a:avLst/>
          </a:prstGeom>
          <a:noFill/>
        </p:spPr>
        <p:txBody>
          <a:bodyPr wrap="square" rtlCol="0">
            <a:spAutoFit/>
          </a:bodyPr>
          <a:lstStyle/>
          <a:p>
            <a:pPr algn="ctr"/>
            <a:r>
              <a:rPr lang="en-US" sz="1200" b="1" dirty="0" smtClean="0"/>
              <a:t>3</a:t>
            </a:r>
            <a:endParaRPr lang="en-US" sz="1200" b="1" dirty="0"/>
          </a:p>
        </p:txBody>
      </p:sp>
      <p:sp>
        <p:nvSpPr>
          <p:cNvPr id="32" name="TextBox 31"/>
          <p:cNvSpPr txBox="1"/>
          <p:nvPr/>
        </p:nvSpPr>
        <p:spPr>
          <a:xfrm>
            <a:off x="6966936" y="5988423"/>
            <a:ext cx="293430" cy="276999"/>
          </a:xfrm>
          <a:prstGeom prst="rect">
            <a:avLst/>
          </a:prstGeom>
          <a:noFill/>
        </p:spPr>
        <p:txBody>
          <a:bodyPr wrap="square" rtlCol="0">
            <a:spAutoFit/>
          </a:bodyPr>
          <a:lstStyle/>
          <a:p>
            <a:pPr algn="ctr"/>
            <a:r>
              <a:rPr lang="en-US" sz="1200" b="1" dirty="0"/>
              <a:t>4</a:t>
            </a:r>
          </a:p>
        </p:txBody>
      </p:sp>
      <p:sp>
        <p:nvSpPr>
          <p:cNvPr id="33" name="TextBox 32"/>
          <p:cNvSpPr txBox="1"/>
          <p:nvPr/>
        </p:nvSpPr>
        <p:spPr>
          <a:xfrm>
            <a:off x="7563836" y="5988423"/>
            <a:ext cx="293430" cy="276999"/>
          </a:xfrm>
          <a:prstGeom prst="rect">
            <a:avLst/>
          </a:prstGeom>
          <a:noFill/>
        </p:spPr>
        <p:txBody>
          <a:bodyPr wrap="square" rtlCol="0">
            <a:spAutoFit/>
          </a:bodyPr>
          <a:lstStyle/>
          <a:p>
            <a:pPr algn="ctr"/>
            <a:r>
              <a:rPr lang="en-US" sz="1200" b="1" dirty="0" smtClean="0"/>
              <a:t>5</a:t>
            </a:r>
            <a:endParaRPr lang="en-US" sz="1200" b="1" dirty="0"/>
          </a:p>
        </p:txBody>
      </p:sp>
      <p:cxnSp>
        <p:nvCxnSpPr>
          <p:cNvPr id="59" name="Straight Connector 58"/>
          <p:cNvCxnSpPr/>
          <p:nvPr/>
        </p:nvCxnSpPr>
        <p:spPr>
          <a:xfrm flipV="1">
            <a:off x="5180143" y="4311237"/>
            <a:ext cx="2947857" cy="18637"/>
          </a:xfrm>
          <a:prstGeom prst="line">
            <a:avLst/>
          </a:prstGeom>
          <a:ln w="19050">
            <a:solidFill>
              <a:srgbClr val="6C548A"/>
            </a:solidFill>
            <a:prstDash val="sysDas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5192843" y="3390073"/>
            <a:ext cx="2664423" cy="0"/>
          </a:xfrm>
          <a:prstGeom prst="line">
            <a:avLst/>
          </a:prstGeom>
          <a:ln w="19050">
            <a:solidFill>
              <a:schemeClr val="accent4">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5188936" y="4596576"/>
            <a:ext cx="2592130" cy="0"/>
          </a:xfrm>
          <a:prstGeom prst="line">
            <a:avLst/>
          </a:prstGeom>
          <a:ln w="19050">
            <a:solidFill>
              <a:schemeClr val="accent4">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5192843" y="3136073"/>
            <a:ext cx="2211257" cy="0"/>
          </a:xfrm>
          <a:prstGeom prst="line">
            <a:avLst/>
          </a:prstGeom>
          <a:ln w="19050">
            <a:solidFill>
              <a:schemeClr val="accent4">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5192843" y="4837873"/>
            <a:ext cx="2517708" cy="0"/>
          </a:xfrm>
          <a:prstGeom prst="line">
            <a:avLst/>
          </a:prstGeom>
          <a:ln w="19050">
            <a:solidFill>
              <a:schemeClr val="accent4">
                <a:lumMod val="60000"/>
                <a:lumOff val="4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08" name="Text Box 12"/>
          <p:cNvSpPr txBox="1">
            <a:spLocks noChangeArrowheads="1"/>
          </p:cNvSpPr>
          <p:nvPr/>
        </p:nvSpPr>
        <p:spPr bwMode="auto">
          <a:xfrm>
            <a:off x="365760" y="1329249"/>
            <a:ext cx="8412480" cy="923330"/>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	A large number of narrow sharing bands creates more graduated opportunities for sharing.  Broad bands reduce those opportunities – increased sharing opportunities will require exceptionally large excess earnings.</a:t>
            </a:r>
          </a:p>
        </p:txBody>
      </p:sp>
      <p:cxnSp>
        <p:nvCxnSpPr>
          <p:cNvPr id="109" name="Straight Connector 108"/>
          <p:cNvCxnSpPr/>
          <p:nvPr/>
        </p:nvCxnSpPr>
        <p:spPr>
          <a:xfrm flipH="1">
            <a:off x="619852" y="2717800"/>
            <a:ext cx="26391" cy="3245928"/>
          </a:xfrm>
          <a:prstGeom prst="line">
            <a:avLst/>
          </a:prstGeom>
          <a:ln/>
        </p:spPr>
        <p:style>
          <a:lnRef idx="2">
            <a:schemeClr val="dk1"/>
          </a:lnRef>
          <a:fillRef idx="0">
            <a:schemeClr val="dk1"/>
          </a:fillRef>
          <a:effectRef idx="1">
            <a:schemeClr val="dk1"/>
          </a:effectRef>
          <a:fontRef idx="minor">
            <a:schemeClr val="tx1"/>
          </a:fontRef>
        </p:style>
      </p:cxnSp>
      <p:cxnSp>
        <p:nvCxnSpPr>
          <p:cNvPr id="110" name="Straight Connector 109"/>
          <p:cNvCxnSpPr/>
          <p:nvPr/>
        </p:nvCxnSpPr>
        <p:spPr>
          <a:xfrm>
            <a:off x="609600" y="5981700"/>
            <a:ext cx="3327400" cy="0"/>
          </a:xfrm>
          <a:prstGeom prst="line">
            <a:avLst/>
          </a:prstGeom>
          <a:ln/>
        </p:spPr>
        <p:style>
          <a:lnRef idx="2">
            <a:schemeClr val="dk1"/>
          </a:lnRef>
          <a:fillRef idx="0">
            <a:schemeClr val="dk1"/>
          </a:fillRef>
          <a:effectRef idx="1">
            <a:schemeClr val="dk1"/>
          </a:effectRef>
          <a:fontRef idx="minor">
            <a:schemeClr val="tx1"/>
          </a:fontRef>
        </p:style>
      </p:cxnSp>
      <p:sp>
        <p:nvSpPr>
          <p:cNvPr id="111" name="TextBox 110"/>
          <p:cNvSpPr txBox="1"/>
          <p:nvPr/>
        </p:nvSpPr>
        <p:spPr>
          <a:xfrm>
            <a:off x="325568" y="2489200"/>
            <a:ext cx="625475" cy="276999"/>
          </a:xfrm>
          <a:prstGeom prst="rect">
            <a:avLst/>
          </a:prstGeom>
          <a:noFill/>
        </p:spPr>
        <p:txBody>
          <a:bodyPr wrap="square" rtlCol="0">
            <a:spAutoFit/>
          </a:bodyPr>
          <a:lstStyle/>
          <a:p>
            <a:pPr algn="ctr"/>
            <a:r>
              <a:rPr lang="en-US" sz="1200" b="1" dirty="0" smtClean="0"/>
              <a:t>ROE</a:t>
            </a:r>
            <a:endParaRPr lang="en-US" sz="1200" b="1" dirty="0"/>
          </a:p>
        </p:txBody>
      </p:sp>
      <p:sp>
        <p:nvSpPr>
          <p:cNvPr id="112" name="TextBox 111"/>
          <p:cNvSpPr txBox="1"/>
          <p:nvPr/>
        </p:nvSpPr>
        <p:spPr>
          <a:xfrm>
            <a:off x="3528416" y="5972764"/>
            <a:ext cx="1217541" cy="276999"/>
          </a:xfrm>
          <a:prstGeom prst="rect">
            <a:avLst/>
          </a:prstGeom>
          <a:noFill/>
        </p:spPr>
        <p:txBody>
          <a:bodyPr wrap="square" rtlCol="0">
            <a:spAutoFit/>
          </a:bodyPr>
          <a:lstStyle/>
          <a:p>
            <a:pPr algn="ctr"/>
            <a:r>
              <a:rPr lang="en-US" sz="1200" b="1" dirty="0" smtClean="0"/>
              <a:t>Time/Period</a:t>
            </a:r>
            <a:endParaRPr lang="en-US" sz="1200" b="1" dirty="0"/>
          </a:p>
        </p:txBody>
      </p:sp>
      <p:cxnSp>
        <p:nvCxnSpPr>
          <p:cNvPr id="113" name="Straight Connector 112"/>
          <p:cNvCxnSpPr/>
          <p:nvPr/>
        </p:nvCxnSpPr>
        <p:spPr>
          <a:xfrm>
            <a:off x="666279" y="4042406"/>
            <a:ext cx="3470907" cy="0"/>
          </a:xfrm>
          <a:prstGeom prst="line">
            <a:avLst/>
          </a:prstGeom>
          <a:ln w="5715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14" name="TextBox 113"/>
          <p:cNvSpPr txBox="1"/>
          <p:nvPr/>
        </p:nvSpPr>
        <p:spPr>
          <a:xfrm>
            <a:off x="20768" y="3836187"/>
            <a:ext cx="625475" cy="276999"/>
          </a:xfrm>
          <a:prstGeom prst="rect">
            <a:avLst/>
          </a:prstGeom>
          <a:noFill/>
        </p:spPr>
        <p:txBody>
          <a:bodyPr wrap="square" rtlCol="0">
            <a:spAutoFit/>
          </a:bodyPr>
          <a:lstStyle/>
          <a:p>
            <a:pPr algn="ctr"/>
            <a:r>
              <a:rPr lang="en-US" sz="1200" b="1" dirty="0" smtClean="0"/>
              <a:t>ROE</a:t>
            </a:r>
            <a:r>
              <a:rPr lang="en-US" sz="1200" b="1" baseline="-25000" dirty="0" smtClean="0"/>
              <a:t>A</a:t>
            </a:r>
            <a:endParaRPr lang="en-US" sz="1200" b="1" dirty="0"/>
          </a:p>
        </p:txBody>
      </p:sp>
      <p:cxnSp>
        <p:nvCxnSpPr>
          <p:cNvPr id="115" name="Straight Connector 114"/>
          <p:cNvCxnSpPr/>
          <p:nvPr/>
        </p:nvCxnSpPr>
        <p:spPr>
          <a:xfrm>
            <a:off x="691679" y="3160647"/>
            <a:ext cx="2497672" cy="0"/>
          </a:xfrm>
          <a:prstGeom prst="line">
            <a:avLst/>
          </a:prstGeom>
          <a:ln w="19050">
            <a:solidFill>
              <a:srgbClr val="6C548A"/>
            </a:solidFill>
            <a:prstDash val="sysDash"/>
          </a:ln>
        </p:spPr>
        <p:style>
          <a:lnRef idx="1">
            <a:schemeClr val="accent1"/>
          </a:lnRef>
          <a:fillRef idx="0">
            <a:schemeClr val="accent1"/>
          </a:fillRef>
          <a:effectRef idx="0">
            <a:schemeClr val="accent1"/>
          </a:effectRef>
          <a:fontRef idx="minor">
            <a:schemeClr val="tx1"/>
          </a:fontRef>
        </p:style>
      </p:cxnSp>
      <p:sp>
        <p:nvSpPr>
          <p:cNvPr id="116" name="TextBox 115"/>
          <p:cNvSpPr txBox="1"/>
          <p:nvPr/>
        </p:nvSpPr>
        <p:spPr>
          <a:xfrm>
            <a:off x="743936" y="5974128"/>
            <a:ext cx="293430" cy="276999"/>
          </a:xfrm>
          <a:prstGeom prst="rect">
            <a:avLst/>
          </a:prstGeom>
          <a:noFill/>
        </p:spPr>
        <p:txBody>
          <a:bodyPr wrap="square" rtlCol="0">
            <a:spAutoFit/>
          </a:bodyPr>
          <a:lstStyle/>
          <a:p>
            <a:pPr algn="ctr"/>
            <a:r>
              <a:rPr lang="en-US" sz="1200" b="1" dirty="0" smtClean="0"/>
              <a:t>1</a:t>
            </a:r>
            <a:endParaRPr lang="en-US" sz="1200" b="1" dirty="0"/>
          </a:p>
        </p:txBody>
      </p:sp>
      <p:sp>
        <p:nvSpPr>
          <p:cNvPr id="117" name="TextBox 116"/>
          <p:cNvSpPr txBox="1"/>
          <p:nvPr/>
        </p:nvSpPr>
        <p:spPr>
          <a:xfrm>
            <a:off x="1302736" y="5974128"/>
            <a:ext cx="293430" cy="276999"/>
          </a:xfrm>
          <a:prstGeom prst="rect">
            <a:avLst/>
          </a:prstGeom>
          <a:noFill/>
        </p:spPr>
        <p:txBody>
          <a:bodyPr wrap="square" rtlCol="0">
            <a:spAutoFit/>
          </a:bodyPr>
          <a:lstStyle/>
          <a:p>
            <a:pPr algn="ctr"/>
            <a:r>
              <a:rPr lang="en-US" sz="1200" b="1" dirty="0" smtClean="0"/>
              <a:t>2</a:t>
            </a:r>
            <a:endParaRPr lang="en-US" sz="1200" b="1" dirty="0"/>
          </a:p>
        </p:txBody>
      </p:sp>
      <p:sp>
        <p:nvSpPr>
          <p:cNvPr id="118" name="TextBox 117"/>
          <p:cNvSpPr txBox="1"/>
          <p:nvPr/>
        </p:nvSpPr>
        <p:spPr>
          <a:xfrm>
            <a:off x="1848836" y="5973965"/>
            <a:ext cx="293430" cy="276999"/>
          </a:xfrm>
          <a:prstGeom prst="rect">
            <a:avLst/>
          </a:prstGeom>
          <a:noFill/>
        </p:spPr>
        <p:txBody>
          <a:bodyPr wrap="square" rtlCol="0">
            <a:spAutoFit/>
          </a:bodyPr>
          <a:lstStyle/>
          <a:p>
            <a:pPr algn="ctr"/>
            <a:r>
              <a:rPr lang="en-US" sz="1200" b="1" dirty="0" smtClean="0"/>
              <a:t>3</a:t>
            </a:r>
            <a:endParaRPr lang="en-US" sz="1200" b="1" dirty="0"/>
          </a:p>
        </p:txBody>
      </p:sp>
      <p:sp>
        <p:nvSpPr>
          <p:cNvPr id="119" name="TextBox 118"/>
          <p:cNvSpPr txBox="1"/>
          <p:nvPr/>
        </p:nvSpPr>
        <p:spPr>
          <a:xfrm>
            <a:off x="2445736" y="5975723"/>
            <a:ext cx="293430" cy="276999"/>
          </a:xfrm>
          <a:prstGeom prst="rect">
            <a:avLst/>
          </a:prstGeom>
          <a:noFill/>
        </p:spPr>
        <p:txBody>
          <a:bodyPr wrap="square" rtlCol="0">
            <a:spAutoFit/>
          </a:bodyPr>
          <a:lstStyle/>
          <a:p>
            <a:pPr algn="ctr"/>
            <a:r>
              <a:rPr lang="en-US" sz="1200" b="1" dirty="0"/>
              <a:t>4</a:t>
            </a:r>
          </a:p>
        </p:txBody>
      </p:sp>
      <p:sp>
        <p:nvSpPr>
          <p:cNvPr id="120" name="TextBox 119"/>
          <p:cNvSpPr txBox="1"/>
          <p:nvPr/>
        </p:nvSpPr>
        <p:spPr>
          <a:xfrm>
            <a:off x="3042636" y="5975723"/>
            <a:ext cx="293430" cy="276999"/>
          </a:xfrm>
          <a:prstGeom prst="rect">
            <a:avLst/>
          </a:prstGeom>
          <a:noFill/>
        </p:spPr>
        <p:txBody>
          <a:bodyPr wrap="square" rtlCol="0">
            <a:spAutoFit/>
          </a:bodyPr>
          <a:lstStyle/>
          <a:p>
            <a:pPr algn="ctr"/>
            <a:r>
              <a:rPr lang="en-US" sz="1200" b="1" dirty="0" smtClean="0"/>
              <a:t>5</a:t>
            </a:r>
            <a:endParaRPr lang="en-US" sz="1200" b="1" dirty="0"/>
          </a:p>
        </p:txBody>
      </p:sp>
      <p:cxnSp>
        <p:nvCxnSpPr>
          <p:cNvPr id="121" name="Straight Connector 120"/>
          <p:cNvCxnSpPr/>
          <p:nvPr/>
        </p:nvCxnSpPr>
        <p:spPr>
          <a:xfrm>
            <a:off x="678979" y="4837048"/>
            <a:ext cx="2510372" cy="825"/>
          </a:xfrm>
          <a:prstGeom prst="line">
            <a:avLst/>
          </a:prstGeom>
          <a:ln w="19050">
            <a:solidFill>
              <a:srgbClr val="6C548A"/>
            </a:solidFill>
            <a:prstDash val="sysDash"/>
          </a:ln>
        </p:spPr>
        <p:style>
          <a:lnRef idx="1">
            <a:schemeClr val="accent1"/>
          </a:lnRef>
          <a:fillRef idx="0">
            <a:schemeClr val="accent1"/>
          </a:fillRef>
          <a:effectRef idx="0">
            <a:schemeClr val="accent1"/>
          </a:effectRef>
          <a:fontRef idx="minor">
            <a:schemeClr val="tx1"/>
          </a:fontRef>
        </p:style>
      </p:cxnSp>
      <p:cxnSp>
        <p:nvCxnSpPr>
          <p:cNvPr id="133" name="Straight Arrow Connector 132"/>
          <p:cNvCxnSpPr/>
          <p:nvPr/>
        </p:nvCxnSpPr>
        <p:spPr>
          <a:xfrm>
            <a:off x="1456787" y="3390073"/>
            <a:ext cx="0" cy="1206503"/>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34" name="TextBox 133"/>
          <p:cNvSpPr txBox="1"/>
          <p:nvPr/>
        </p:nvSpPr>
        <p:spPr>
          <a:xfrm>
            <a:off x="2280636" y="3218688"/>
            <a:ext cx="1647159" cy="1569660"/>
          </a:xfrm>
          <a:prstGeom prst="rect">
            <a:avLst/>
          </a:prstGeom>
          <a:solidFill>
            <a:schemeClr val="bg1"/>
          </a:solidFill>
        </p:spPr>
        <p:txBody>
          <a:bodyPr wrap="square" rtlCol="0">
            <a:spAutoFit/>
          </a:bodyPr>
          <a:lstStyle/>
          <a:p>
            <a:r>
              <a:rPr lang="en-US" sz="1200" dirty="0" smtClean="0"/>
              <a:t>Large dead-band would require large earnings, in excess of 100 basis points (bps) of the allowed ROE, in order for ratepayers to share in any efficiency benefits.</a:t>
            </a:r>
            <a:endParaRPr lang="en-US" sz="1200" dirty="0"/>
          </a:p>
        </p:txBody>
      </p:sp>
      <p:sp>
        <p:nvSpPr>
          <p:cNvPr id="135" name="TextBox 134"/>
          <p:cNvSpPr txBox="1"/>
          <p:nvPr/>
        </p:nvSpPr>
        <p:spPr>
          <a:xfrm>
            <a:off x="46168" y="2756687"/>
            <a:ext cx="625475" cy="830997"/>
          </a:xfrm>
          <a:prstGeom prst="rect">
            <a:avLst/>
          </a:prstGeom>
          <a:noFill/>
        </p:spPr>
        <p:txBody>
          <a:bodyPr wrap="square" rtlCol="0">
            <a:spAutoFit/>
          </a:bodyPr>
          <a:lstStyle/>
          <a:p>
            <a:pPr algn="ctr"/>
            <a:r>
              <a:rPr lang="en-US" sz="1200" b="1" dirty="0" smtClean="0"/>
              <a:t>ROE</a:t>
            </a:r>
            <a:r>
              <a:rPr lang="en-US" sz="1200" b="1" baseline="-25000" dirty="0" smtClean="0"/>
              <a:t>A</a:t>
            </a:r>
            <a:r>
              <a:rPr lang="en-US" sz="1200" b="1" baseline="-25000" dirty="0"/>
              <a:t> </a:t>
            </a:r>
            <a:r>
              <a:rPr lang="en-US" sz="1200" b="1" dirty="0" smtClean="0"/>
              <a:t>+ 100 basis points</a:t>
            </a:r>
            <a:endParaRPr lang="en-US" sz="1200" b="1" dirty="0"/>
          </a:p>
        </p:txBody>
      </p:sp>
      <p:cxnSp>
        <p:nvCxnSpPr>
          <p:cNvPr id="136" name="Straight Arrow Connector 135"/>
          <p:cNvCxnSpPr/>
          <p:nvPr/>
        </p:nvCxnSpPr>
        <p:spPr>
          <a:xfrm>
            <a:off x="5411851" y="3682174"/>
            <a:ext cx="0" cy="629063"/>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39" name="Straight Arrow Connector 138"/>
          <p:cNvCxnSpPr/>
          <p:nvPr/>
        </p:nvCxnSpPr>
        <p:spPr>
          <a:xfrm>
            <a:off x="5780151" y="3467100"/>
            <a:ext cx="0" cy="1078676"/>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p:nvPr/>
        </p:nvCxnSpPr>
        <p:spPr>
          <a:xfrm>
            <a:off x="6190218" y="3203368"/>
            <a:ext cx="0" cy="158498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7304420" y="2476500"/>
            <a:ext cx="1647159" cy="830997"/>
          </a:xfrm>
          <a:prstGeom prst="rect">
            <a:avLst/>
          </a:prstGeom>
          <a:solidFill>
            <a:schemeClr val="bg1"/>
          </a:solidFill>
        </p:spPr>
        <p:txBody>
          <a:bodyPr wrap="square" rtlCol="0">
            <a:spAutoFit/>
          </a:bodyPr>
          <a:lstStyle/>
          <a:p>
            <a:r>
              <a:rPr lang="en-US" sz="1200" dirty="0" smtClean="0"/>
              <a:t>Narrow, graduated bands give both parties more earnings sharing opportunities</a:t>
            </a:r>
            <a:endParaRPr lang="en-US" sz="1200" dirty="0"/>
          </a:p>
        </p:txBody>
      </p:sp>
    </p:spTree>
    <p:extLst>
      <p:ext uri="{BB962C8B-B14F-4D97-AF65-F5344CB8AC3E}">
        <p14:creationId xmlns:p14="http://schemas.microsoft.com/office/powerpoint/2010/main" val="28023309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Alternative Regulation: Risks &amp; Earnings Sharing Mechanisms – Sharing Percentages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31</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08" name="Text Box 12"/>
          <p:cNvSpPr txBox="1">
            <a:spLocks noChangeArrowheads="1"/>
          </p:cNvSpPr>
          <p:nvPr/>
        </p:nvSpPr>
        <p:spPr bwMode="auto">
          <a:xfrm>
            <a:off x="229530" y="1341949"/>
            <a:ext cx="8412480" cy="923330"/>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Increasing sharing percentages require utilities to work harder in order to share in excess earnings whereas a declining sharing percentage scale gives utilities first claim to excess earnings.</a:t>
            </a:r>
          </a:p>
        </p:txBody>
      </p:sp>
      <p:cxnSp>
        <p:nvCxnSpPr>
          <p:cNvPr id="109" name="Straight Connector 108"/>
          <p:cNvCxnSpPr/>
          <p:nvPr/>
        </p:nvCxnSpPr>
        <p:spPr>
          <a:xfrm flipH="1">
            <a:off x="619852" y="2578100"/>
            <a:ext cx="26391" cy="3245928"/>
          </a:xfrm>
          <a:prstGeom prst="line">
            <a:avLst/>
          </a:prstGeom>
          <a:ln/>
        </p:spPr>
        <p:style>
          <a:lnRef idx="2">
            <a:schemeClr val="dk1"/>
          </a:lnRef>
          <a:fillRef idx="0">
            <a:schemeClr val="dk1"/>
          </a:fillRef>
          <a:effectRef idx="1">
            <a:schemeClr val="dk1"/>
          </a:effectRef>
          <a:fontRef idx="minor">
            <a:schemeClr val="tx1"/>
          </a:fontRef>
        </p:style>
      </p:cxnSp>
      <p:cxnSp>
        <p:nvCxnSpPr>
          <p:cNvPr id="110" name="Straight Connector 109"/>
          <p:cNvCxnSpPr/>
          <p:nvPr/>
        </p:nvCxnSpPr>
        <p:spPr>
          <a:xfrm>
            <a:off x="609600" y="5842000"/>
            <a:ext cx="3327400" cy="0"/>
          </a:xfrm>
          <a:prstGeom prst="line">
            <a:avLst/>
          </a:prstGeom>
          <a:ln/>
        </p:spPr>
        <p:style>
          <a:lnRef idx="2">
            <a:schemeClr val="dk1"/>
          </a:lnRef>
          <a:fillRef idx="0">
            <a:schemeClr val="dk1"/>
          </a:fillRef>
          <a:effectRef idx="1">
            <a:schemeClr val="dk1"/>
          </a:effectRef>
          <a:fontRef idx="minor">
            <a:schemeClr val="tx1"/>
          </a:fontRef>
        </p:style>
      </p:cxnSp>
      <p:sp>
        <p:nvSpPr>
          <p:cNvPr id="112" name="TextBox 111"/>
          <p:cNvSpPr txBox="1"/>
          <p:nvPr/>
        </p:nvSpPr>
        <p:spPr>
          <a:xfrm>
            <a:off x="1407806" y="6251127"/>
            <a:ext cx="1647530" cy="276999"/>
          </a:xfrm>
          <a:prstGeom prst="rect">
            <a:avLst/>
          </a:prstGeom>
          <a:noFill/>
        </p:spPr>
        <p:txBody>
          <a:bodyPr wrap="square" rtlCol="0">
            <a:spAutoFit/>
          </a:bodyPr>
          <a:lstStyle/>
          <a:p>
            <a:pPr algn="ctr"/>
            <a:r>
              <a:rPr lang="en-US" sz="1200" b="1" dirty="0" smtClean="0"/>
              <a:t>Sharing Band</a:t>
            </a:r>
            <a:endParaRPr lang="en-US" sz="1200" b="1" dirty="0"/>
          </a:p>
        </p:txBody>
      </p:sp>
      <p:sp>
        <p:nvSpPr>
          <p:cNvPr id="116" name="TextBox 115"/>
          <p:cNvSpPr txBox="1"/>
          <p:nvPr/>
        </p:nvSpPr>
        <p:spPr>
          <a:xfrm>
            <a:off x="820136" y="5847128"/>
            <a:ext cx="558800" cy="461665"/>
          </a:xfrm>
          <a:prstGeom prst="rect">
            <a:avLst/>
          </a:prstGeom>
          <a:noFill/>
        </p:spPr>
        <p:txBody>
          <a:bodyPr wrap="square" rtlCol="0">
            <a:spAutoFit/>
          </a:bodyPr>
          <a:lstStyle/>
          <a:p>
            <a:pPr algn="ctr"/>
            <a:r>
              <a:rPr lang="en-US" sz="1200" b="1" dirty="0" smtClean="0"/>
              <a:t>0 -25 bps</a:t>
            </a:r>
            <a:endParaRPr lang="en-US" sz="1200" b="1" dirty="0"/>
          </a:p>
        </p:txBody>
      </p:sp>
      <p:sp>
        <p:nvSpPr>
          <p:cNvPr id="52" name="TextBox 51"/>
          <p:cNvSpPr txBox="1"/>
          <p:nvPr/>
        </p:nvSpPr>
        <p:spPr>
          <a:xfrm>
            <a:off x="1493236" y="5847128"/>
            <a:ext cx="716564" cy="461665"/>
          </a:xfrm>
          <a:prstGeom prst="rect">
            <a:avLst/>
          </a:prstGeom>
          <a:noFill/>
        </p:spPr>
        <p:txBody>
          <a:bodyPr wrap="square" rtlCol="0">
            <a:spAutoFit/>
          </a:bodyPr>
          <a:lstStyle/>
          <a:p>
            <a:pPr algn="ctr"/>
            <a:r>
              <a:rPr lang="en-US" sz="1200" b="1" dirty="0" smtClean="0"/>
              <a:t>25 -50 bps</a:t>
            </a:r>
            <a:endParaRPr lang="en-US" sz="1200" b="1" dirty="0"/>
          </a:p>
        </p:txBody>
      </p:sp>
      <p:sp>
        <p:nvSpPr>
          <p:cNvPr id="53" name="TextBox 52"/>
          <p:cNvSpPr txBox="1"/>
          <p:nvPr/>
        </p:nvSpPr>
        <p:spPr>
          <a:xfrm>
            <a:off x="2331436" y="5842000"/>
            <a:ext cx="716564" cy="461665"/>
          </a:xfrm>
          <a:prstGeom prst="rect">
            <a:avLst/>
          </a:prstGeom>
          <a:noFill/>
        </p:spPr>
        <p:txBody>
          <a:bodyPr wrap="square" rtlCol="0">
            <a:spAutoFit/>
          </a:bodyPr>
          <a:lstStyle/>
          <a:p>
            <a:pPr algn="ctr"/>
            <a:r>
              <a:rPr lang="en-US" sz="1200" b="1" dirty="0" smtClean="0"/>
              <a:t>50 -100 bps</a:t>
            </a:r>
            <a:endParaRPr lang="en-US" sz="1200" b="1" dirty="0"/>
          </a:p>
        </p:txBody>
      </p:sp>
      <p:sp>
        <p:nvSpPr>
          <p:cNvPr id="54" name="TextBox 53"/>
          <p:cNvSpPr txBox="1"/>
          <p:nvPr/>
        </p:nvSpPr>
        <p:spPr>
          <a:xfrm>
            <a:off x="3184767" y="5856720"/>
            <a:ext cx="716564" cy="461665"/>
          </a:xfrm>
          <a:prstGeom prst="rect">
            <a:avLst/>
          </a:prstGeom>
          <a:noFill/>
        </p:spPr>
        <p:txBody>
          <a:bodyPr wrap="square" rtlCol="0">
            <a:spAutoFit/>
          </a:bodyPr>
          <a:lstStyle/>
          <a:p>
            <a:pPr algn="ctr"/>
            <a:r>
              <a:rPr lang="en-US" sz="1200" b="1" dirty="0"/>
              <a:t>&gt;</a:t>
            </a:r>
            <a:r>
              <a:rPr lang="en-US" sz="1200" b="1" dirty="0" smtClean="0"/>
              <a:t> </a:t>
            </a:r>
            <a:r>
              <a:rPr lang="en-US" sz="1200" b="1" dirty="0"/>
              <a:t> </a:t>
            </a:r>
            <a:r>
              <a:rPr lang="en-US" sz="1200" b="1" dirty="0" smtClean="0"/>
              <a:t>100 bps</a:t>
            </a:r>
            <a:endParaRPr lang="en-US" sz="1200" b="1" dirty="0"/>
          </a:p>
        </p:txBody>
      </p:sp>
      <p:sp>
        <p:nvSpPr>
          <p:cNvPr id="5" name="Rectangle 4"/>
          <p:cNvSpPr/>
          <p:nvPr/>
        </p:nvSpPr>
        <p:spPr>
          <a:xfrm>
            <a:off x="711015" y="4864100"/>
            <a:ext cx="624812" cy="956264"/>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6" name="Straight Connector 55"/>
          <p:cNvCxnSpPr/>
          <p:nvPr/>
        </p:nvCxnSpPr>
        <p:spPr>
          <a:xfrm>
            <a:off x="660400" y="2590800"/>
            <a:ext cx="3327400" cy="0"/>
          </a:xfrm>
          <a:prstGeom prst="line">
            <a:avLst/>
          </a:prstGeom>
          <a:ln/>
        </p:spPr>
        <p:style>
          <a:lnRef idx="2">
            <a:schemeClr val="dk1"/>
          </a:lnRef>
          <a:fillRef idx="0">
            <a:schemeClr val="dk1"/>
          </a:fillRef>
          <a:effectRef idx="1">
            <a:schemeClr val="dk1"/>
          </a:effectRef>
          <a:fontRef idx="minor">
            <a:schemeClr val="tx1"/>
          </a:fontRef>
        </p:style>
      </p:cxnSp>
      <p:cxnSp>
        <p:nvCxnSpPr>
          <p:cNvPr id="57" name="Straight Connector 56"/>
          <p:cNvCxnSpPr/>
          <p:nvPr/>
        </p:nvCxnSpPr>
        <p:spPr>
          <a:xfrm flipH="1">
            <a:off x="3934552" y="2603500"/>
            <a:ext cx="26391" cy="3245928"/>
          </a:xfrm>
          <a:prstGeom prst="line">
            <a:avLst/>
          </a:prstGeom>
          <a:ln/>
        </p:spPr>
        <p:style>
          <a:lnRef idx="2">
            <a:schemeClr val="dk1"/>
          </a:lnRef>
          <a:fillRef idx="0">
            <a:schemeClr val="dk1"/>
          </a:fillRef>
          <a:effectRef idx="1">
            <a:schemeClr val="dk1"/>
          </a:effectRef>
          <a:fontRef idx="minor">
            <a:schemeClr val="tx1"/>
          </a:fontRef>
        </p:style>
      </p:cxnSp>
      <p:sp>
        <p:nvSpPr>
          <p:cNvPr id="60" name="Rectangle 59"/>
          <p:cNvSpPr/>
          <p:nvPr/>
        </p:nvSpPr>
        <p:spPr>
          <a:xfrm>
            <a:off x="1429736" y="4011998"/>
            <a:ext cx="716564" cy="1804601"/>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p:cNvSpPr/>
          <p:nvPr/>
        </p:nvSpPr>
        <p:spPr>
          <a:xfrm>
            <a:off x="2284634" y="3149599"/>
            <a:ext cx="763365" cy="2679700"/>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p:cNvSpPr/>
          <p:nvPr/>
        </p:nvSpPr>
        <p:spPr>
          <a:xfrm>
            <a:off x="3144236" y="2613799"/>
            <a:ext cx="716564" cy="3228201"/>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TextBox 63"/>
          <p:cNvSpPr txBox="1"/>
          <p:nvPr/>
        </p:nvSpPr>
        <p:spPr>
          <a:xfrm>
            <a:off x="60325" y="4738300"/>
            <a:ext cx="625475" cy="276999"/>
          </a:xfrm>
          <a:prstGeom prst="rect">
            <a:avLst/>
          </a:prstGeom>
          <a:noFill/>
        </p:spPr>
        <p:txBody>
          <a:bodyPr wrap="square" rtlCol="0">
            <a:spAutoFit/>
          </a:bodyPr>
          <a:lstStyle/>
          <a:p>
            <a:pPr algn="ctr"/>
            <a:r>
              <a:rPr lang="en-US" sz="1200" b="1" dirty="0" smtClean="0"/>
              <a:t>25%</a:t>
            </a:r>
            <a:endParaRPr lang="en-US" sz="1200" b="1" dirty="0"/>
          </a:p>
        </p:txBody>
      </p:sp>
      <p:sp>
        <p:nvSpPr>
          <p:cNvPr id="65" name="TextBox 64"/>
          <p:cNvSpPr txBox="1"/>
          <p:nvPr/>
        </p:nvSpPr>
        <p:spPr>
          <a:xfrm>
            <a:off x="34925" y="3887399"/>
            <a:ext cx="625475" cy="276999"/>
          </a:xfrm>
          <a:prstGeom prst="rect">
            <a:avLst/>
          </a:prstGeom>
          <a:noFill/>
        </p:spPr>
        <p:txBody>
          <a:bodyPr wrap="square" rtlCol="0">
            <a:spAutoFit/>
          </a:bodyPr>
          <a:lstStyle/>
          <a:p>
            <a:pPr algn="ctr"/>
            <a:r>
              <a:rPr lang="en-US" sz="1200" b="1" dirty="0" smtClean="0"/>
              <a:t>50%</a:t>
            </a:r>
            <a:endParaRPr lang="en-US" sz="1200" b="1" dirty="0"/>
          </a:p>
        </p:txBody>
      </p:sp>
      <p:sp>
        <p:nvSpPr>
          <p:cNvPr id="66" name="TextBox 65"/>
          <p:cNvSpPr txBox="1"/>
          <p:nvPr/>
        </p:nvSpPr>
        <p:spPr>
          <a:xfrm>
            <a:off x="60324" y="3122999"/>
            <a:ext cx="625475" cy="276999"/>
          </a:xfrm>
          <a:prstGeom prst="rect">
            <a:avLst/>
          </a:prstGeom>
          <a:noFill/>
        </p:spPr>
        <p:txBody>
          <a:bodyPr wrap="square" rtlCol="0">
            <a:spAutoFit/>
          </a:bodyPr>
          <a:lstStyle/>
          <a:p>
            <a:pPr algn="ctr"/>
            <a:r>
              <a:rPr lang="en-US" sz="1200" b="1" dirty="0" smtClean="0"/>
              <a:t>75%</a:t>
            </a:r>
            <a:endParaRPr lang="en-US" sz="1200" b="1" dirty="0"/>
          </a:p>
        </p:txBody>
      </p:sp>
      <p:sp>
        <p:nvSpPr>
          <p:cNvPr id="67" name="TextBox 66"/>
          <p:cNvSpPr txBox="1"/>
          <p:nvPr/>
        </p:nvSpPr>
        <p:spPr>
          <a:xfrm>
            <a:off x="9524" y="2465000"/>
            <a:ext cx="625475" cy="276999"/>
          </a:xfrm>
          <a:prstGeom prst="rect">
            <a:avLst/>
          </a:prstGeom>
          <a:noFill/>
        </p:spPr>
        <p:txBody>
          <a:bodyPr wrap="square" rtlCol="0">
            <a:spAutoFit/>
          </a:bodyPr>
          <a:lstStyle/>
          <a:p>
            <a:pPr algn="ctr"/>
            <a:r>
              <a:rPr lang="en-US" sz="1200" b="1" dirty="0" smtClean="0"/>
              <a:t>100%</a:t>
            </a:r>
            <a:endParaRPr lang="en-US" sz="1200" b="1" dirty="0"/>
          </a:p>
        </p:txBody>
      </p:sp>
      <p:sp>
        <p:nvSpPr>
          <p:cNvPr id="68" name="Rectangle 67"/>
          <p:cNvSpPr/>
          <p:nvPr/>
        </p:nvSpPr>
        <p:spPr>
          <a:xfrm>
            <a:off x="716024" y="2640399"/>
            <a:ext cx="624812" cy="2223701"/>
          </a:xfrm>
          <a:prstGeom prst="rect">
            <a:avLst/>
          </a:prstGeom>
          <a:solidFill>
            <a:srgbClr val="EBE3F5"/>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0" name="Rectangle 69"/>
          <p:cNvSpPr/>
          <p:nvPr/>
        </p:nvSpPr>
        <p:spPr>
          <a:xfrm>
            <a:off x="1429736" y="2640399"/>
            <a:ext cx="716564" cy="1371599"/>
          </a:xfrm>
          <a:prstGeom prst="rect">
            <a:avLst/>
          </a:prstGeom>
          <a:solidFill>
            <a:srgbClr val="EBE3F5"/>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p:cNvSpPr/>
          <p:nvPr/>
        </p:nvSpPr>
        <p:spPr>
          <a:xfrm>
            <a:off x="2298700" y="2640399"/>
            <a:ext cx="749300" cy="482600"/>
          </a:xfrm>
          <a:prstGeom prst="rect">
            <a:avLst/>
          </a:prstGeom>
          <a:solidFill>
            <a:srgbClr val="EBE3F5"/>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3901331" y="6356485"/>
            <a:ext cx="280895" cy="174327"/>
          </a:xfrm>
          <a:prstGeom prst="rect">
            <a:avLst/>
          </a:prstGeom>
          <a:solidFill>
            <a:srgbClr val="EBE3F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ectangle 72"/>
          <p:cNvSpPr/>
          <p:nvPr/>
        </p:nvSpPr>
        <p:spPr>
          <a:xfrm>
            <a:off x="3898152" y="6570649"/>
            <a:ext cx="280895" cy="174327"/>
          </a:xfrm>
          <a:prstGeom prst="rect">
            <a:avLst/>
          </a:prstGeom>
          <a:solidFill>
            <a:srgbClr val="0E110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TextBox 73"/>
          <p:cNvSpPr txBox="1"/>
          <p:nvPr/>
        </p:nvSpPr>
        <p:spPr>
          <a:xfrm>
            <a:off x="4202032" y="6322239"/>
            <a:ext cx="1282857" cy="276999"/>
          </a:xfrm>
          <a:prstGeom prst="rect">
            <a:avLst/>
          </a:prstGeom>
          <a:solidFill>
            <a:schemeClr val="bg1"/>
          </a:solidFill>
        </p:spPr>
        <p:txBody>
          <a:bodyPr wrap="square" rtlCol="0">
            <a:spAutoFit/>
          </a:bodyPr>
          <a:lstStyle/>
          <a:p>
            <a:r>
              <a:rPr lang="en-US" sz="1200" dirty="0" smtClean="0"/>
              <a:t>= ratepayer share</a:t>
            </a:r>
            <a:endParaRPr lang="en-US" sz="1200" dirty="0"/>
          </a:p>
        </p:txBody>
      </p:sp>
      <p:sp>
        <p:nvSpPr>
          <p:cNvPr id="77" name="TextBox 76"/>
          <p:cNvSpPr txBox="1"/>
          <p:nvPr/>
        </p:nvSpPr>
        <p:spPr>
          <a:xfrm>
            <a:off x="4229100" y="6524693"/>
            <a:ext cx="1282857" cy="276999"/>
          </a:xfrm>
          <a:prstGeom prst="rect">
            <a:avLst/>
          </a:prstGeom>
          <a:solidFill>
            <a:schemeClr val="bg1"/>
          </a:solidFill>
        </p:spPr>
        <p:txBody>
          <a:bodyPr wrap="square" rtlCol="0">
            <a:spAutoFit/>
          </a:bodyPr>
          <a:lstStyle/>
          <a:p>
            <a:r>
              <a:rPr lang="en-US" sz="1200" dirty="0" smtClean="0"/>
              <a:t>= utility share</a:t>
            </a:r>
            <a:endParaRPr lang="en-US" sz="1200" dirty="0"/>
          </a:p>
        </p:txBody>
      </p:sp>
      <p:cxnSp>
        <p:nvCxnSpPr>
          <p:cNvPr id="10" name="Straight Arrow Connector 9"/>
          <p:cNvCxnSpPr/>
          <p:nvPr/>
        </p:nvCxnSpPr>
        <p:spPr>
          <a:xfrm flipV="1">
            <a:off x="295275" y="2938014"/>
            <a:ext cx="4022725" cy="2576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8" name="Text Box 12"/>
          <p:cNvSpPr txBox="1">
            <a:spLocks noChangeArrowheads="1"/>
          </p:cNvSpPr>
          <p:nvPr/>
        </p:nvSpPr>
        <p:spPr bwMode="auto">
          <a:xfrm rot="19574312">
            <a:off x="905789" y="4387912"/>
            <a:ext cx="3143067" cy="276999"/>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sz="1200" dirty="0" smtClean="0">
                <a:solidFill>
                  <a:prstClr val="black"/>
                </a:solidFill>
                <a:latin typeface="Arial" pitchFamily="34" charset="0"/>
                <a:cs typeface="Arial" pitchFamily="34" charset="0"/>
              </a:rPr>
              <a:t>Increasing sharing scale (utility)</a:t>
            </a:r>
          </a:p>
        </p:txBody>
      </p:sp>
      <p:cxnSp>
        <p:nvCxnSpPr>
          <p:cNvPr id="79" name="Straight Connector 78"/>
          <p:cNvCxnSpPr/>
          <p:nvPr/>
        </p:nvCxnSpPr>
        <p:spPr>
          <a:xfrm flipH="1">
            <a:off x="5077552" y="2552700"/>
            <a:ext cx="26391" cy="3245928"/>
          </a:xfrm>
          <a:prstGeom prst="line">
            <a:avLst/>
          </a:prstGeom>
          <a:ln/>
        </p:spPr>
        <p:style>
          <a:lnRef idx="2">
            <a:schemeClr val="dk1"/>
          </a:lnRef>
          <a:fillRef idx="0">
            <a:schemeClr val="dk1"/>
          </a:fillRef>
          <a:effectRef idx="1">
            <a:schemeClr val="dk1"/>
          </a:effectRef>
          <a:fontRef idx="minor">
            <a:schemeClr val="tx1"/>
          </a:fontRef>
        </p:style>
      </p:cxnSp>
      <p:cxnSp>
        <p:nvCxnSpPr>
          <p:cNvPr id="80" name="Straight Connector 79"/>
          <p:cNvCxnSpPr/>
          <p:nvPr/>
        </p:nvCxnSpPr>
        <p:spPr>
          <a:xfrm>
            <a:off x="5067300" y="5816600"/>
            <a:ext cx="3327400" cy="0"/>
          </a:xfrm>
          <a:prstGeom prst="line">
            <a:avLst/>
          </a:prstGeom>
          <a:ln/>
        </p:spPr>
        <p:style>
          <a:lnRef idx="2">
            <a:schemeClr val="dk1"/>
          </a:lnRef>
          <a:fillRef idx="0">
            <a:schemeClr val="dk1"/>
          </a:fillRef>
          <a:effectRef idx="1">
            <a:schemeClr val="dk1"/>
          </a:effectRef>
          <a:fontRef idx="minor">
            <a:schemeClr val="tx1"/>
          </a:fontRef>
        </p:style>
      </p:cxnSp>
      <p:sp>
        <p:nvSpPr>
          <p:cNvPr id="81" name="TextBox 80"/>
          <p:cNvSpPr txBox="1"/>
          <p:nvPr/>
        </p:nvSpPr>
        <p:spPr>
          <a:xfrm>
            <a:off x="6223493" y="6278264"/>
            <a:ext cx="1167906" cy="276999"/>
          </a:xfrm>
          <a:prstGeom prst="rect">
            <a:avLst/>
          </a:prstGeom>
          <a:noFill/>
        </p:spPr>
        <p:txBody>
          <a:bodyPr wrap="square" rtlCol="0">
            <a:spAutoFit/>
          </a:bodyPr>
          <a:lstStyle/>
          <a:p>
            <a:pPr algn="ctr"/>
            <a:r>
              <a:rPr lang="en-US" sz="1200" b="1" dirty="0" smtClean="0"/>
              <a:t>Sharing Band</a:t>
            </a:r>
            <a:endParaRPr lang="en-US" sz="1200" b="1" dirty="0"/>
          </a:p>
        </p:txBody>
      </p:sp>
      <p:sp>
        <p:nvSpPr>
          <p:cNvPr id="83" name="TextBox 82"/>
          <p:cNvSpPr txBox="1"/>
          <p:nvPr/>
        </p:nvSpPr>
        <p:spPr>
          <a:xfrm>
            <a:off x="5277836" y="5821728"/>
            <a:ext cx="558800" cy="461665"/>
          </a:xfrm>
          <a:prstGeom prst="rect">
            <a:avLst/>
          </a:prstGeom>
          <a:noFill/>
        </p:spPr>
        <p:txBody>
          <a:bodyPr wrap="square" rtlCol="0">
            <a:spAutoFit/>
          </a:bodyPr>
          <a:lstStyle/>
          <a:p>
            <a:pPr algn="ctr"/>
            <a:r>
              <a:rPr lang="en-US" sz="1200" b="1" dirty="0" smtClean="0"/>
              <a:t>0 -25 bps</a:t>
            </a:r>
            <a:endParaRPr lang="en-US" sz="1200" b="1" dirty="0"/>
          </a:p>
        </p:txBody>
      </p:sp>
      <p:sp>
        <p:nvSpPr>
          <p:cNvPr id="84" name="TextBox 83"/>
          <p:cNvSpPr txBox="1"/>
          <p:nvPr/>
        </p:nvSpPr>
        <p:spPr>
          <a:xfrm>
            <a:off x="5950936" y="5821728"/>
            <a:ext cx="716564" cy="461665"/>
          </a:xfrm>
          <a:prstGeom prst="rect">
            <a:avLst/>
          </a:prstGeom>
          <a:noFill/>
        </p:spPr>
        <p:txBody>
          <a:bodyPr wrap="square" rtlCol="0">
            <a:spAutoFit/>
          </a:bodyPr>
          <a:lstStyle/>
          <a:p>
            <a:pPr algn="ctr"/>
            <a:r>
              <a:rPr lang="en-US" sz="1200" b="1" dirty="0" smtClean="0"/>
              <a:t>25 -50 bps</a:t>
            </a:r>
            <a:endParaRPr lang="en-US" sz="1200" b="1" dirty="0"/>
          </a:p>
        </p:txBody>
      </p:sp>
      <p:sp>
        <p:nvSpPr>
          <p:cNvPr id="85" name="TextBox 84"/>
          <p:cNvSpPr txBox="1"/>
          <p:nvPr/>
        </p:nvSpPr>
        <p:spPr>
          <a:xfrm>
            <a:off x="6789136" y="5816600"/>
            <a:ext cx="716564" cy="461665"/>
          </a:xfrm>
          <a:prstGeom prst="rect">
            <a:avLst/>
          </a:prstGeom>
          <a:noFill/>
        </p:spPr>
        <p:txBody>
          <a:bodyPr wrap="square" rtlCol="0">
            <a:spAutoFit/>
          </a:bodyPr>
          <a:lstStyle/>
          <a:p>
            <a:pPr algn="ctr"/>
            <a:r>
              <a:rPr lang="en-US" sz="1200" b="1" dirty="0" smtClean="0"/>
              <a:t>50 -100 bps</a:t>
            </a:r>
            <a:endParaRPr lang="en-US" sz="1200" b="1" dirty="0"/>
          </a:p>
        </p:txBody>
      </p:sp>
      <p:sp>
        <p:nvSpPr>
          <p:cNvPr id="86" name="TextBox 85"/>
          <p:cNvSpPr txBox="1"/>
          <p:nvPr/>
        </p:nvSpPr>
        <p:spPr>
          <a:xfrm>
            <a:off x="7627336" y="5829300"/>
            <a:ext cx="716564" cy="461665"/>
          </a:xfrm>
          <a:prstGeom prst="rect">
            <a:avLst/>
          </a:prstGeom>
          <a:noFill/>
        </p:spPr>
        <p:txBody>
          <a:bodyPr wrap="square" rtlCol="0">
            <a:spAutoFit/>
          </a:bodyPr>
          <a:lstStyle/>
          <a:p>
            <a:pPr algn="ctr"/>
            <a:r>
              <a:rPr lang="en-US" sz="1200" b="1" dirty="0"/>
              <a:t>&gt;</a:t>
            </a:r>
            <a:r>
              <a:rPr lang="en-US" sz="1200" b="1" dirty="0" smtClean="0"/>
              <a:t> </a:t>
            </a:r>
            <a:r>
              <a:rPr lang="en-US" sz="1200" b="1" dirty="0"/>
              <a:t> </a:t>
            </a:r>
            <a:r>
              <a:rPr lang="en-US" sz="1200" b="1" dirty="0" smtClean="0"/>
              <a:t>100 bps</a:t>
            </a:r>
            <a:endParaRPr lang="en-US" sz="1200" b="1" dirty="0"/>
          </a:p>
        </p:txBody>
      </p:sp>
      <p:cxnSp>
        <p:nvCxnSpPr>
          <p:cNvPr id="88" name="Straight Connector 87"/>
          <p:cNvCxnSpPr/>
          <p:nvPr/>
        </p:nvCxnSpPr>
        <p:spPr>
          <a:xfrm>
            <a:off x="5118100" y="2565400"/>
            <a:ext cx="3327400" cy="0"/>
          </a:xfrm>
          <a:prstGeom prst="line">
            <a:avLst/>
          </a:prstGeom>
          <a:ln/>
        </p:spPr>
        <p:style>
          <a:lnRef idx="2">
            <a:schemeClr val="dk1"/>
          </a:lnRef>
          <a:fillRef idx="0">
            <a:schemeClr val="dk1"/>
          </a:fillRef>
          <a:effectRef idx="1">
            <a:schemeClr val="dk1"/>
          </a:effectRef>
          <a:fontRef idx="minor">
            <a:schemeClr val="tx1"/>
          </a:fontRef>
        </p:style>
      </p:cxnSp>
      <p:cxnSp>
        <p:nvCxnSpPr>
          <p:cNvPr id="89" name="Straight Connector 88"/>
          <p:cNvCxnSpPr/>
          <p:nvPr/>
        </p:nvCxnSpPr>
        <p:spPr>
          <a:xfrm flipH="1">
            <a:off x="8392252" y="2578100"/>
            <a:ext cx="26391" cy="3245928"/>
          </a:xfrm>
          <a:prstGeom prst="line">
            <a:avLst/>
          </a:prstGeom>
          <a:ln/>
        </p:spPr>
        <p:style>
          <a:lnRef idx="2">
            <a:schemeClr val="dk1"/>
          </a:lnRef>
          <a:fillRef idx="0">
            <a:schemeClr val="dk1"/>
          </a:fillRef>
          <a:effectRef idx="1">
            <a:schemeClr val="dk1"/>
          </a:effectRef>
          <a:fontRef idx="minor">
            <a:schemeClr val="tx1"/>
          </a:fontRef>
        </p:style>
      </p:cxnSp>
      <p:sp>
        <p:nvSpPr>
          <p:cNvPr id="91" name="Rectangle 90"/>
          <p:cNvSpPr/>
          <p:nvPr/>
        </p:nvSpPr>
        <p:spPr>
          <a:xfrm>
            <a:off x="6742334" y="4851400"/>
            <a:ext cx="763365" cy="952498"/>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 name="Rectangle 91"/>
          <p:cNvSpPr/>
          <p:nvPr/>
        </p:nvSpPr>
        <p:spPr>
          <a:xfrm>
            <a:off x="7601936" y="2590801"/>
            <a:ext cx="716564" cy="3225800"/>
          </a:xfrm>
          <a:prstGeom prst="rect">
            <a:avLst/>
          </a:prstGeom>
          <a:solidFill>
            <a:srgbClr val="EBE3F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TextBox 92"/>
          <p:cNvSpPr txBox="1"/>
          <p:nvPr/>
        </p:nvSpPr>
        <p:spPr>
          <a:xfrm>
            <a:off x="4518025" y="4712900"/>
            <a:ext cx="625475" cy="276999"/>
          </a:xfrm>
          <a:prstGeom prst="rect">
            <a:avLst/>
          </a:prstGeom>
          <a:noFill/>
        </p:spPr>
        <p:txBody>
          <a:bodyPr wrap="square" rtlCol="0">
            <a:spAutoFit/>
          </a:bodyPr>
          <a:lstStyle/>
          <a:p>
            <a:pPr algn="ctr"/>
            <a:r>
              <a:rPr lang="en-US" sz="1200" b="1" dirty="0" smtClean="0"/>
              <a:t>25%</a:t>
            </a:r>
            <a:endParaRPr lang="en-US" sz="1200" b="1" dirty="0"/>
          </a:p>
        </p:txBody>
      </p:sp>
      <p:sp>
        <p:nvSpPr>
          <p:cNvPr id="94" name="TextBox 93"/>
          <p:cNvSpPr txBox="1"/>
          <p:nvPr/>
        </p:nvSpPr>
        <p:spPr>
          <a:xfrm>
            <a:off x="4492625" y="3861999"/>
            <a:ext cx="625475" cy="276999"/>
          </a:xfrm>
          <a:prstGeom prst="rect">
            <a:avLst/>
          </a:prstGeom>
          <a:noFill/>
        </p:spPr>
        <p:txBody>
          <a:bodyPr wrap="square" rtlCol="0">
            <a:spAutoFit/>
          </a:bodyPr>
          <a:lstStyle/>
          <a:p>
            <a:pPr algn="ctr"/>
            <a:r>
              <a:rPr lang="en-US" sz="1200" b="1" dirty="0" smtClean="0"/>
              <a:t>50%</a:t>
            </a:r>
            <a:endParaRPr lang="en-US" sz="1200" b="1" dirty="0"/>
          </a:p>
        </p:txBody>
      </p:sp>
      <p:sp>
        <p:nvSpPr>
          <p:cNvPr id="95" name="TextBox 94"/>
          <p:cNvSpPr txBox="1"/>
          <p:nvPr/>
        </p:nvSpPr>
        <p:spPr>
          <a:xfrm>
            <a:off x="4491548" y="3124199"/>
            <a:ext cx="625475" cy="276999"/>
          </a:xfrm>
          <a:prstGeom prst="rect">
            <a:avLst/>
          </a:prstGeom>
          <a:noFill/>
        </p:spPr>
        <p:txBody>
          <a:bodyPr wrap="square" rtlCol="0">
            <a:spAutoFit/>
          </a:bodyPr>
          <a:lstStyle/>
          <a:p>
            <a:pPr algn="ctr"/>
            <a:r>
              <a:rPr lang="en-US" sz="1200" b="1" dirty="0" smtClean="0"/>
              <a:t>75%</a:t>
            </a:r>
            <a:endParaRPr lang="en-US" sz="1200" b="1" dirty="0"/>
          </a:p>
        </p:txBody>
      </p:sp>
      <p:sp>
        <p:nvSpPr>
          <p:cNvPr id="96" name="TextBox 95"/>
          <p:cNvSpPr txBox="1"/>
          <p:nvPr/>
        </p:nvSpPr>
        <p:spPr>
          <a:xfrm>
            <a:off x="4467224" y="2439600"/>
            <a:ext cx="625475" cy="276999"/>
          </a:xfrm>
          <a:prstGeom prst="rect">
            <a:avLst/>
          </a:prstGeom>
          <a:noFill/>
        </p:spPr>
        <p:txBody>
          <a:bodyPr wrap="square" rtlCol="0">
            <a:spAutoFit/>
          </a:bodyPr>
          <a:lstStyle/>
          <a:p>
            <a:pPr algn="ctr"/>
            <a:r>
              <a:rPr lang="en-US" sz="1200" b="1" dirty="0" smtClean="0"/>
              <a:t>100%</a:t>
            </a:r>
            <a:endParaRPr lang="en-US" sz="1200" b="1" dirty="0"/>
          </a:p>
        </p:txBody>
      </p:sp>
      <p:sp>
        <p:nvSpPr>
          <p:cNvPr id="97" name="Rectangle 96"/>
          <p:cNvSpPr/>
          <p:nvPr/>
        </p:nvSpPr>
        <p:spPr>
          <a:xfrm>
            <a:off x="5173724" y="2614999"/>
            <a:ext cx="624812" cy="2223701"/>
          </a:xfrm>
          <a:prstGeom prst="rect">
            <a:avLst/>
          </a:prstGeom>
          <a:solidFill>
            <a:schemeClr val="accent4">
              <a:lumMod val="40000"/>
              <a:lumOff val="60000"/>
            </a:schemeClr>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9" name="Rectangle 98"/>
          <p:cNvSpPr/>
          <p:nvPr/>
        </p:nvSpPr>
        <p:spPr>
          <a:xfrm>
            <a:off x="6756400" y="2614998"/>
            <a:ext cx="749300" cy="2211002"/>
          </a:xfrm>
          <a:prstGeom prst="rect">
            <a:avLst/>
          </a:prstGeom>
          <a:solidFill>
            <a:srgbClr val="EBE3F5"/>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p:cNvSpPr/>
          <p:nvPr/>
        </p:nvSpPr>
        <p:spPr>
          <a:xfrm>
            <a:off x="5168715" y="2552700"/>
            <a:ext cx="624812" cy="3242264"/>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Rectangle 97"/>
          <p:cNvSpPr/>
          <p:nvPr/>
        </p:nvSpPr>
        <p:spPr>
          <a:xfrm>
            <a:off x="5887436" y="2614999"/>
            <a:ext cx="716564" cy="1371599"/>
          </a:xfrm>
          <a:prstGeom prst="rect">
            <a:avLst/>
          </a:prstGeom>
          <a:solidFill>
            <a:srgbClr val="EBE3F5"/>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9"/>
          <p:cNvSpPr/>
          <p:nvPr/>
        </p:nvSpPr>
        <p:spPr>
          <a:xfrm>
            <a:off x="5887436" y="3975098"/>
            <a:ext cx="716564" cy="1816101"/>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5" name="Straight Arrow Connector 104"/>
          <p:cNvCxnSpPr/>
          <p:nvPr/>
        </p:nvCxnSpPr>
        <p:spPr>
          <a:xfrm>
            <a:off x="4505325" y="2777168"/>
            <a:ext cx="4237498" cy="27236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6" name="Text Box 12"/>
          <p:cNvSpPr txBox="1">
            <a:spLocks noChangeArrowheads="1"/>
          </p:cNvSpPr>
          <p:nvPr/>
        </p:nvSpPr>
        <p:spPr bwMode="auto">
          <a:xfrm rot="2015934">
            <a:off x="5230045" y="3790789"/>
            <a:ext cx="3143067" cy="276999"/>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sz="1200" dirty="0" smtClean="0">
                <a:solidFill>
                  <a:prstClr val="black"/>
                </a:solidFill>
                <a:latin typeface="Arial" pitchFamily="34" charset="0"/>
                <a:cs typeface="Arial" pitchFamily="34" charset="0"/>
              </a:rPr>
              <a:t>Decreasing sharing scale (utility)</a:t>
            </a:r>
          </a:p>
        </p:txBody>
      </p:sp>
    </p:spTree>
    <p:extLst>
      <p:ext uri="{BB962C8B-B14F-4D97-AF65-F5344CB8AC3E}">
        <p14:creationId xmlns:p14="http://schemas.microsoft.com/office/powerpoint/2010/main" val="1322748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Alternative Regulation: Risks &amp; Program Durations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32</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9" name="Rectangle 18"/>
          <p:cNvSpPr>
            <a:spLocks noChangeArrowheads="1"/>
          </p:cNvSpPr>
          <p:nvPr/>
        </p:nvSpPr>
        <p:spPr bwMode="auto">
          <a:xfrm>
            <a:off x="121444" y="1276350"/>
            <a:ext cx="8731949" cy="5499100"/>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200" dirty="0" smtClean="0">
                <a:latin typeface="Arial" pitchFamily="34" charset="0"/>
                <a:cs typeface="Arial" pitchFamily="34" charset="0"/>
              </a:rPr>
              <a:t>Alternative regulation plans are commonly set in </a:t>
            </a:r>
            <a:r>
              <a:rPr lang="en-US" sz="2200" b="1" dirty="0" smtClean="0">
                <a:latin typeface="Arial" pitchFamily="34" charset="0"/>
                <a:cs typeface="Arial" pitchFamily="34" charset="0"/>
              </a:rPr>
              <a:t>three to five year range</a:t>
            </a:r>
            <a:r>
              <a:rPr lang="en-US" sz="2200" dirty="0" smtClean="0">
                <a:latin typeface="Arial" pitchFamily="34" charset="0"/>
                <a:cs typeface="Arial" pitchFamily="34" charset="0"/>
              </a:rPr>
              <a:t>, although some are set for much longer periods that can include up to one decade.</a:t>
            </a:r>
          </a:p>
          <a:p>
            <a:pPr algn="just">
              <a:spcAft>
                <a:spcPts val="1200"/>
              </a:spcAft>
            </a:pPr>
            <a:r>
              <a:rPr lang="en-US" sz="2200" b="1" dirty="0" smtClean="0">
                <a:latin typeface="Arial" pitchFamily="34" charset="0"/>
                <a:cs typeface="Arial" pitchFamily="34" charset="0"/>
              </a:rPr>
              <a:t>Length is often part of the regulatory bargain</a:t>
            </a:r>
            <a:r>
              <a:rPr lang="en-US" sz="2200" dirty="0" smtClean="0">
                <a:latin typeface="Arial" pitchFamily="34" charset="0"/>
                <a:cs typeface="Arial" pitchFamily="34" charset="0"/>
              </a:rPr>
              <a:t> between utilities and regulators and likely determinant on other program components (like earnings sharing bands).</a:t>
            </a:r>
          </a:p>
          <a:p>
            <a:pPr algn="just">
              <a:spcAft>
                <a:spcPts val="2400"/>
              </a:spcAft>
            </a:pPr>
            <a:r>
              <a:rPr lang="en-US" sz="2200" dirty="0" smtClean="0">
                <a:latin typeface="Arial" pitchFamily="34" charset="0"/>
                <a:cs typeface="Arial" pitchFamily="34" charset="0"/>
              </a:rPr>
              <a:t>Longer stay-out periods are thought to give </a:t>
            </a:r>
            <a:r>
              <a:rPr lang="en-US" sz="2200" dirty="0">
                <a:latin typeface="Arial" pitchFamily="34" charset="0"/>
                <a:cs typeface="Arial" pitchFamily="34" charset="0"/>
              </a:rPr>
              <a:t>utilities the opportunity for making </a:t>
            </a:r>
            <a:r>
              <a:rPr lang="en-US" sz="2200" b="1" dirty="0">
                <a:latin typeface="Arial" pitchFamily="34" charset="0"/>
                <a:cs typeface="Arial" pitchFamily="34" charset="0"/>
              </a:rPr>
              <a:t>longer-run investments</a:t>
            </a:r>
            <a:r>
              <a:rPr lang="en-US" sz="2200" dirty="0">
                <a:latin typeface="Arial" pitchFamily="34" charset="0"/>
                <a:cs typeface="Arial" pitchFamily="34" charset="0"/>
              </a:rPr>
              <a:t> that will yield </a:t>
            </a:r>
            <a:r>
              <a:rPr lang="en-US" sz="2200" b="1" dirty="0">
                <a:latin typeface="Arial" pitchFamily="34" charset="0"/>
                <a:cs typeface="Arial" pitchFamily="34" charset="0"/>
              </a:rPr>
              <a:t>efficiency gains</a:t>
            </a:r>
            <a:r>
              <a:rPr lang="en-US" sz="2200" dirty="0">
                <a:latin typeface="Arial" pitchFamily="34" charset="0"/>
                <a:cs typeface="Arial" pitchFamily="34" charset="0"/>
              </a:rPr>
              <a:t> (and returns) over a period of time.  Longer stay out periods help to create opportunity to attain the </a:t>
            </a:r>
            <a:r>
              <a:rPr lang="en-US" sz="2200" b="1" dirty="0">
                <a:latin typeface="Arial" pitchFamily="34" charset="0"/>
                <a:cs typeface="Arial" pitchFamily="34" charset="0"/>
              </a:rPr>
              <a:t>full return from the investments</a:t>
            </a:r>
            <a:r>
              <a:rPr lang="en-US" sz="2200" dirty="0">
                <a:latin typeface="Arial" pitchFamily="34" charset="0"/>
                <a:cs typeface="Arial" pitchFamily="34" charset="0"/>
              </a:rPr>
              <a:t>.</a:t>
            </a:r>
          </a:p>
          <a:p>
            <a:pPr algn="just">
              <a:spcAft>
                <a:spcPts val="1200"/>
              </a:spcAft>
            </a:pPr>
            <a:r>
              <a:rPr lang="en-US" sz="2200" dirty="0" smtClean="0">
                <a:latin typeface="Arial" pitchFamily="34" charset="0"/>
                <a:cs typeface="Arial" pitchFamily="34" charset="0"/>
              </a:rPr>
              <a:t>Shorter stay-out periods, however, can help to reduce any long </a:t>
            </a:r>
            <a:r>
              <a:rPr lang="en-US" sz="2200" dirty="0">
                <a:latin typeface="Arial" pitchFamily="34" charset="0"/>
                <a:cs typeface="Arial" pitchFamily="34" charset="0"/>
              </a:rPr>
              <a:t>periods of time </a:t>
            </a:r>
            <a:r>
              <a:rPr lang="en-US" sz="2200" dirty="0" smtClean="0">
                <a:latin typeface="Arial" pitchFamily="34" charset="0"/>
                <a:cs typeface="Arial" pitchFamily="34" charset="0"/>
              </a:rPr>
              <a:t>unanticipated </a:t>
            </a:r>
            <a:r>
              <a:rPr lang="en-US" sz="2200" b="1" dirty="0" smtClean="0">
                <a:latin typeface="Arial" pitchFamily="34" charset="0"/>
                <a:cs typeface="Arial" pitchFamily="34" charset="0"/>
              </a:rPr>
              <a:t>disconnects that can arise between </a:t>
            </a:r>
            <a:r>
              <a:rPr lang="en-US" sz="2200" b="1" dirty="0">
                <a:latin typeface="Arial" pitchFamily="34" charset="0"/>
                <a:cs typeface="Arial" pitchFamily="34" charset="0"/>
              </a:rPr>
              <a:t>rates and costs</a:t>
            </a:r>
            <a:r>
              <a:rPr lang="en-US" sz="2200" dirty="0">
                <a:latin typeface="Arial" pitchFamily="34" charset="0"/>
                <a:cs typeface="Arial" pitchFamily="34" charset="0"/>
              </a:rPr>
              <a:t> without </a:t>
            </a:r>
            <a:r>
              <a:rPr lang="en-US" sz="2200" dirty="0" smtClean="0">
                <a:latin typeface="Arial" pitchFamily="34" charset="0"/>
                <a:cs typeface="Arial" pitchFamily="34" charset="0"/>
              </a:rPr>
              <a:t>rate recalibration.</a:t>
            </a:r>
          </a:p>
        </p:txBody>
      </p:sp>
    </p:spTree>
    <p:extLst>
      <p:ext uri="{BB962C8B-B14F-4D97-AF65-F5344CB8AC3E}">
        <p14:creationId xmlns:p14="http://schemas.microsoft.com/office/powerpoint/2010/main" val="28023309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Summary of Alternative Regulation Design Characteristics - Risks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33</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Risks &amp; Rewards</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pic>
        <p:nvPicPr>
          <p:cNvPr id="103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163" y="1243013"/>
            <a:ext cx="8262737" cy="531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Left Brace 4"/>
          <p:cNvSpPr/>
          <p:nvPr/>
        </p:nvSpPr>
        <p:spPr>
          <a:xfrm>
            <a:off x="3340100" y="2146300"/>
            <a:ext cx="292100" cy="1485900"/>
          </a:xfrm>
          <a:prstGeom prst="leftBrace">
            <a:avLst/>
          </a:prstGeom>
          <a:ln>
            <a:solidFill>
              <a:srgbClr val="17003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3" name="Left Brace 22"/>
          <p:cNvSpPr/>
          <p:nvPr/>
        </p:nvSpPr>
        <p:spPr>
          <a:xfrm>
            <a:off x="3340100" y="3860800"/>
            <a:ext cx="292100" cy="1485900"/>
          </a:xfrm>
          <a:prstGeom prst="leftBrace">
            <a:avLst/>
          </a:prstGeom>
          <a:ln>
            <a:solidFill>
              <a:srgbClr val="17003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Left Brace 23"/>
          <p:cNvSpPr/>
          <p:nvPr/>
        </p:nvSpPr>
        <p:spPr>
          <a:xfrm>
            <a:off x="3352800" y="5588000"/>
            <a:ext cx="292100" cy="838200"/>
          </a:xfrm>
          <a:prstGeom prst="leftBrace">
            <a:avLst/>
          </a:prstGeom>
          <a:ln>
            <a:solidFill>
              <a:srgbClr val="17003A"/>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5911459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8"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34</a:t>
            </a:fld>
            <a:endParaRPr lang="en-US" dirty="0">
              <a:latin typeface="Arial" pitchFamily="34" charset="0"/>
              <a:cs typeface="Arial" pitchFamily="34" charset="0"/>
            </a:endParaRP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10" name="Rectangle 9"/>
          <p:cNvSpPr/>
          <p:nvPr/>
        </p:nvSpPr>
        <p:spPr>
          <a:xfrm>
            <a:off x="1143000" y="2286000"/>
            <a:ext cx="6858000" cy="2286000"/>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itchFamily="34" charset="0"/>
                <a:cs typeface="Arial" pitchFamily="34" charset="0"/>
              </a:rPr>
              <a:t>Critique of Vermont Alternative Regulation:</a:t>
            </a:r>
          </a:p>
          <a:p>
            <a:pPr algn="ctr"/>
            <a:r>
              <a:rPr lang="en-US" sz="2400" b="1" dirty="0" smtClean="0">
                <a:latin typeface="Arial" pitchFamily="34" charset="0"/>
                <a:cs typeface="Arial" pitchFamily="34" charset="0"/>
              </a:rPr>
              <a:t>Opportunities for Design Improvement</a:t>
            </a: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2000" b="1" dirty="0">
              <a:latin typeface="Arial" panose="020B0604020202020204" pitchFamily="34" charset="0"/>
              <a:cs typeface="Arial" panose="020B0604020202020204" pitchFamily="34" charset="0"/>
            </a:endParaRPr>
          </a:p>
        </p:txBody>
      </p:sp>
      <p:pic>
        <p:nvPicPr>
          <p:cNvPr id="15" name="Picture 14"/>
          <p:cNvPicPr>
            <a:picLocks noChangeAspect="1"/>
          </p:cNvPicPr>
          <p:nvPr/>
        </p:nvPicPr>
        <p:blipFill>
          <a:blip r:embed="rId3"/>
          <a:stretch>
            <a:fillRect/>
          </a:stretch>
        </p:blipFill>
        <p:spPr>
          <a:xfrm>
            <a:off x="371476" y="311150"/>
            <a:ext cx="4567747" cy="365760"/>
          </a:xfrm>
          <a:prstGeom prst="rect">
            <a:avLst/>
          </a:prstGeom>
        </p:spPr>
      </p:pic>
    </p:spTree>
    <p:extLst>
      <p:ext uri="{BB962C8B-B14F-4D97-AF65-F5344CB8AC3E}">
        <p14:creationId xmlns:p14="http://schemas.microsoft.com/office/powerpoint/2010/main" val="15399410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Current Vermont Approach</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35</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Vermont Alt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6" name="Rectangle 15"/>
          <p:cNvSpPr>
            <a:spLocks noChangeArrowheads="1"/>
          </p:cNvSpPr>
          <p:nvPr/>
        </p:nvSpPr>
        <p:spPr bwMode="auto">
          <a:xfrm>
            <a:off x="121444" y="1276350"/>
            <a:ext cx="8731949" cy="5499100"/>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400" dirty="0" smtClean="0">
                <a:latin typeface="Arial" pitchFamily="34" charset="0"/>
                <a:cs typeface="Arial" pitchFamily="34" charset="0"/>
              </a:rPr>
              <a:t>Vermont alternative regulation programs for Vermont Gas Systems (“VGS”) and Green Mountain Power (“GMP”) have a number of </a:t>
            </a:r>
            <a:r>
              <a:rPr lang="en-US" sz="2400" b="1" dirty="0" smtClean="0">
                <a:latin typeface="Arial" pitchFamily="34" charset="0"/>
                <a:cs typeface="Arial" pitchFamily="34" charset="0"/>
              </a:rPr>
              <a:t>major features that are similar to other alternative regulation methods </a:t>
            </a:r>
            <a:r>
              <a:rPr lang="en-US" sz="2400" dirty="0" smtClean="0">
                <a:latin typeface="Arial" pitchFamily="34" charset="0"/>
                <a:cs typeface="Arial" pitchFamily="34" charset="0"/>
              </a:rPr>
              <a:t>including:</a:t>
            </a:r>
          </a:p>
          <a:p>
            <a:pPr marL="342900" indent="-342900" algn="just">
              <a:spcAft>
                <a:spcPts val="1200"/>
              </a:spcAft>
              <a:buFont typeface="Arial" panose="020B0604020202020204" pitchFamily="34" charset="0"/>
              <a:buChar char="•"/>
            </a:pPr>
            <a:r>
              <a:rPr lang="en-US" sz="2400" dirty="0" smtClean="0">
                <a:latin typeface="Arial" pitchFamily="34" charset="0"/>
                <a:cs typeface="Arial" pitchFamily="34" charset="0"/>
              </a:rPr>
              <a:t>Fixed program duration periods with sunsets.</a:t>
            </a:r>
          </a:p>
          <a:p>
            <a:pPr marL="342900" indent="-342900" algn="just">
              <a:spcAft>
                <a:spcPts val="1200"/>
              </a:spcAft>
              <a:buFont typeface="Arial" panose="020B0604020202020204" pitchFamily="34" charset="0"/>
              <a:buChar char="•"/>
            </a:pPr>
            <a:r>
              <a:rPr lang="en-US" sz="2400" dirty="0" smtClean="0">
                <a:latin typeface="Arial" pitchFamily="34" charset="0"/>
                <a:cs typeface="Arial" pitchFamily="34" charset="0"/>
              </a:rPr>
              <a:t>Formula-based base rate increases.</a:t>
            </a:r>
          </a:p>
          <a:p>
            <a:pPr marL="342900" indent="-342900" algn="just">
              <a:spcAft>
                <a:spcPts val="1200"/>
              </a:spcAft>
              <a:buFont typeface="Arial" panose="020B0604020202020204" pitchFamily="34" charset="0"/>
              <a:buChar char="•"/>
            </a:pPr>
            <a:r>
              <a:rPr lang="en-US" sz="2400" dirty="0" smtClean="0">
                <a:latin typeface="Arial" pitchFamily="34" charset="0"/>
                <a:cs typeface="Arial" pitchFamily="34" charset="0"/>
              </a:rPr>
              <a:t>Earnings sharing mechanisms.</a:t>
            </a:r>
          </a:p>
          <a:p>
            <a:pPr algn="just">
              <a:spcAft>
                <a:spcPts val="1200"/>
              </a:spcAft>
            </a:pPr>
            <a:r>
              <a:rPr lang="en-US" sz="2400" dirty="0" smtClean="0">
                <a:latin typeface="Arial" pitchFamily="34" charset="0"/>
                <a:cs typeface="Arial" pitchFamily="34" charset="0"/>
              </a:rPr>
              <a:t>Program experience to date, however, has led to few ratepayer benefits. </a:t>
            </a:r>
            <a:r>
              <a:rPr lang="en-US" sz="2400" b="1" dirty="0" smtClean="0">
                <a:latin typeface="Arial" pitchFamily="34" charset="0"/>
                <a:cs typeface="Arial" pitchFamily="34" charset="0"/>
              </a:rPr>
              <a:t>Program design issues have tipped the scales</a:t>
            </a:r>
            <a:r>
              <a:rPr lang="en-US" sz="2400" dirty="0" smtClean="0">
                <a:latin typeface="Arial" pitchFamily="34" charset="0"/>
                <a:cs typeface="Arial" pitchFamily="34" charset="0"/>
              </a:rPr>
              <a:t> of the current mechanism more in favor of shareholders rather than ratepayers.</a:t>
            </a:r>
          </a:p>
        </p:txBody>
      </p:sp>
    </p:spTree>
    <p:extLst>
      <p:ext uri="{BB962C8B-B14F-4D97-AF65-F5344CB8AC3E}">
        <p14:creationId xmlns:p14="http://schemas.microsoft.com/office/powerpoint/2010/main" val="24912038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Vermont Alternative Regulation:  Major Program Deficiencies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36</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Vermont Alt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6" name="Rectangle 15"/>
          <p:cNvSpPr>
            <a:spLocks noChangeArrowheads="1"/>
          </p:cNvSpPr>
          <p:nvPr/>
        </p:nvSpPr>
        <p:spPr bwMode="auto">
          <a:xfrm>
            <a:off x="121444" y="1276350"/>
            <a:ext cx="8731949" cy="5499100"/>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000" dirty="0" smtClean="0">
                <a:latin typeface="Arial" pitchFamily="34" charset="0"/>
                <a:cs typeface="Arial" pitchFamily="34" charset="0"/>
              </a:rPr>
              <a:t>Vermont experience, to date, underscores the proverbial “devil in the details” problems with regulatory policy design.  The issue with Vermont’s alternative regulation programs rests with </a:t>
            </a:r>
            <a:r>
              <a:rPr lang="en-US" sz="2000" b="1" dirty="0" smtClean="0">
                <a:latin typeface="Arial" pitchFamily="34" charset="0"/>
                <a:cs typeface="Arial" pitchFamily="34" charset="0"/>
              </a:rPr>
              <a:t>how alternative regulation has been constructed, and modified, since 2006</a:t>
            </a:r>
            <a:r>
              <a:rPr lang="en-US" sz="2000" dirty="0" smtClean="0">
                <a:latin typeface="Arial" pitchFamily="34" charset="0"/>
                <a:cs typeface="Arial" pitchFamily="34" charset="0"/>
              </a:rPr>
              <a:t>.</a:t>
            </a:r>
          </a:p>
          <a:p>
            <a:pPr algn="just">
              <a:spcAft>
                <a:spcPts val="1200"/>
              </a:spcAft>
            </a:pPr>
            <a:r>
              <a:rPr lang="en-US" sz="2000" dirty="0" smtClean="0">
                <a:latin typeface="Arial" pitchFamily="34" charset="0"/>
                <a:cs typeface="Arial" pitchFamily="34" charset="0"/>
              </a:rPr>
              <a:t>The three primary Vermont alternative regulation design deficiencies include:</a:t>
            </a:r>
          </a:p>
          <a:p>
            <a:pPr marL="457200" indent="-457200" algn="just">
              <a:spcAft>
                <a:spcPts val="1200"/>
              </a:spcAft>
              <a:buAutoNum type="arabicParenBoth"/>
            </a:pPr>
            <a:r>
              <a:rPr lang="en-US" sz="2000" dirty="0" smtClean="0">
                <a:latin typeface="Arial" pitchFamily="34" charset="0"/>
                <a:cs typeface="Arial" pitchFamily="34" charset="0"/>
              </a:rPr>
              <a:t>The trade-offs between annual base rate increases and the ESM is </a:t>
            </a:r>
            <a:r>
              <a:rPr lang="en-US" sz="2000" b="1" dirty="0" smtClean="0">
                <a:latin typeface="Arial" pitchFamily="34" charset="0"/>
                <a:cs typeface="Arial" pitchFamily="34" charset="0"/>
              </a:rPr>
              <a:t>skewed</a:t>
            </a:r>
            <a:r>
              <a:rPr lang="en-US" sz="2000" dirty="0" smtClean="0">
                <a:latin typeface="Arial" pitchFamily="34" charset="0"/>
                <a:cs typeface="Arial" pitchFamily="34" charset="0"/>
              </a:rPr>
              <a:t>, and </a:t>
            </a:r>
            <a:r>
              <a:rPr lang="en-US" sz="2000" b="1" dirty="0" smtClean="0">
                <a:latin typeface="Arial" pitchFamily="34" charset="0"/>
                <a:cs typeface="Arial" pitchFamily="34" charset="0"/>
              </a:rPr>
              <a:t>primarily benefits shareholders</a:t>
            </a:r>
            <a:r>
              <a:rPr lang="en-US" sz="2000" dirty="0" smtClean="0">
                <a:latin typeface="Arial" pitchFamily="34" charset="0"/>
                <a:cs typeface="Arial" pitchFamily="34" charset="0"/>
              </a:rPr>
              <a:t>, not ratepayers.</a:t>
            </a:r>
          </a:p>
          <a:p>
            <a:pPr marL="457200" indent="-457200" algn="just">
              <a:spcAft>
                <a:spcPts val="1200"/>
              </a:spcAft>
              <a:buAutoNum type="arabicParenBoth"/>
            </a:pPr>
            <a:r>
              <a:rPr lang="en-US" sz="2000" dirty="0" smtClean="0">
                <a:latin typeface="Arial" pitchFamily="34" charset="0"/>
                <a:cs typeface="Arial" pitchFamily="34" charset="0"/>
              </a:rPr>
              <a:t>Recent modifications to both alternative regulation plans (VGS, GMP) have </a:t>
            </a:r>
            <a:r>
              <a:rPr lang="en-US" sz="2000" b="1" dirty="0" smtClean="0">
                <a:latin typeface="Arial" pitchFamily="34" charset="0"/>
                <a:cs typeface="Arial" pitchFamily="34" charset="0"/>
              </a:rPr>
              <a:t>shifted a considerable degree of uncompensated risk</a:t>
            </a:r>
            <a:r>
              <a:rPr lang="en-US" sz="2000" dirty="0" smtClean="0">
                <a:latin typeface="Arial" pitchFamily="34" charset="0"/>
                <a:cs typeface="Arial" pitchFamily="34" charset="0"/>
              </a:rPr>
              <a:t> away from the utilities and to ratepayers.  This is particularly true for VGS.</a:t>
            </a:r>
          </a:p>
          <a:p>
            <a:pPr marL="457200" indent="-457200" algn="just">
              <a:spcAft>
                <a:spcPts val="1200"/>
              </a:spcAft>
              <a:buAutoNum type="arabicParenBoth"/>
            </a:pPr>
            <a:r>
              <a:rPr lang="en-US" sz="2000" dirty="0" smtClean="0">
                <a:latin typeface="Arial" pitchFamily="34" charset="0"/>
                <a:cs typeface="Arial" pitchFamily="34" charset="0"/>
              </a:rPr>
              <a:t>The </a:t>
            </a:r>
            <a:r>
              <a:rPr lang="en-US" sz="2000" b="1" dirty="0" smtClean="0">
                <a:latin typeface="Arial" pitchFamily="34" charset="0"/>
                <a:cs typeface="Arial" pitchFamily="34" charset="0"/>
              </a:rPr>
              <a:t>provisions for “exclusions” included in both alternative regulation plans</a:t>
            </a:r>
            <a:r>
              <a:rPr lang="en-US" sz="2000" dirty="0" smtClean="0">
                <a:latin typeface="Arial" pitchFamily="34" charset="0"/>
                <a:cs typeface="Arial" pitchFamily="34" charset="0"/>
              </a:rPr>
              <a:t> are based upon a </a:t>
            </a:r>
            <a:r>
              <a:rPr lang="en-US" sz="2000" b="1" dirty="0" smtClean="0">
                <a:latin typeface="Arial" pitchFamily="34" charset="0"/>
                <a:cs typeface="Arial" pitchFamily="34" charset="0"/>
              </a:rPr>
              <a:t>questionable premise</a:t>
            </a:r>
            <a:r>
              <a:rPr lang="en-US" sz="2000" dirty="0" smtClean="0">
                <a:latin typeface="Arial" pitchFamily="34" charset="0"/>
                <a:cs typeface="Arial" pitchFamily="34" charset="0"/>
              </a:rPr>
              <a:t> (that capital expenditures cannot be accommodated).  This combines the worst of “cost-based regulation” and alternative regulation. </a:t>
            </a:r>
          </a:p>
        </p:txBody>
      </p:sp>
    </p:spTree>
    <p:extLst>
      <p:ext uri="{BB962C8B-B14F-4D97-AF65-F5344CB8AC3E}">
        <p14:creationId xmlns:p14="http://schemas.microsoft.com/office/powerpoint/2010/main" val="238614099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Earnings Sharing Experience To Date (Green Mountain Power)</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37</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Vermont Alt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9" name="Rectangle 18"/>
          <p:cNvSpPr>
            <a:spLocks noChangeArrowheads="1"/>
          </p:cNvSpPr>
          <p:nvPr/>
        </p:nvSpPr>
        <p:spPr bwMode="auto">
          <a:xfrm>
            <a:off x="121444" y="1219200"/>
            <a:ext cx="8860631" cy="1346200"/>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200" dirty="0" smtClean="0">
                <a:latin typeface="Arial" pitchFamily="34" charset="0"/>
                <a:cs typeface="Arial" pitchFamily="34" charset="0"/>
              </a:rPr>
              <a:t>To date, ratepayers have received a total of over $800,000 from the sharing portion of the GMP alternative regulation plan.  GMP’s shareholders, however, have received close to  $7.0 million.</a:t>
            </a: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04" y="2692400"/>
            <a:ext cx="9000885" cy="3690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72298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Recently-Adopted Provisions Shifting Risk to Ratepayers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38</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Vermont Alt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6" name="Rectangle 15"/>
          <p:cNvSpPr>
            <a:spLocks noChangeArrowheads="1"/>
          </p:cNvSpPr>
          <p:nvPr/>
        </p:nvSpPr>
        <p:spPr bwMode="auto">
          <a:xfrm>
            <a:off x="121444" y="1219200"/>
            <a:ext cx="8860631" cy="1346200"/>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200" dirty="0" smtClean="0">
                <a:latin typeface="Arial" pitchFamily="34" charset="0"/>
                <a:cs typeface="Arial" pitchFamily="34" charset="0"/>
              </a:rPr>
              <a:t>Recent modifications to both the VGS and GMP plans shift risks away from utility shareholders and onto ratepayers.  Examples of these risk shifting provisions include:</a:t>
            </a:r>
          </a:p>
        </p:txBody>
      </p:sp>
      <p:sp>
        <p:nvSpPr>
          <p:cNvPr id="19" name="Rectangle 18"/>
          <p:cNvSpPr/>
          <p:nvPr/>
        </p:nvSpPr>
        <p:spPr>
          <a:xfrm>
            <a:off x="193675" y="5626100"/>
            <a:ext cx="2600325" cy="933450"/>
          </a:xfrm>
          <a:prstGeom prst="rect">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1200"/>
              </a:spcAft>
            </a:pPr>
            <a:r>
              <a:rPr lang="en-US" sz="1200" b="1" dirty="0" smtClean="0">
                <a:solidFill>
                  <a:schemeClr val="tx1"/>
                </a:solidFill>
                <a:latin typeface="Arial" pitchFamily="34" charset="0"/>
                <a:cs typeface="Arial" pitchFamily="34" charset="0"/>
              </a:rPr>
              <a:t>Creation </a:t>
            </a:r>
            <a:r>
              <a:rPr lang="en-US" sz="1200" b="1" dirty="0">
                <a:solidFill>
                  <a:schemeClr val="tx1"/>
                </a:solidFill>
                <a:latin typeface="Arial" pitchFamily="34" charset="0"/>
                <a:cs typeface="Arial" pitchFamily="34" charset="0"/>
              </a:rPr>
              <a:t>of SERF that permanently “expropriates” prior ratepayer alternative regulation benefits.</a:t>
            </a:r>
          </a:p>
        </p:txBody>
      </p:sp>
      <p:sp>
        <p:nvSpPr>
          <p:cNvPr id="22" name="Rectangle 21"/>
          <p:cNvSpPr/>
          <p:nvPr/>
        </p:nvSpPr>
        <p:spPr>
          <a:xfrm>
            <a:off x="193675" y="4387850"/>
            <a:ext cx="2574925" cy="1098550"/>
          </a:xfrm>
          <a:prstGeom prst="rect">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1200"/>
              </a:spcAft>
            </a:pPr>
            <a:r>
              <a:rPr lang="en-US" sz="1200" b="1" dirty="0" smtClean="0">
                <a:solidFill>
                  <a:schemeClr val="tx1"/>
                </a:solidFill>
                <a:latin typeface="Arial" pitchFamily="34" charset="0"/>
                <a:cs typeface="Arial" pitchFamily="34" charset="0"/>
              </a:rPr>
              <a:t>Gas </a:t>
            </a:r>
            <a:r>
              <a:rPr lang="en-US" sz="1200" b="1" dirty="0">
                <a:solidFill>
                  <a:schemeClr val="tx1"/>
                </a:solidFill>
                <a:latin typeface="Arial" pitchFamily="34" charset="0"/>
                <a:cs typeface="Arial" pitchFamily="34" charset="0"/>
              </a:rPr>
              <a:t>cost sharing mechanisms eliminated (VGS only</a:t>
            </a:r>
            <a:r>
              <a:rPr lang="en-US" sz="1200" b="1" dirty="0" smtClean="0">
                <a:solidFill>
                  <a:schemeClr val="tx1"/>
                </a:solidFill>
                <a:latin typeface="Arial" pitchFamily="34" charset="0"/>
                <a:cs typeface="Arial" pitchFamily="34" charset="0"/>
              </a:rPr>
              <a:t>).</a:t>
            </a:r>
          </a:p>
          <a:p>
            <a:pPr algn="just">
              <a:spcAft>
                <a:spcPts val="1200"/>
              </a:spcAft>
            </a:pPr>
            <a:r>
              <a:rPr lang="en-US" sz="1200" b="1" dirty="0" smtClean="0">
                <a:solidFill>
                  <a:schemeClr val="tx1"/>
                </a:solidFill>
                <a:latin typeface="Arial" pitchFamily="34" charset="0"/>
                <a:cs typeface="Arial" pitchFamily="34" charset="0"/>
              </a:rPr>
              <a:t>Reduction of power adjustor efficiency band (GMP only).</a:t>
            </a:r>
            <a:endParaRPr lang="en-US" sz="1200" b="1" dirty="0">
              <a:solidFill>
                <a:schemeClr val="tx1"/>
              </a:solidFill>
              <a:latin typeface="Arial" pitchFamily="34" charset="0"/>
              <a:cs typeface="Arial" pitchFamily="34" charset="0"/>
            </a:endParaRPr>
          </a:p>
        </p:txBody>
      </p:sp>
      <p:sp>
        <p:nvSpPr>
          <p:cNvPr id="23" name="Rectangle 22"/>
          <p:cNvSpPr/>
          <p:nvPr/>
        </p:nvSpPr>
        <p:spPr>
          <a:xfrm>
            <a:off x="193675" y="3695700"/>
            <a:ext cx="2574925" cy="546100"/>
          </a:xfrm>
          <a:prstGeom prst="rect">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1200"/>
              </a:spcAft>
            </a:pPr>
            <a:r>
              <a:rPr lang="en-US" sz="1200" b="1" dirty="0" smtClean="0">
                <a:solidFill>
                  <a:schemeClr val="tx1"/>
                </a:solidFill>
                <a:latin typeface="Arial" pitchFamily="34" charset="0"/>
                <a:cs typeface="Arial" pitchFamily="34" charset="0"/>
              </a:rPr>
              <a:t>ESM </a:t>
            </a:r>
            <a:r>
              <a:rPr lang="en-US" sz="1200" b="1" dirty="0">
                <a:solidFill>
                  <a:schemeClr val="tx1"/>
                </a:solidFill>
                <a:latin typeface="Arial" pitchFamily="34" charset="0"/>
                <a:cs typeface="Arial" pitchFamily="34" charset="0"/>
              </a:rPr>
              <a:t>calculated on weather normalization basis (VGS only</a:t>
            </a:r>
            <a:r>
              <a:rPr lang="en-US" sz="1200" b="1" dirty="0" smtClean="0">
                <a:solidFill>
                  <a:schemeClr val="tx1"/>
                </a:solidFill>
                <a:latin typeface="Arial" pitchFamily="34" charset="0"/>
                <a:cs typeface="Arial" pitchFamily="34" charset="0"/>
              </a:rPr>
              <a:t>).</a:t>
            </a:r>
            <a:endParaRPr lang="en-US" sz="1200" b="1" dirty="0">
              <a:solidFill>
                <a:schemeClr val="tx1"/>
              </a:solidFill>
              <a:latin typeface="Arial" pitchFamily="34" charset="0"/>
              <a:cs typeface="Arial" pitchFamily="34" charset="0"/>
            </a:endParaRPr>
          </a:p>
        </p:txBody>
      </p:sp>
      <p:sp>
        <p:nvSpPr>
          <p:cNvPr id="24" name="Rectangle 23"/>
          <p:cNvSpPr/>
          <p:nvPr/>
        </p:nvSpPr>
        <p:spPr>
          <a:xfrm>
            <a:off x="193674" y="2701925"/>
            <a:ext cx="2574925" cy="800100"/>
          </a:xfrm>
          <a:prstGeom prst="rect">
            <a:avLst/>
          </a:prstGeom>
          <a:solidFill>
            <a:schemeClr val="accent4">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1200"/>
              </a:spcAft>
            </a:pPr>
            <a:r>
              <a:rPr lang="en-US" sz="1200" b="1" dirty="0">
                <a:solidFill>
                  <a:schemeClr val="tx1"/>
                </a:solidFill>
                <a:latin typeface="Arial" pitchFamily="34" charset="0"/>
                <a:cs typeface="Arial" pitchFamily="34" charset="0"/>
              </a:rPr>
              <a:t>Return on equity (ROE) is now indexed to market rates</a:t>
            </a:r>
            <a:r>
              <a:rPr lang="en-US" sz="1200" b="1" dirty="0" smtClean="0">
                <a:solidFill>
                  <a:schemeClr val="tx1"/>
                </a:solidFill>
                <a:latin typeface="Arial" pitchFamily="34" charset="0"/>
                <a:cs typeface="Arial" pitchFamily="34" charset="0"/>
              </a:rPr>
              <a:t>.</a:t>
            </a:r>
            <a:endParaRPr lang="en-US" sz="1200" b="1" dirty="0">
              <a:solidFill>
                <a:schemeClr val="tx1"/>
              </a:solidFill>
              <a:latin typeface="Arial" pitchFamily="34" charset="0"/>
              <a:cs typeface="Arial" pitchFamily="34" charset="0"/>
            </a:endParaRPr>
          </a:p>
        </p:txBody>
      </p:sp>
      <p:sp>
        <p:nvSpPr>
          <p:cNvPr id="6" name="Right Arrow 5"/>
          <p:cNvSpPr/>
          <p:nvPr/>
        </p:nvSpPr>
        <p:spPr>
          <a:xfrm>
            <a:off x="2857500" y="2863850"/>
            <a:ext cx="978408" cy="484632"/>
          </a:xfrm>
          <a:prstGeom prst="rightArrow">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ight Arrow 24"/>
          <p:cNvSpPr/>
          <p:nvPr/>
        </p:nvSpPr>
        <p:spPr>
          <a:xfrm>
            <a:off x="2870200" y="3733800"/>
            <a:ext cx="978408" cy="484632"/>
          </a:xfrm>
          <a:prstGeom prst="rightArrow">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ight Arrow 25"/>
          <p:cNvSpPr/>
          <p:nvPr/>
        </p:nvSpPr>
        <p:spPr>
          <a:xfrm>
            <a:off x="2857500" y="4656709"/>
            <a:ext cx="978408" cy="484632"/>
          </a:xfrm>
          <a:prstGeom prst="rightArrow">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ight Arrow 26"/>
          <p:cNvSpPr/>
          <p:nvPr/>
        </p:nvSpPr>
        <p:spPr>
          <a:xfrm>
            <a:off x="2864104" y="5837809"/>
            <a:ext cx="978408" cy="484632"/>
          </a:xfrm>
          <a:prstGeom prst="rightArrow">
            <a:avLst/>
          </a:prstGeom>
          <a:solidFill>
            <a:schemeClr val="accent4">
              <a:lumMod val="75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3962401" y="2682875"/>
            <a:ext cx="5051424" cy="806450"/>
          </a:xfrm>
          <a:prstGeom prst="rect">
            <a:avLst/>
          </a:prstGeom>
          <a:solidFill>
            <a:srgbClr val="1A1422"/>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1200"/>
              </a:spcAft>
            </a:pPr>
            <a:r>
              <a:rPr lang="en-US" sz="1200" b="1" dirty="0" smtClean="0">
                <a:solidFill>
                  <a:schemeClr val="bg1"/>
                </a:solidFill>
                <a:latin typeface="Arial" pitchFamily="34" charset="0"/>
                <a:cs typeface="Arial" pitchFamily="34" charset="0"/>
              </a:rPr>
              <a:t>Historically, and under traditional regulation, the allowed ROE is fixed.  Now allowed ROEs are variable and move with market conditions which can be both favorable and unfavorable.  This makes base rate adjustments more variable.</a:t>
            </a:r>
            <a:endParaRPr lang="en-US" sz="1200" b="1" dirty="0">
              <a:solidFill>
                <a:schemeClr val="bg1"/>
              </a:solidFill>
              <a:latin typeface="Arial" pitchFamily="34" charset="0"/>
              <a:cs typeface="Arial" pitchFamily="34" charset="0"/>
            </a:endParaRPr>
          </a:p>
        </p:txBody>
      </p:sp>
      <p:sp>
        <p:nvSpPr>
          <p:cNvPr id="29" name="Rectangle 28"/>
          <p:cNvSpPr/>
          <p:nvPr/>
        </p:nvSpPr>
        <p:spPr>
          <a:xfrm>
            <a:off x="3962401" y="3552825"/>
            <a:ext cx="5057325" cy="860425"/>
          </a:xfrm>
          <a:prstGeom prst="rect">
            <a:avLst/>
          </a:prstGeom>
          <a:solidFill>
            <a:srgbClr val="1A1422"/>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1200"/>
              </a:spcAft>
            </a:pPr>
            <a:r>
              <a:rPr lang="en-US" sz="1200" b="1" dirty="0" smtClean="0">
                <a:solidFill>
                  <a:schemeClr val="bg1"/>
                </a:solidFill>
                <a:latin typeface="Arial" pitchFamily="34" charset="0"/>
                <a:cs typeface="Arial" pitchFamily="34" charset="0"/>
              </a:rPr>
              <a:t>Traditionally, utility earnings vary based upon general economic conditions.  Utilities bear the risk of changes in weather and the economy.  This modification eliminates one component of earnings variation.</a:t>
            </a:r>
            <a:endParaRPr lang="en-US" sz="1200" b="1" dirty="0">
              <a:solidFill>
                <a:schemeClr val="bg1"/>
              </a:solidFill>
              <a:latin typeface="Arial" pitchFamily="34" charset="0"/>
              <a:cs typeface="Arial" pitchFamily="34" charset="0"/>
            </a:endParaRPr>
          </a:p>
        </p:txBody>
      </p:sp>
      <p:sp>
        <p:nvSpPr>
          <p:cNvPr id="30" name="Rectangle 29"/>
          <p:cNvSpPr/>
          <p:nvPr/>
        </p:nvSpPr>
        <p:spPr>
          <a:xfrm>
            <a:off x="3962402" y="4527550"/>
            <a:ext cx="5057324" cy="869950"/>
          </a:xfrm>
          <a:prstGeom prst="rect">
            <a:avLst/>
          </a:prstGeom>
          <a:solidFill>
            <a:srgbClr val="1A1422"/>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1200"/>
              </a:spcAft>
            </a:pPr>
            <a:r>
              <a:rPr lang="en-US" sz="1200" b="1" dirty="0" smtClean="0">
                <a:solidFill>
                  <a:schemeClr val="bg1"/>
                </a:solidFill>
                <a:latin typeface="Arial" pitchFamily="34" charset="0"/>
                <a:cs typeface="Arial" pitchFamily="34" charset="0"/>
              </a:rPr>
              <a:t>Both provisions were originally adopted to require some “buy-in” from each utility in terms of their off-system gas and power purchases.  This “buy-in” has been substantially reduced.</a:t>
            </a:r>
            <a:endParaRPr lang="en-US" sz="1200" b="1" dirty="0">
              <a:solidFill>
                <a:schemeClr val="bg1"/>
              </a:solidFill>
              <a:latin typeface="Arial" pitchFamily="34" charset="0"/>
              <a:cs typeface="Arial" pitchFamily="34" charset="0"/>
            </a:endParaRPr>
          </a:p>
        </p:txBody>
      </p:sp>
      <p:sp>
        <p:nvSpPr>
          <p:cNvPr id="31" name="Rectangle 30"/>
          <p:cNvSpPr/>
          <p:nvPr/>
        </p:nvSpPr>
        <p:spPr>
          <a:xfrm>
            <a:off x="3962401" y="5499100"/>
            <a:ext cx="5057325" cy="1123950"/>
          </a:xfrm>
          <a:prstGeom prst="rect">
            <a:avLst/>
          </a:prstGeom>
          <a:solidFill>
            <a:srgbClr val="1A1422"/>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1200"/>
              </a:spcAft>
            </a:pPr>
            <a:r>
              <a:rPr lang="en-US" sz="1200" b="1" dirty="0" smtClean="0">
                <a:solidFill>
                  <a:schemeClr val="bg1"/>
                </a:solidFill>
                <a:latin typeface="Arial" pitchFamily="34" charset="0"/>
                <a:cs typeface="Arial" pitchFamily="34" charset="0"/>
              </a:rPr>
              <a:t>The SERF diverted approximately $4.4 million in what should have been commodity gas-related savings (PGA) to a new fund designed to cover the investment costs of new infrastructure investments. This action effectively expropriated ratepayer savings and creates regulatory risk regarding whether future ratepayer savings will also be skimmed.</a:t>
            </a:r>
            <a:endParaRPr lang="en-US" sz="1200" b="1"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90103897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Provisions for “Exclusion” Costs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39</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Vermont Alt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6" name="Rectangle 15"/>
          <p:cNvSpPr>
            <a:spLocks noChangeArrowheads="1"/>
          </p:cNvSpPr>
          <p:nvPr/>
        </p:nvSpPr>
        <p:spPr bwMode="auto">
          <a:xfrm>
            <a:off x="121444" y="1276350"/>
            <a:ext cx="8731949" cy="5499100"/>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000" dirty="0" smtClean="0">
                <a:latin typeface="Arial" pitchFamily="34" charset="0"/>
                <a:cs typeface="Arial" pitchFamily="34" charset="0"/>
              </a:rPr>
              <a:t>Both plans (GMP, VGS) have provisions that </a:t>
            </a:r>
            <a:r>
              <a:rPr lang="en-US" sz="2000" b="1" dirty="0" smtClean="0">
                <a:latin typeface="Arial" pitchFamily="34" charset="0"/>
                <a:cs typeface="Arial" pitchFamily="34" charset="0"/>
              </a:rPr>
              <a:t>allow for the recovery of certain annual capital investments</a:t>
            </a:r>
            <a:r>
              <a:rPr lang="en-US" sz="2000" dirty="0" smtClean="0">
                <a:latin typeface="Arial" pitchFamily="34" charset="0"/>
                <a:cs typeface="Arial" pitchFamily="34" charset="0"/>
              </a:rPr>
              <a:t>.  These types of costs are referred to as “exclusionary” in the VGS plan and include items that impact utility costs and are </a:t>
            </a:r>
            <a:r>
              <a:rPr lang="en-US" sz="2000" b="1" dirty="0" smtClean="0">
                <a:latin typeface="Arial" pitchFamily="34" charset="0"/>
                <a:cs typeface="Arial" pitchFamily="34" charset="0"/>
              </a:rPr>
              <a:t>under utility control.</a:t>
            </a:r>
          </a:p>
          <a:p>
            <a:pPr algn="just">
              <a:spcAft>
                <a:spcPts val="1200"/>
              </a:spcAft>
            </a:pPr>
            <a:r>
              <a:rPr lang="en-US" sz="2000" dirty="0" smtClean="0">
                <a:latin typeface="Arial" pitchFamily="34" charset="0"/>
                <a:cs typeface="Arial" pitchFamily="34" charset="0"/>
              </a:rPr>
              <a:t>These costs are allowed because it is believed that in doing so the Board will be </a:t>
            </a:r>
            <a:r>
              <a:rPr lang="en-US" sz="2000" b="1" dirty="0" smtClean="0">
                <a:latin typeface="Arial" pitchFamily="34" charset="0"/>
                <a:cs typeface="Arial" pitchFamily="34" charset="0"/>
              </a:rPr>
              <a:t>removing an incentive to avoid costs that would otherwise be desirable</a:t>
            </a:r>
            <a:r>
              <a:rPr lang="en-US" sz="2000" dirty="0" smtClean="0">
                <a:latin typeface="Arial" pitchFamily="34" charset="0"/>
                <a:cs typeface="Arial" pitchFamily="34" charset="0"/>
              </a:rPr>
              <a:t>.  In other words, under the belief that </a:t>
            </a:r>
            <a:r>
              <a:rPr lang="en-US" sz="2000" b="1" dirty="0" smtClean="0">
                <a:latin typeface="Arial" pitchFamily="34" charset="0"/>
                <a:cs typeface="Arial" pitchFamily="34" charset="0"/>
              </a:rPr>
              <a:t>alternative regulation will incent utilities to not make investments needed to provide safe, economic and reliable service</a:t>
            </a:r>
            <a:r>
              <a:rPr lang="en-US" sz="2000" dirty="0" smtClean="0">
                <a:latin typeface="Arial" pitchFamily="34" charset="0"/>
                <a:cs typeface="Arial" pitchFamily="34" charset="0"/>
              </a:rPr>
              <a:t>. This should not be the case and the premise is inconsistent with the origins of alternative regulation.  </a:t>
            </a:r>
          </a:p>
          <a:p>
            <a:pPr algn="just">
              <a:spcAft>
                <a:spcPts val="1200"/>
              </a:spcAft>
            </a:pPr>
            <a:r>
              <a:rPr lang="en-US" sz="2000" b="1" dirty="0" smtClean="0">
                <a:latin typeface="Arial" pitchFamily="34" charset="0"/>
                <a:cs typeface="Arial" pitchFamily="34" charset="0"/>
              </a:rPr>
              <a:t>Price increases allowed under alternative regulation are made to facilitate utility investments, much like those which would arise in competitive markets</a:t>
            </a:r>
            <a:r>
              <a:rPr lang="en-US" sz="2000" dirty="0" smtClean="0">
                <a:latin typeface="Arial" pitchFamily="34" charset="0"/>
                <a:cs typeface="Arial" pitchFamily="34" charset="0"/>
              </a:rPr>
              <a:t>.  Competitive firms, for instance, must facilitate their own capital investments through annual price increases, efficiencies, and the cost-effectiveness of the investment.  </a:t>
            </a:r>
            <a:r>
              <a:rPr lang="en-US" sz="2000" b="1" dirty="0" smtClean="0">
                <a:latin typeface="Arial" pitchFamily="34" charset="0"/>
                <a:cs typeface="Arial" pitchFamily="34" charset="0"/>
              </a:rPr>
              <a:t>Competitive firms don’t get “pass-through” trackers for capital investments</a:t>
            </a:r>
            <a:r>
              <a:rPr lang="en-US" sz="2000" dirty="0" smtClean="0">
                <a:latin typeface="Arial" pitchFamily="34" charset="0"/>
                <a:cs typeface="Arial" pitchFamily="34" charset="0"/>
              </a:rPr>
              <a:t>.</a:t>
            </a:r>
          </a:p>
        </p:txBody>
      </p:sp>
    </p:spTree>
    <p:extLst>
      <p:ext uri="{BB962C8B-B14F-4D97-AF65-F5344CB8AC3E}">
        <p14:creationId xmlns:p14="http://schemas.microsoft.com/office/powerpoint/2010/main" val="25026640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Relationship Between ARP “Exclusions” and Trackers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40</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Vermont Alt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6" name="Rectangle 15"/>
          <p:cNvSpPr>
            <a:spLocks noChangeArrowheads="1"/>
          </p:cNvSpPr>
          <p:nvPr/>
        </p:nvSpPr>
        <p:spPr bwMode="auto">
          <a:xfrm>
            <a:off x="108744" y="1339850"/>
            <a:ext cx="8879681" cy="5238750"/>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200" dirty="0" smtClean="0">
                <a:latin typeface="Arial" pitchFamily="34" charset="0"/>
                <a:cs typeface="Arial" pitchFamily="34" charset="0"/>
              </a:rPr>
              <a:t>The use of exclusions in the Vermont ARP creates a </a:t>
            </a:r>
            <a:r>
              <a:rPr lang="en-US" sz="2200" b="1" dirty="0" smtClean="0">
                <a:latin typeface="Arial" pitchFamily="34" charset="0"/>
                <a:cs typeface="Arial" pitchFamily="34" charset="0"/>
              </a:rPr>
              <a:t>cost-plus based mechanism</a:t>
            </a:r>
            <a:r>
              <a:rPr lang="en-US" sz="2200" dirty="0" smtClean="0">
                <a:latin typeface="Arial" pitchFamily="34" charset="0"/>
                <a:cs typeface="Arial" pitchFamily="34" charset="0"/>
              </a:rPr>
              <a:t> (or “pass-through” mechanism or “tracker”) that directly incorporates costs into annual rate adjustments on a dollar-for-dollar basis.</a:t>
            </a:r>
          </a:p>
          <a:p>
            <a:pPr algn="just">
              <a:spcAft>
                <a:spcPts val="1200"/>
              </a:spcAft>
            </a:pPr>
            <a:r>
              <a:rPr lang="en-US" sz="2200" dirty="0" smtClean="0">
                <a:latin typeface="Arial" pitchFamily="34" charset="0"/>
                <a:cs typeface="Arial" pitchFamily="34" charset="0"/>
              </a:rPr>
              <a:t>Trackers </a:t>
            </a:r>
            <a:r>
              <a:rPr lang="en-US" sz="2200" b="1" dirty="0" smtClean="0">
                <a:latin typeface="Arial" pitchFamily="34" charset="0"/>
                <a:cs typeface="Arial" pitchFamily="34" charset="0"/>
              </a:rPr>
              <a:t>run counter</a:t>
            </a:r>
            <a:r>
              <a:rPr lang="en-US" sz="2200" dirty="0" smtClean="0">
                <a:latin typeface="Arial" pitchFamily="34" charset="0"/>
                <a:cs typeface="Arial" pitchFamily="34" charset="0"/>
              </a:rPr>
              <a:t> to the two primary </a:t>
            </a:r>
            <a:r>
              <a:rPr lang="en-US" sz="2200" b="1" dirty="0" smtClean="0">
                <a:latin typeface="Arial" pitchFamily="34" charset="0"/>
                <a:cs typeface="Arial" pitchFamily="34" charset="0"/>
              </a:rPr>
              <a:t>goals of alternative regulation</a:t>
            </a:r>
            <a:r>
              <a:rPr lang="en-US" sz="2200" dirty="0" smtClean="0">
                <a:latin typeface="Arial" pitchFamily="34" charset="0"/>
                <a:cs typeface="Arial" pitchFamily="34" charset="0"/>
              </a:rPr>
              <a:t>: (1) creating greater operating efficiencies and (2) reducing regulatory/administrative costs.</a:t>
            </a:r>
          </a:p>
          <a:p>
            <a:pPr algn="just">
              <a:spcAft>
                <a:spcPts val="1200"/>
              </a:spcAft>
            </a:pPr>
            <a:r>
              <a:rPr lang="en-US" sz="2200" dirty="0" smtClean="0">
                <a:latin typeface="Arial" pitchFamily="34" charset="0"/>
                <a:cs typeface="Arial" pitchFamily="34" charset="0"/>
              </a:rPr>
              <a:t>Cost plus mechanisms </a:t>
            </a:r>
            <a:r>
              <a:rPr lang="en-US" sz="2200" b="1" dirty="0" smtClean="0">
                <a:latin typeface="Arial" pitchFamily="34" charset="0"/>
                <a:cs typeface="Arial" pitchFamily="34" charset="0"/>
              </a:rPr>
              <a:t>reduce the beneficial aspects of regulatory lag </a:t>
            </a:r>
            <a:r>
              <a:rPr lang="en-US" sz="2200" dirty="0" smtClean="0">
                <a:latin typeface="Arial" pitchFamily="34" charset="0"/>
                <a:cs typeface="Arial" pitchFamily="34" charset="0"/>
              </a:rPr>
              <a:t>that disciplines utility decision making and efficiency incentives.</a:t>
            </a:r>
          </a:p>
          <a:p>
            <a:pPr algn="just">
              <a:spcAft>
                <a:spcPts val="1200"/>
              </a:spcAft>
            </a:pPr>
            <a:r>
              <a:rPr lang="en-US" sz="2200" b="1" dirty="0" smtClean="0">
                <a:latin typeface="Arial" pitchFamily="34" charset="0"/>
                <a:cs typeface="Arial" pitchFamily="34" charset="0"/>
              </a:rPr>
              <a:t>Regulatory/administrative costs are increased</a:t>
            </a:r>
            <a:r>
              <a:rPr lang="en-US" sz="2200" dirty="0" smtClean="0">
                <a:latin typeface="Arial" pitchFamily="34" charset="0"/>
                <a:cs typeface="Arial" pitchFamily="34" charset="0"/>
              </a:rPr>
              <a:t> since the costs associated with these mechanisms need to be reviewed annually (and more quickly).  Makes the process more difficult for stakeholder group participation.</a:t>
            </a:r>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Tree>
    <p:extLst>
      <p:ext uri="{BB962C8B-B14F-4D97-AF65-F5344CB8AC3E}">
        <p14:creationId xmlns:p14="http://schemas.microsoft.com/office/powerpoint/2010/main" val="25026640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21445" y="836613"/>
            <a:ext cx="8860630" cy="382587"/>
          </a:xfrm>
          <a:prstGeom prst="rect">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smtClean="0">
                <a:solidFill>
                  <a:srgbClr val="2B1754"/>
                </a:solidFill>
                <a:latin typeface="Arial" pitchFamily="34" charset="0"/>
                <a:cs typeface="Arial" pitchFamily="34" charset="0"/>
              </a:rPr>
              <a:t>Exclusions and Ratepayer Protections</a:t>
            </a:r>
            <a:endParaRPr lang="en-US" sz="1600" b="1" dirty="0">
              <a:solidFill>
                <a:srgbClr val="2B1754"/>
              </a:solidFill>
              <a:latin typeface="Arial" pitchFamily="34" charset="0"/>
              <a:cs typeface="Arial" pitchFamily="34" charset="0"/>
            </a:endParaRPr>
          </a:p>
        </p:txBody>
      </p:sp>
      <p:pic>
        <p:nvPicPr>
          <p:cNvPr id="18" name="Picture 17" descr="LSU Logo v2.gif"/>
          <p:cNvPicPr>
            <a:picLocks noChangeAspect="1"/>
          </p:cNvPicPr>
          <p:nvPr/>
        </p:nvPicPr>
        <p:blipFill>
          <a:blip r:embed="rId2" cstate="print"/>
          <a:stretch>
            <a:fillRect/>
          </a:stretch>
        </p:blipFill>
        <p:spPr>
          <a:xfrm>
            <a:off x="225240" y="250827"/>
            <a:ext cx="971550" cy="483243"/>
          </a:xfrm>
          <a:prstGeom prst="rect">
            <a:avLst/>
          </a:prstGeom>
        </p:spPr>
      </p:pic>
      <p:sp>
        <p:nvSpPr>
          <p:cNvPr id="20" name="TextBox 19"/>
          <p:cNvSpPr txBox="1"/>
          <p:nvPr/>
        </p:nvSpPr>
        <p:spPr>
          <a:xfrm>
            <a:off x="4551761" y="332508"/>
            <a:ext cx="4278204" cy="369332"/>
          </a:xfrm>
          <a:prstGeom prst="rect">
            <a:avLst/>
          </a:prstGeom>
          <a:noFill/>
        </p:spPr>
        <p:txBody>
          <a:bodyPr wrap="square" rtlCol="0">
            <a:spAutoFit/>
          </a:bodyPr>
          <a:lstStyle/>
          <a:p>
            <a:pPr algn="r"/>
            <a:endParaRPr lang="en-US" b="1" dirty="0">
              <a:solidFill>
                <a:schemeClr val="bg1"/>
              </a:solidFill>
              <a:latin typeface="Arial" pitchFamily="34" charset="0"/>
              <a:cs typeface="Arial" pitchFamily="34" charset="0"/>
            </a:endParaRPr>
          </a:p>
        </p:txBody>
      </p:sp>
      <p:sp>
        <p:nvSpPr>
          <p:cNvPr id="15" name="TextBox 14"/>
          <p:cNvSpPr txBox="1"/>
          <p:nvPr/>
        </p:nvSpPr>
        <p:spPr>
          <a:xfrm>
            <a:off x="5834618" y="333163"/>
            <a:ext cx="3018775" cy="369332"/>
          </a:xfrm>
          <a:prstGeom prst="rect">
            <a:avLst/>
          </a:prstGeom>
          <a:noFill/>
        </p:spPr>
        <p:txBody>
          <a:bodyPr wrap="none" rtlCol="0">
            <a:spAutoFit/>
          </a:bodyPr>
          <a:lstStyle/>
          <a:p>
            <a:pPr algn="r"/>
            <a:r>
              <a:rPr lang="en-US" b="1" dirty="0" smtClean="0">
                <a:solidFill>
                  <a:schemeClr val="bg1"/>
                </a:solidFill>
                <a:latin typeface="Arial" pitchFamily="34" charset="0"/>
                <a:cs typeface="Arial" pitchFamily="34" charset="0"/>
              </a:rPr>
              <a:t>Incentives &amp; Performance</a:t>
            </a:r>
            <a:endParaRPr lang="en-US" b="1" dirty="0">
              <a:solidFill>
                <a:schemeClr val="bg1"/>
              </a:solidFill>
              <a:latin typeface="Arial" pitchFamily="34" charset="0"/>
              <a:cs typeface="Arial" pitchFamily="34" charset="0"/>
            </a:endParaRPr>
          </a:p>
        </p:txBody>
      </p:sp>
      <p:sp>
        <p:nvSpPr>
          <p:cNvPr id="13" name="TextBox 12"/>
          <p:cNvSpPr txBox="1"/>
          <p:nvPr/>
        </p:nvSpPr>
        <p:spPr>
          <a:xfrm>
            <a:off x="1178855" y="339540"/>
            <a:ext cx="6096000" cy="400110"/>
          </a:xfrm>
          <a:prstGeom prst="rect">
            <a:avLst/>
          </a:prstGeom>
          <a:noFill/>
          <a:ln>
            <a:noFill/>
          </a:ln>
        </p:spPr>
        <p:txBody>
          <a:bodyPr wrap="square" rtlCol="0">
            <a:spAutoFit/>
          </a:bodyPr>
          <a:lstStyle/>
          <a:p>
            <a:r>
              <a:rPr lang="en-US" sz="2000" b="1" dirty="0" smtClean="0">
                <a:solidFill>
                  <a:schemeClr val="bg1"/>
                </a:solidFill>
                <a:latin typeface="Arial" pitchFamily="34" charset="0"/>
                <a:ea typeface="Batang" pitchFamily="18" charset="-127"/>
                <a:cs typeface="Arial" pitchFamily="34" charset="0"/>
              </a:rPr>
              <a:t>Center for Energy Studies</a:t>
            </a:r>
            <a:endParaRPr lang="en-US" sz="2000" b="1" dirty="0">
              <a:solidFill>
                <a:schemeClr val="bg1"/>
              </a:solidFill>
              <a:latin typeface="Arial" pitchFamily="34" charset="0"/>
              <a:ea typeface="Batang" pitchFamily="18" charset="-127"/>
              <a:cs typeface="Arial" pitchFamily="34" charset="0"/>
            </a:endParaRPr>
          </a:p>
        </p:txBody>
      </p:sp>
      <p:sp>
        <p:nvSpPr>
          <p:cNvPr id="2" name="AutoShape 2"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AutoShape 4"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 name="AutoShape 6" descr="data:image/jpeg;base64,/9j/4AAQSkZJRgABAQAAAQABAAD/2wBDAAkGBwgHBgkIBwgKCgkLDRYPDQwMDRsUFRAWIB0iIiAdHx8kKDQsJCYxJx8fLT0tMTU3Ojo6Iys/RD84QzQ5Ojf/2wBDAQoKCg0MDRoPDxo3JR8lNzc3Nzc3Nzc3Nzc3Nzc3Nzc3Nzc3Nzc3Nzc3Nzc3Nzc3Nzc3Nzc3Nzc3Nzc3Nzc3Nzf/wAARCAC2ARUDASIAAhEBAxEB/8QAGwABAAIDAQEAAAAAAAAAAAAAAAUGAQMEAgf/xAA/EAABAwMCAgUJBgYCAgMAAAABAAIDBAUREiEGMRMiQVFhFBYXUlZxgZPRFSMykZXTBzVicqGzJDNCsYKSov/EABgBAQEBAQEAAAAAAAAAAAAAAAABAgME/8QAIhEBAQACAQQCAwEAAAAAAAAAAAECESEDEhMxIkFRcfDR/9oADAMBAAIRAxEAPwD7itNXVQUdO+oq5o4YIxl8kjg1rR3klblggEYIBHig10tTBWU8dTSTRzwSt1RyxODmuHeCNiFtUPwj/IKb+6T/AGOUwgIiICIiAiIgIiICIiAiIgIiICIiAiIgIiICIiAiIgIiICIiAiIgIiICwVlaaqOWWB7IZjDIfwyBocW/A7IIPgSr8r4eY7Ro6KpqIeec6Jntz8cKxKpfw5BhtdXSai8Q1kjtZABcZPvHZxt+J5HuwrarlNXQZRV/iW6z0NbaoadwaySfXVEjfoQQ3bx1vjHuz3KfCWaGURFAREQEREBERAREQEREBERAREQEREBERAREQEREBERAREQEREBEWqqqIqWB8879EbN3OwTj8kFV4EcY5a6n09WRsdSHd5JfGW/Dogc/1fnblUeEXtknoJGHLXUExae8GfZWmpnZTU0tRMcRxMc9xxnAAyVcuaKrxSOmuMpdt5LDT6MdvS1LdWfltx7yrevnX2pVXSC7VlZSNp5qfySGSKOTWGubMHgZ7y1zT7iFerVXR3O3U1dDjRPGHgZzjPZ8FvPGyTaRpvd4gs9OyWoa53SP0Ma3tdgnGezYFSIKqvGdNFeKu32YOb0/3la1p3z0QAb7us9u/gpPhq7sulugfoeyUQROkDyDu5gPMc1Lj8ZRMIsA5GQiwrKIiAiIgIiICIiAiIgIiICIiAiIgIiICIiAsLKq3GF9bTUjqWgqMVzukeA0HZsQD37+4t27QVccbldQWlFoo6iOqpmTQva9rh+JvLI2P+VvUBERBE36/wBLYmwuq4K2UTOLW+S0r5iD46Qcc10We6QXeiFXTR1EbC4t01ELongg75a7cKM47c1vDVRqYxwc9jQ5/SfdkuHXHR9bI5jGDtzC88BgN4dhHSQyYkfl8TJW6jnmelJcXd5J3KCPs88VPLw70jwx1R5XEO951Fwb/wDkn4Lmrb5LWC8xCfpaOXLactGA0NbEXDx1dL/grTWWK5Xmy8PS2auNFU0dZLJ0/Rh4Y09ICcH8vitNvtb2cMWanlqWzmjvb4qp5bvUYkkiPu3IOO4YXowmPbLbynL3fqersll42r5acCN9XFVU24xI1rIh2ct2kKTtt4puGbM231DZXmjqHUkYwA57QwyNd3Hq88Kz3KijuFvqaKYuEdRE6J5acHDgQcfmqRxJbzV3qot4ka2V3/La4jOmMRhvwJMbh8VMLM520qcpLfHVccVd2aetS0zKTV3l3Wc3n2dQ8u3nsvnsVRWUl8rKmmLo4YWVNGwAYDJGPkipWjxcZC3fbZq+k8FT+WWCGvDdLK576pjc8myOLhnxwV7vnD1Pc6dsUbWQl1bDVTPaOs/o3tdjPjpATHqTG2X9Glfprw+zVFPHUGZ9JRRTU0jgciM9JG2IvHxIz2AEntKsvCVfVXPhu3V1waGVc8DXzMDdIa48xg8sLhiskk1/v762LNDcKWCJpa/BdpDw4bbjmFop7nFYuIfsaeb/AI9VIHU7pHY6NzhtE3bkSDjPfjuUy1lPj7FsRYBWVxUREQEReXOaxpc44AGSUHpFppamKrp46iB2qKRoc12MZC25CDKLGoJnKDKIiAiIgIixkIMouS4XCnt8cT6hxHSzMhYBzc5xwAP/AH7gVy3e+Ulq6ETtmkdK8N0ws1loyAXO7gC5uT2ZSS30JVeBKwyujDgXtALm53AOcH/B/JV7iPiU0FPUMtEMddcIXMBpy8tHW1doB36p2UHQ3d8fElbe6iFzo/siKNzITvJIxvTHAJ2GJQASeeVudO2bTa+ucBgZAJ5DvVA4W6SpvVJJUOy+utj6w5OrQZSzI+BGB4ALbdLtBUXKmvkGqSKgjaXRdrXuc9jm78nbn36e5WLh20RUlutMkgDqqloW04lbsC0hpO3vaFvXjx5+z277PQttlqpKFhBFPC2PUG4DiBgnHjzXYiLj7UREQQHHDS/hyoYGzv1OY3RDP0Jflw2L8jSO85XBwLR1nmg2mqpnUtS6ST7ynnbMWDVsQ46hyxzytn8Tnuj4NrJo+h1xFkjRPEJIyWuBw8EgaduZ5eK2fw+LTw5GGPo3tE0gD6KBsULxqPWaGkgg9+d0HZwcws4bo2Oe55brBe/GXEPducADJ57KUkpoJGtbJCxzWvEgBaMBwOQffndVbh3hu3VdoiqJnV4kkfI53R3GoY3PSO5Na8AfAKS807V61y/Var9xBOKuC11Hn5NcXxh1HNaG0+e57ZXEg+8P29xW/wA07V61y/Var9xPNO1etcv1Wq/cVxtglaCip7fRw0lHEIqeFgZHGOTWjkAuhQXmnavWuX6rVfuJ5p2r1rl+q1X7ignCqJxbE4cWwdE3VI63S1LD6j4XsI9/4s79yn/NO1etcv1Wq/cXBXcBWipqG1IluLJWQSQtJuNQ7Z+O9+ezlnB7eQW+nl25JThi41lTdZjVVss0FUJ3U0bmNAYI5nNOMAH8Lo/xE/8AtWtfKbPaqCnp6CpqGVzc01bIGC41DS4iWMMAOvtyPfnO67532uno7TNLFcDJUyPbWNbdqv7gRhwkIHSb4e3SO/K1nhbl8YbfSEVVtdmsF2p3VFDNc5ImyviLvtSrHWY4tcP+zvBXb5p2r17l+q1X7i5Wa4qp1cV5pp6y3T0tM9sb5m6C9wJw0/ixjtxnHj38lH+adq9e5fqtV+4nmnavXuX6rVfuINUPDzxJG6efWIpnua4DrOaXawCccw/fbAxtjtWin4ZqIZGOdVteY4pWtc9pJ1u0aX4zg/gcTkHOs7889nmnavXuX6rVfuJ5p2r17l+q1X7iCKdYrhBPSx9C2pgZKHdUtHRDXqwM404/pG4GCFPWC2SWumkilndOXP1a3c3bAZPicZPie1c3mnavXuX6rVfuJ5p2r1rl+q1X7iCdRQXmnavWuX6rVfuJ5p2r1rl+q1X7iCdWCoPzTtXr3L9Vqv3FwVtosdJcKShkddDLVatBF0qiGkDPW+82zvj3JJsTdvu0NfcLlRwg6qCRkUjj2ucwOx+RH5qv194uEF4qKrUBQxRT08cDSdTpWgO1nsJ2AaPE81ULZw9QyVlkoWVNdEbnTx1VQGV8odLpjkznrcgWx78xhozhd9NwrDVWawyV0lW2tlrS2qIrpyC/Li4jr/0YBHh3LvOnMbz/AH9pG66XmtrKYGtiEMtoljMj3OyySUzBjD4Hqk4/rwswUzgLmzLzLSU0tTJ0p6zy5kTgT73RuGVqh4Gju9BxBC19VBIbt/xpJayZwdHG9jsEa99w8AnJBOR2Kws4CtX2pWVkstfJHUwMhMJuFRsG6s5OvLs6uR2HZzOdZdTGcQQ1lEbrxw2Y4msivEE1wcGjBGlxkb8T0+/9q2wcP3WC10sbqUmokukzJ2FwOaV8vMuB2xE1oA7BgbKah4CsMPknRx1wNGwxwn7RqMsaQAWjr7DAGwwNh3Lr807V61y/Var9xc71eeDSNruF6h9BxFHC8a6+YPpWs5x7A5OeZ1uecHbGFbIIxDDHEDkMaGgnwChfNO1etcv1Wq/cTzTtXrXL9Vqv3FjLO5e1TqKGp+GLbTzxzRuuGuNwc3Xcql7cjvaZCD7iFMjZZBERBXONLZXXC3B1uqq+N8RJfT0kkbTUMONTT0jS0nGcA4HevXDEVba+G2CthrZpWFzmQSOjdMGE9Vp06WZA7Bt4r3xvK6DhyomZWeSOY5jhJpc7OHDq4b1jnlgbrxwNLHNYGPgqZqiLpZNLp45GuA1csP6359+2yDfwc4v4cpHFjmF2slrsZb13bHHappQ/CX8gpv7pP9jlMICIiAiIgIdwiIKpxPbojUcNU1PTsMUdxb1MDAY1jnY37AWtOO8DuVevNF5Na67VocZb1FSNkx12xySAPwezeRxHZndX6voXVVZb52vDRSzOkLSPxZY5uPD8S9TW2jnYWTUsT2GYTlrmgjpAQQ73ggHPguuPV7dJpXLNXW2w19da56nS91RGyFrhlzwIom6jges4ZPe7xUJScQ3Kx01TW1rKm6S1UbJY4WnBDGsmPVB57Mbq8XEjsC9cQxB1VxZVadTqGKOYNA3eMMeWjuz0QHxUnU22eqvtna9jxTOss8TpMfgk6gHuOlz8e8rr8fv7/wARN8RXWotvDVTc6OnE9RHEJI4Nz0hOOqMb5OcLjl4lLPsVwgB8ua907GnJiwwk7nucNJ7VW6CqqKyez1dRLKKW5T6BA6QmPLDHpaG8s9SV23ZnK566Z9LQ3G4BvSyWp7IxG52GtfJPIHtPcdMkbv8A696zOnPS7Xquv9NQ2enuMzH4qBH0cTd3uL8bfAHJ7gCVttd4iuVXXwRRPaKSUR63EYl7y3wBDhv2hU40Ip6iptLppphQ00r4+meXuZGYow12TyBe14HuIXPa3SV1ZYJHyTQsvFM+oLYZDGXaull05Bz1S5ufgs+LHRteI77b5br9mRzF1V19TQ0kNLcZDj2Eg5Hfg45LvfURMmZC6RglkBLGF27gMZIHhkfmvm1I2pmstHUxmR1TJdPJ6h8RxKXHSx+SN9sOz3YKzcukoqS91VRJUB1FVQwwTPkc5zA6VzQ3PM5ZI3n2OBV8M3qU2+kzTRwRmSZ7WMHNzjgBeKurho4OmqZBHHqDdR7ycD/JXzytoZRVvtb6mskjoaOOslifVPfpc3SQSc7glj8A7Egr1Tl9zlpmVMtRPTXYNqqdkkhOthfKSWj/AMcRuiyNsZCz4p+Ta4V17gpL1S21+MzQSzvkztG1mnn79X+CqWLzPc7dNdqiMNfTvjcWaSzDBVF0YORkdRoySO1c74W1VhdWyFrp7jWx2+R725P/AFCncHd/XBOPeFZ7jw1NNQ8TRjD/ALV0sZGw4wwRtZzPI/i/ILcmGHs5qVsNpp6OjoZMa54qOODpCN9I3+G5XdV0MdU6mc8uaaeYTM043cARv4dYrfCwRxtY3OGgAZ8F7XC227VgDCyiKAiIgIiICIiAiIgr/FVzZQMghmbSBkzZHNkrJujjEjW5Y0O7y7HwDk4Gc13D0OmnpIcPeD5E8vgkOfxMcdy096mqimgqojFUwsljPNkjQ4H4FeZqSCalNK9mISNOhhLMDwxjHwQR/CX8gpv7pP8AY5TCheDmNj4dpGNzpbraMknYPd2lTSAiIgIiICIiAiIg5qmgpalk7JoGOE7AyXbBe0cgT8St5bkEeC9IggYuGaWGGzQMcTHa5jMzVzc4sc3O395K1RcK07477BXv8op7tWCpLAC0x4awAZzzBYDlWJFe/IQosQPEdbdZJg6OqoI6MwaeQa55Jznt14xjsWiDhiOlqeHnU87hDZYZImMc3Jka5gYN+zGFYcLKd2Qrtr4bdQ0rYDVB+m6S1+rRjZ73O08+zVjPgvF84YN1tt1oxVCM19XDU69GdHR9Ftz3z0fPxVlWMK9+W9mkHJw/0l7utwfUdSvoY6QxtbuzSX9bPbnXyx2LVScMso6jh90NS4xWekdTNa9oLpQWNaCT2Hq93arDhZU7shFWCzRWe3mka4y6qiWoc5w/8pHuecd2NWPgpTCyilu/YIiICIiAiIgIiICIiAiIgIi01cskNO+SGnfUSNGWxMc1pd4AuIH5lBG8JfyCm/uk/wBjlMKF4Nc5/DdG97DG52suY4glp1u2ONtvBTSAiIgIiICIiAiIgIiICIiAiIgIiICIiAiIgIiICIiAiIgIiICIiAiIgIiIIfhL+QU390n+xymFD8JbWCm/uk/2OUwgIiICIiAiIgIiICIiAiIgIiICIiAiIgIiICIiAiIgIiICIiAiIgIiIC01lLT1tM+mq4Y5oJBh8cjdTXDuIW5ctz6Y0E/k0vRS6CWyadWn3Dv7kHzef+ClqlnlkivV1p43vc5sMLmtZGCc6WjGwC1+hG2+0N6+Y36L6TZJZJrPQyzFxlfTsc8u5klozlcfFNVT0dt6WqrJ6VmsNHQPDHSOPJuo8t98+HcgoXoStvtDevmN+iehG2+0N6+Y36K22BlbPc2TT3GaYQUkYqAx/wBxNM9oOpjSNmgDI331eCluJHzx2WpdS1DKaXTgTPzhgJAJyAcbZ3wQOZCD556ErZ7RXr5jfos+hG2+0N6+Y36KdprlK59rdDWVJmfMGGB0xkErNRBkZlo6Rp55ONLQDjsNzmAdTyNLnNBaRqYcOHiD3oPl3oStvtDevmN+iehG2+0N6+Y36LvudbdqLh+Cuo6yrllqopaikgll+8LzpMLDkDVtzZzJPgrvfPKDZ6w0c5gnELi2VrA4t25gHbPdnI8Cg+c+hK2e0V5+Y36J6ErZ7RXr5jforBU3KubVwllVK2p6GnMELgS2UOaekcWjd2Ns43CkOD56iotc8bqp9RPG4M8rfKZo5HaR1mnS3t5jAwchBT/QlbfaG9fMb9Fn0I232hvXzG/RT1VX1cVgoJ33Co8uBdpZ+E1BDyOQb1nY5M2Bz8VP2KWrfPdo6uYymGr0xnRpAaY2OwB3ZJQUH0JWz2ivPzG/RPQlbfaG9fMb9FYK6rucdBWNmuTWGO5uY6aRzoQY+ja4Ma5rXaRqON855ZyV38Pmetur6wTXGGnjpow+kqpM/eva124xtpbgbHBLndyCoehK2+0N6+Y36J6ErZ7RXn5jforfe6m401wr+hqJDH9nOkhjZGMRuDgNXidz8By55iY7lVeTU7hcJXTCpDIGMmL2Tsy3JY7T97jJGDjG57BkIb0JW32hvXzG/RPQlbPaK9fMb9FcOJq4U1wpIYLi+GtkI6KAvAjxq3LhjLifwgd/LtKrhu9w+z+kFfUOYIY3yfe6HCqLCXRh5GBhwHU8fgg4vQlbPaG9fMb9E9CVt9ob18xv0Vv4jr/JrRRSVNfJR1krQI2tcIw6XSDl+Rs1pySPhvsom43GtbWVMNLdDoMWqeaSRzGwuD2gtOGfdZBOk4IIyTjAJCG9CVs9ob18xv0T0JW32hvXzG/RXCa4Qx8KQ1dbU1lJHsC4S5leckAB5HJxwQdtiM4UNabldprqynmrBJI4BkTon6mlnRB3SmPGCzVkdICDqwMYQRHoStntFevmN+iehK2e0V6+Y36K622rc7gqkrLlWzQuNEySepIAkGwJOMbH4KuxXeufWUbIK2aSB7mGE9Lqc9jpXNc3YESPa0ZdkjSCDk7oIz0I232hvXzG/RPQlbPaK8/Mb9Fd+HY520VZUy1dXLFNK8wCZ3SOijb1Rjbckguxvzx2KGgra46DR3KWakbcqdmv/sMrXOAc0uIGOZy3G22+EED6ErZ7RXr5jfonoStntFevmN+iuNsq5HcT1FNHVTVMHRPdIHHPRSBwAaRgaNidOM6gCTy3jqiuc2suEf2tP5OI9RkfKWCOXOzHu0fdA+AOQM+8K/6Erb7Q3r5jfonoStvtDevmN+im7Lc7o+9UEVRUSyumwZGE6QyHos5czv1j8fLBAW3iW4VlLXzttlZLJKW4khLjiFu2+nT1W4yekGTnsPYFnsdvFptNLbxUy1Ip4xGJpjl7wORJ713qgQXOuNdbXPrJZaXUI2QR1DtcxMmDIHaB0rGjHqkDWTnLcX4IMoiICIiAsEZWUQAiIgxhZREGMLKIgxhMLKIMYWURBjCyirf8RLhV2vhCurLfO+nqGOiDZWNBLA6VjSdwRyJ5hBY0wF89l4yr7XSxscwVpfXPiglkB+/gD2M16m4bkF//AMtOw7R0S8Z3HyapdDSUrX0T2U9W6Uua2Ock6gMkAtADTuRnUN0F6IBTC4rHXOudopK57OjdPE15ZhwwT/cAfzAXcgwRnmmFlEGMZ5phZRBjCAY7llEBYwsogxhMc1lEGMbphZRBjH+FlEQEREBERAREQEREBERAREQEREBERAWHNDgQ4Ag9hCIg8SQxvj0OYC3GMdw8O5aaO30lFTmCmgayMnLgcuLj3kncnxKIg6uSIiAiIgIiICIiAiIgIiICIiAiIgIiI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sp>
        <p:nvSpPr>
          <p:cNvPr id="8" name="Slide Number Placeholder 7"/>
          <p:cNvSpPr>
            <a:spLocks noGrp="1"/>
          </p:cNvSpPr>
          <p:nvPr>
            <p:ph type="sldNum" sz="quarter" idx="12"/>
          </p:nvPr>
        </p:nvSpPr>
        <p:spPr>
          <a:xfrm>
            <a:off x="6992938" y="6518275"/>
            <a:ext cx="2133600" cy="365125"/>
          </a:xfrm>
        </p:spPr>
        <p:txBody>
          <a:bodyPr/>
          <a:lstStyle/>
          <a:p>
            <a:fld id="{DE4699D6-9F63-4995-B158-06EE416AD932}" type="slidenum">
              <a:rPr lang="en-US" smtClean="0">
                <a:latin typeface="Arial" pitchFamily="34" charset="0"/>
                <a:cs typeface="Arial" pitchFamily="34" charset="0"/>
              </a:rPr>
              <a:pPr/>
              <a:t>41</a:t>
            </a:fld>
            <a:endParaRPr lang="en-US" dirty="0">
              <a:latin typeface="Arial" pitchFamily="34" charset="0"/>
              <a:cs typeface="Arial" pitchFamily="34" charset="0"/>
            </a:endParaRPr>
          </a:p>
        </p:txBody>
      </p:sp>
      <p:sp>
        <p:nvSpPr>
          <p:cNvPr id="14" name="Rectangle 13"/>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Vermont Alt Regulation</a:t>
            </a:r>
            <a:endParaRPr lang="en-US" sz="2000" b="1"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stretch>
            <a:fillRect/>
          </a:stretch>
        </p:blipFill>
        <p:spPr>
          <a:xfrm>
            <a:off x="371476" y="311150"/>
            <a:ext cx="4567747" cy="365760"/>
          </a:xfrm>
          <a:prstGeom prst="rect">
            <a:avLst/>
          </a:prstGeom>
        </p:spPr>
      </p:pic>
      <p:sp>
        <p:nvSpPr>
          <p:cNvPr id="16" name="Rectangle 15"/>
          <p:cNvSpPr>
            <a:spLocks noChangeArrowheads="1"/>
          </p:cNvSpPr>
          <p:nvPr/>
        </p:nvSpPr>
        <p:spPr bwMode="auto">
          <a:xfrm>
            <a:off x="185785" y="1276350"/>
            <a:ext cx="8731949" cy="5322888"/>
          </a:xfrm>
          <a:prstGeom prst="rect">
            <a:avLst/>
          </a:prstGeom>
          <a:solidFill>
            <a:srgbClr val="FFFFFF"/>
          </a:solidFill>
          <a:ln w="9525">
            <a:solidFill>
              <a:srgbClr val="003300"/>
            </a:solidFill>
            <a:miter lim="800000"/>
            <a:headEnd/>
            <a:tailEnd/>
          </a:ln>
          <a:effectLst>
            <a:outerShdw dist="107763" dir="2700000" algn="ctr" rotWithShape="0">
              <a:schemeClr val="bg2">
                <a:alpha val="50000"/>
              </a:schemeClr>
            </a:outerShdw>
          </a:effectLst>
        </p:spPr>
        <p:txBody>
          <a:bodyPr lIns="182880" tIns="137160" rIns="182880" anchor="ctr"/>
          <a:lstStyle/>
          <a:p>
            <a:pPr algn="just">
              <a:spcAft>
                <a:spcPts val="1200"/>
              </a:spcAft>
            </a:pPr>
            <a:r>
              <a:rPr lang="en-US" sz="2200" dirty="0" smtClean="0">
                <a:latin typeface="Arial" pitchFamily="34" charset="0"/>
                <a:cs typeface="Arial" pitchFamily="34" charset="0"/>
              </a:rPr>
              <a:t>These exclusions are even more problematic since they </a:t>
            </a:r>
            <a:r>
              <a:rPr lang="en-US" sz="2200" b="1" dirty="0" smtClean="0">
                <a:latin typeface="Arial" pitchFamily="34" charset="0"/>
                <a:cs typeface="Arial" pitchFamily="34" charset="0"/>
              </a:rPr>
              <a:t>do not include ratepayer protection mechanisms </a:t>
            </a:r>
            <a:r>
              <a:rPr lang="en-US" sz="2200" dirty="0" smtClean="0">
                <a:latin typeface="Arial" pitchFamily="34" charset="0"/>
                <a:cs typeface="Arial" pitchFamily="34" charset="0"/>
              </a:rPr>
              <a:t>that are often utilized with cost trackers in other states such as:</a:t>
            </a:r>
          </a:p>
          <a:p>
            <a:pPr marL="914400" lvl="1" indent="-457200">
              <a:spcAft>
                <a:spcPts val="1200"/>
              </a:spcAft>
              <a:buFont typeface="Arial" panose="020B0604020202020204" pitchFamily="34" charset="0"/>
              <a:buChar char="•"/>
            </a:pPr>
            <a:r>
              <a:rPr lang="en-US" sz="2000" dirty="0">
                <a:latin typeface="Arial" pitchFamily="34" charset="0"/>
                <a:cs typeface="Arial" pitchFamily="34" charset="0"/>
              </a:rPr>
              <a:t>Term/cap/sunset provision.</a:t>
            </a:r>
          </a:p>
          <a:p>
            <a:pPr marL="914400" lvl="1" indent="-457200">
              <a:spcAft>
                <a:spcPts val="1200"/>
              </a:spcAft>
              <a:buFont typeface="Arial" panose="020B0604020202020204" pitchFamily="34" charset="0"/>
              <a:buChar char="•"/>
            </a:pPr>
            <a:r>
              <a:rPr lang="en-US" sz="2000" dirty="0">
                <a:latin typeface="Arial" pitchFamily="34" charset="0"/>
                <a:cs typeface="Arial" pitchFamily="34" charset="0"/>
              </a:rPr>
              <a:t>Rate Impact cap.</a:t>
            </a:r>
          </a:p>
          <a:p>
            <a:pPr marL="914400" lvl="1" indent="-457200">
              <a:spcAft>
                <a:spcPts val="1200"/>
              </a:spcAft>
              <a:buFont typeface="Arial" panose="020B0604020202020204" pitchFamily="34" charset="0"/>
              <a:buChar char="•"/>
            </a:pPr>
            <a:r>
              <a:rPr lang="en-US" sz="2000" dirty="0">
                <a:latin typeface="Arial" pitchFamily="34" charset="0"/>
                <a:cs typeface="Arial" pitchFamily="34" charset="0"/>
              </a:rPr>
              <a:t>Deferrals/Carrying charge limitations.</a:t>
            </a:r>
          </a:p>
          <a:p>
            <a:pPr marL="914400" lvl="1" indent="-457200">
              <a:spcAft>
                <a:spcPts val="1200"/>
              </a:spcAft>
              <a:buFont typeface="Arial" panose="020B0604020202020204" pitchFamily="34" charset="0"/>
              <a:buChar char="•"/>
            </a:pPr>
            <a:r>
              <a:rPr lang="en-US" sz="2000" dirty="0">
                <a:latin typeface="Arial" pitchFamily="34" charset="0"/>
                <a:cs typeface="Arial" pitchFamily="34" charset="0"/>
              </a:rPr>
              <a:t>Risk-Adjusted ROEs.</a:t>
            </a:r>
          </a:p>
          <a:p>
            <a:pPr marL="914400" lvl="1" indent="-457200">
              <a:spcAft>
                <a:spcPts val="1200"/>
              </a:spcAft>
              <a:buFont typeface="Arial" panose="020B0604020202020204" pitchFamily="34" charset="0"/>
              <a:buChar char="•"/>
            </a:pPr>
            <a:r>
              <a:rPr lang="en-US" sz="2000" dirty="0">
                <a:latin typeface="Arial" pitchFamily="34" charset="0"/>
                <a:cs typeface="Arial" pitchFamily="34" charset="0"/>
              </a:rPr>
              <a:t>Performance Benchmarks.</a:t>
            </a:r>
          </a:p>
          <a:p>
            <a:pPr marL="914400" lvl="1" indent="-457200">
              <a:spcAft>
                <a:spcPts val="1200"/>
              </a:spcAft>
              <a:buFont typeface="Arial" panose="020B0604020202020204" pitchFamily="34" charset="0"/>
              <a:buChar char="•"/>
            </a:pPr>
            <a:r>
              <a:rPr lang="en-US" sz="2000" dirty="0">
                <a:latin typeface="Arial" pitchFamily="34" charset="0"/>
                <a:cs typeface="Arial" pitchFamily="34" charset="0"/>
              </a:rPr>
              <a:t>Detailed Annual Minimum Filing requirements.</a:t>
            </a:r>
          </a:p>
          <a:p>
            <a:pPr algn="just">
              <a:spcAft>
                <a:spcPts val="1200"/>
              </a:spcAft>
            </a:pPr>
            <a:r>
              <a:rPr lang="en-US" sz="2200" dirty="0" smtClean="0">
                <a:latin typeface="Arial" pitchFamily="34" charset="0"/>
                <a:cs typeface="Arial" pitchFamily="34" charset="0"/>
              </a:rPr>
              <a:t>The </a:t>
            </a:r>
            <a:r>
              <a:rPr lang="en-US" sz="2200" b="1" dirty="0" smtClean="0">
                <a:latin typeface="Arial" pitchFamily="34" charset="0"/>
                <a:cs typeface="Arial" pitchFamily="34" charset="0"/>
              </a:rPr>
              <a:t>recent GMP successor plan did, however, include a number of new annual minimum filing requirements </a:t>
            </a:r>
            <a:r>
              <a:rPr lang="en-US" sz="2200" dirty="0" smtClean="0">
                <a:latin typeface="Arial" pitchFamily="34" charset="0"/>
                <a:cs typeface="Arial" pitchFamily="34" charset="0"/>
              </a:rPr>
              <a:t>that should assist in the annual regulatory review of these types of investments.</a:t>
            </a:r>
          </a:p>
        </p:txBody>
      </p:sp>
    </p:spTree>
    <p:extLst>
      <p:ext uri="{BB962C8B-B14F-4D97-AF65-F5344CB8AC3E}">
        <p14:creationId xmlns:p14="http://schemas.microsoft.com/office/powerpoint/2010/main" val="3447794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42</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Rectangle 8"/>
          <p:cNvSpPr/>
          <p:nvPr/>
        </p:nvSpPr>
        <p:spPr>
          <a:xfrm>
            <a:off x="1275160" y="2592493"/>
            <a:ext cx="6421040" cy="2162387"/>
          </a:xfrm>
          <a:prstGeom prst="rect">
            <a:avLst/>
          </a:prstGeom>
          <a:solidFill>
            <a:srgbClr val="17003A"/>
          </a:solidFill>
          <a:ln>
            <a:noFill/>
          </a:ln>
          <a:scene3d>
            <a:camera prst="orthographicFront"/>
            <a:lightRig rig="threePt" dir="t"/>
          </a:scene3d>
          <a:sp3d>
            <a:bevelT w="101600" prst="angle"/>
            <a:bevelB w="0" h="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Arial" panose="020B0604020202020204" pitchFamily="34" charset="0"/>
                <a:cs typeface="Arial" panose="020B0604020202020204" pitchFamily="34" charset="0"/>
              </a:rPr>
              <a:t>Ratepayer Advocacy</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035551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Why is Ratepayer Advocacy Important?</a:t>
            </a:r>
            <a:endParaRPr lang="en-US"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43</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5471160" y="305871"/>
            <a:ext cx="3337200" cy="400110"/>
          </a:xfrm>
          <a:prstGeom prst="rect">
            <a:avLst/>
          </a:prstGeom>
          <a:noFill/>
        </p:spPr>
        <p:txBody>
          <a:bodyPr wrap="square" rtlCol="0">
            <a:spAutoFit/>
          </a:bodyPr>
          <a:lstStyle/>
          <a:p>
            <a:pPr algn="r"/>
            <a:r>
              <a:rPr lang="en-US" sz="2000" b="1" dirty="0" smtClean="0">
                <a:solidFill>
                  <a:schemeClr val="bg1"/>
                </a:solidFill>
                <a:latin typeface="Arial" panose="020B0604020202020204" pitchFamily="34" charset="0"/>
                <a:cs typeface="Arial" panose="020B0604020202020204" pitchFamily="34" charset="0"/>
              </a:rPr>
              <a:t>Ratepayer Advocacy</a:t>
            </a:r>
            <a:endParaRPr lang="en-US" sz="2000" b="1"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228600" y="1372609"/>
            <a:ext cx="8778240" cy="5029200"/>
          </a:xfrm>
          <a:prstGeom prst="rect">
            <a:avLst/>
          </a:prstGeom>
          <a:solidFill>
            <a:schemeClr val="bg1"/>
          </a:solidFill>
          <a:ln>
            <a:solidFill>
              <a:schemeClr val="tx1"/>
            </a:solidFill>
          </a:ln>
        </p:spPr>
        <p:txBody>
          <a:bodyPr wrap="square" rtlCol="0" anchor="ctr">
            <a:noAutofit/>
          </a:bodyPr>
          <a:lstStyle/>
          <a:p>
            <a:pPr marL="285750" indent="-285750">
              <a:spcAft>
                <a:spcPts val="1200"/>
              </a:spcAft>
              <a:buFont typeface="Arial" panose="020B0604020202020204" pitchFamily="34" charset="0"/>
              <a:buChar char="•"/>
            </a:pPr>
            <a:r>
              <a:rPr lang="en-US" sz="2200" dirty="0" smtClean="0">
                <a:latin typeface="Arial" pitchFamily="34" charset="0"/>
                <a:cs typeface="Arial" pitchFamily="34" charset="0"/>
              </a:rPr>
              <a:t>Ratepayer advocacy is important because </a:t>
            </a:r>
            <a:r>
              <a:rPr lang="en-US" sz="2200" b="1" dirty="0" smtClean="0">
                <a:latin typeface="Arial" pitchFamily="34" charset="0"/>
                <a:cs typeface="Arial" pitchFamily="34" charset="0"/>
              </a:rPr>
              <a:t>it provides official sanction and resources</a:t>
            </a:r>
            <a:r>
              <a:rPr lang="en-US" sz="2200" dirty="0" smtClean="0">
                <a:latin typeface="Arial" pitchFamily="34" charset="0"/>
                <a:cs typeface="Arial" pitchFamily="34" charset="0"/>
              </a:rPr>
              <a:t> for the express purpose of representing the </a:t>
            </a:r>
            <a:r>
              <a:rPr lang="en-US" sz="2200" b="1" dirty="0" smtClean="0">
                <a:latin typeface="Arial" pitchFamily="34" charset="0"/>
                <a:cs typeface="Arial" pitchFamily="34" charset="0"/>
              </a:rPr>
              <a:t>collective interests of ratepayers</a:t>
            </a:r>
            <a:r>
              <a:rPr lang="en-US" sz="2200" dirty="0" smtClean="0">
                <a:latin typeface="Arial" pitchFamily="34" charset="0"/>
                <a:cs typeface="Arial" pitchFamily="34" charset="0"/>
              </a:rPr>
              <a:t> that typically do not have the collective organization, resources, or information to advocate individually before regulatory commissions.</a:t>
            </a:r>
          </a:p>
          <a:p>
            <a:pPr marL="285750" indent="-285750">
              <a:spcAft>
                <a:spcPts val="1200"/>
              </a:spcAft>
              <a:buFont typeface="Arial" panose="020B0604020202020204" pitchFamily="34" charset="0"/>
              <a:buChar char="•"/>
            </a:pPr>
            <a:r>
              <a:rPr lang="en-US" sz="2200" b="1" dirty="0" smtClean="0">
                <a:latin typeface="Arial" pitchFamily="34" charset="0"/>
                <a:cs typeface="Arial" pitchFamily="34" charset="0"/>
              </a:rPr>
              <a:t>Utilities</a:t>
            </a:r>
            <a:r>
              <a:rPr lang="en-US" sz="2200" dirty="0" smtClean="0">
                <a:latin typeface="Arial" pitchFamily="34" charset="0"/>
                <a:cs typeface="Arial" pitchFamily="34" charset="0"/>
              </a:rPr>
              <a:t> often have considerable resources to adequately </a:t>
            </a:r>
            <a:r>
              <a:rPr lang="en-US" sz="2200" b="1" dirty="0" smtClean="0">
                <a:latin typeface="Arial" pitchFamily="34" charset="0"/>
                <a:cs typeface="Arial" pitchFamily="34" charset="0"/>
              </a:rPr>
              <a:t>advocate for their interests</a:t>
            </a:r>
            <a:r>
              <a:rPr lang="en-US" sz="2200" dirty="0" smtClean="0">
                <a:latin typeface="Arial" pitchFamily="34" charset="0"/>
                <a:cs typeface="Arial" pitchFamily="34" charset="0"/>
              </a:rPr>
              <a:t> on both an individual and collective basis. </a:t>
            </a:r>
          </a:p>
          <a:p>
            <a:pPr marL="285750" indent="-285750">
              <a:spcAft>
                <a:spcPts val="1200"/>
              </a:spcAft>
              <a:buFont typeface="Arial" panose="020B0604020202020204" pitchFamily="34" charset="0"/>
              <a:buChar char="•"/>
            </a:pPr>
            <a:r>
              <a:rPr lang="en-US" sz="2200" dirty="0" smtClean="0">
                <a:latin typeface="Arial" pitchFamily="34" charset="0"/>
                <a:cs typeface="Arial" pitchFamily="34" charset="0"/>
              </a:rPr>
              <a:t>Industrial and large commercial groups typically have </a:t>
            </a:r>
            <a:r>
              <a:rPr lang="en-US" sz="2200" b="1" dirty="0" smtClean="0">
                <a:latin typeface="Arial" pitchFamily="34" charset="0"/>
                <a:cs typeface="Arial" pitchFamily="34" charset="0"/>
              </a:rPr>
              <a:t>trade associations</a:t>
            </a:r>
            <a:r>
              <a:rPr lang="en-US" sz="2200" dirty="0" smtClean="0">
                <a:latin typeface="Arial" pitchFamily="34" charset="0"/>
                <a:cs typeface="Arial" pitchFamily="34" charset="0"/>
              </a:rPr>
              <a:t> to represent their interests.</a:t>
            </a:r>
          </a:p>
          <a:p>
            <a:pPr marL="285750" indent="-285750">
              <a:spcAft>
                <a:spcPts val="1200"/>
              </a:spcAft>
              <a:buFont typeface="Arial" panose="020B0604020202020204" pitchFamily="34" charset="0"/>
              <a:buChar char="•"/>
            </a:pPr>
            <a:r>
              <a:rPr lang="en-US" sz="2200" dirty="0">
                <a:latin typeface="Arial" pitchFamily="34" charset="0"/>
                <a:cs typeface="Arial" pitchFamily="34" charset="0"/>
              </a:rPr>
              <a:t>Residential and small commercial customers typically fall into this </a:t>
            </a:r>
            <a:r>
              <a:rPr lang="en-US" sz="2200" b="1" dirty="0" smtClean="0">
                <a:latin typeface="Arial" pitchFamily="34" charset="0"/>
                <a:cs typeface="Arial" pitchFamily="34" charset="0"/>
              </a:rPr>
              <a:t>under-represented</a:t>
            </a:r>
            <a:r>
              <a:rPr lang="en-US" sz="2200" dirty="0" smtClean="0">
                <a:latin typeface="Arial" pitchFamily="34" charset="0"/>
                <a:cs typeface="Arial" pitchFamily="34" charset="0"/>
              </a:rPr>
              <a:t> </a:t>
            </a:r>
            <a:r>
              <a:rPr lang="en-US" sz="2200" dirty="0">
                <a:latin typeface="Arial" pitchFamily="34" charset="0"/>
                <a:cs typeface="Arial" pitchFamily="34" charset="0"/>
              </a:rPr>
              <a:t>category</a:t>
            </a:r>
            <a:r>
              <a:rPr lang="en-US" sz="2200" dirty="0" smtClean="0">
                <a:latin typeface="Arial" pitchFamily="34" charset="0"/>
                <a:cs typeface="Arial" pitchFamily="34" charset="0"/>
              </a:rPr>
              <a:t>.</a:t>
            </a:r>
          </a:p>
        </p:txBody>
      </p:sp>
    </p:spTree>
    <p:extLst>
      <p:ext uri="{BB962C8B-B14F-4D97-AF65-F5344CB8AC3E}">
        <p14:creationId xmlns:p14="http://schemas.microsoft.com/office/powerpoint/2010/main" val="13404063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U.S. Offices of Ratepayer Advocacy</a:t>
            </a:r>
            <a:endParaRPr lang="en-US"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44</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5471160" y="305871"/>
            <a:ext cx="3337200" cy="400110"/>
          </a:xfrm>
          <a:prstGeom prst="rect">
            <a:avLst/>
          </a:prstGeom>
          <a:noFill/>
        </p:spPr>
        <p:txBody>
          <a:bodyPr wrap="square" rtlCol="0">
            <a:spAutoFit/>
          </a:bodyPr>
          <a:lstStyle/>
          <a:p>
            <a:pPr algn="r"/>
            <a:r>
              <a:rPr lang="en-US" sz="2000" b="1" dirty="0" smtClean="0">
                <a:solidFill>
                  <a:schemeClr val="bg1"/>
                </a:solidFill>
                <a:latin typeface="Arial" panose="020B0604020202020204" pitchFamily="34" charset="0"/>
                <a:cs typeface="Arial" panose="020B0604020202020204" pitchFamily="34" charset="0"/>
              </a:rPr>
              <a:t>Ratepayer Advocacy</a:t>
            </a:r>
            <a:endParaRPr lang="en-US" sz="2000" b="1" dirty="0">
              <a:solidFill>
                <a:schemeClr val="bg1"/>
              </a:solidFill>
              <a:latin typeface="Arial" panose="020B0604020202020204" pitchFamily="34" charset="0"/>
              <a:cs typeface="Arial" panose="020B0604020202020204" pitchFamily="34" charset="0"/>
            </a:endParaRPr>
          </a:p>
        </p:txBody>
      </p:sp>
      <p:sp>
        <p:nvSpPr>
          <p:cNvPr id="17" name="TextBox 16"/>
          <p:cNvSpPr txBox="1"/>
          <p:nvPr/>
        </p:nvSpPr>
        <p:spPr>
          <a:xfrm>
            <a:off x="99791" y="6567642"/>
            <a:ext cx="7304861" cy="246221"/>
          </a:xfrm>
          <a:prstGeom prst="rect">
            <a:avLst/>
          </a:prstGeom>
          <a:noFill/>
        </p:spPr>
        <p:txBody>
          <a:bodyPr wrap="square" rtlCol="0">
            <a:spAutoFit/>
          </a:bodyPr>
          <a:lstStyle/>
          <a:p>
            <a:r>
              <a:rPr lang="en-US" sz="1000" dirty="0" smtClean="0">
                <a:latin typeface="Arial" pitchFamily="34" charset="0"/>
                <a:cs typeface="Arial" pitchFamily="34" charset="0"/>
              </a:rPr>
              <a:t>Source: National Association of State Utility Consumer Advocates (“NASUCA”).</a:t>
            </a:r>
          </a:p>
        </p:txBody>
      </p:sp>
      <p:pic>
        <p:nvPicPr>
          <p:cNvPr id="1026" name="Picture 2" descr="m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6436" y="2133600"/>
            <a:ext cx="6910647" cy="44196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 Box 12"/>
          <p:cNvSpPr txBox="1">
            <a:spLocks noChangeArrowheads="1"/>
          </p:cNvSpPr>
          <p:nvPr/>
        </p:nvSpPr>
        <p:spPr bwMode="auto">
          <a:xfrm>
            <a:off x="95249" y="1368414"/>
            <a:ext cx="8848725" cy="646331"/>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b="1" dirty="0" smtClean="0">
                <a:solidFill>
                  <a:prstClr val="black"/>
                </a:solidFill>
                <a:latin typeface="Arial" pitchFamily="34" charset="0"/>
                <a:cs typeface="Arial" pitchFamily="34" charset="0"/>
              </a:rPr>
              <a:t>	There are currently 40 different legislatively-created ratepayer advocacy offices in the U.S.</a:t>
            </a:r>
          </a:p>
        </p:txBody>
      </p:sp>
    </p:spTree>
    <p:extLst>
      <p:ext uri="{BB962C8B-B14F-4D97-AF65-F5344CB8AC3E}">
        <p14:creationId xmlns:p14="http://schemas.microsoft.com/office/powerpoint/2010/main" val="46953766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What is a Ratepayer Advocate?</a:t>
            </a:r>
            <a:endParaRPr lang="en-US"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45</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5471160" y="305871"/>
            <a:ext cx="3337200" cy="400110"/>
          </a:xfrm>
          <a:prstGeom prst="rect">
            <a:avLst/>
          </a:prstGeom>
          <a:noFill/>
        </p:spPr>
        <p:txBody>
          <a:bodyPr wrap="square" rtlCol="0">
            <a:spAutoFit/>
          </a:bodyPr>
          <a:lstStyle/>
          <a:p>
            <a:pPr algn="r"/>
            <a:r>
              <a:rPr lang="en-US" sz="2000" b="1" dirty="0" smtClean="0">
                <a:solidFill>
                  <a:schemeClr val="bg1"/>
                </a:solidFill>
                <a:latin typeface="Arial" panose="020B0604020202020204" pitchFamily="34" charset="0"/>
                <a:cs typeface="Arial" panose="020B0604020202020204" pitchFamily="34" charset="0"/>
              </a:rPr>
              <a:t>Ratepayer Advocacy</a:t>
            </a:r>
            <a:endParaRPr lang="en-US" sz="2000" b="1"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228600" y="1271066"/>
            <a:ext cx="8778240" cy="5296576"/>
          </a:xfrm>
          <a:prstGeom prst="rect">
            <a:avLst/>
          </a:prstGeom>
          <a:solidFill>
            <a:schemeClr val="bg1"/>
          </a:solidFill>
          <a:ln>
            <a:solidFill>
              <a:schemeClr val="tx1"/>
            </a:solidFill>
          </a:ln>
        </p:spPr>
        <p:txBody>
          <a:bodyPr wrap="square" rtlCol="0" anchor="ctr">
            <a:noAutofit/>
          </a:bodyPr>
          <a:lstStyle/>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Ratepayer advocates are usually statutorily-created offices designed to represent and </a:t>
            </a:r>
            <a:r>
              <a:rPr lang="en-US" sz="2000" b="1" dirty="0" smtClean="0">
                <a:latin typeface="Arial" pitchFamily="34" charset="0"/>
                <a:cs typeface="Arial" pitchFamily="34" charset="0"/>
              </a:rPr>
              <a:t>advocate for ratepayer interests</a:t>
            </a:r>
            <a:r>
              <a:rPr lang="en-US" sz="2000" dirty="0" smtClean="0">
                <a:latin typeface="Arial" pitchFamily="34" charset="0"/>
                <a:cs typeface="Arial" pitchFamily="34" charset="0"/>
              </a:rPr>
              <a:t>.</a:t>
            </a:r>
          </a:p>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In some states, this advocacy is defined broadly across all customer classes.  In some instances the legislatively-set advocacy mission is limited to just </a:t>
            </a:r>
            <a:r>
              <a:rPr lang="en-US" sz="2000" b="1" dirty="0" smtClean="0">
                <a:latin typeface="Arial" pitchFamily="34" charset="0"/>
                <a:cs typeface="Arial" pitchFamily="34" charset="0"/>
              </a:rPr>
              <a:t>residential and small commercial customers</a:t>
            </a:r>
            <a:r>
              <a:rPr lang="en-US" sz="2000" dirty="0" smtClean="0">
                <a:latin typeface="Arial" pitchFamily="34" charset="0"/>
                <a:cs typeface="Arial" pitchFamily="34" charset="0"/>
              </a:rPr>
              <a:t>.</a:t>
            </a:r>
          </a:p>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A </a:t>
            </a:r>
            <a:r>
              <a:rPr lang="en-US" sz="2000" b="1" dirty="0" smtClean="0">
                <a:latin typeface="Arial" pitchFamily="34" charset="0"/>
                <a:cs typeface="Arial" pitchFamily="34" charset="0"/>
              </a:rPr>
              <a:t>ratepayer advocate’s mission should be as an active and independent advocate and representative for ratepayers </a:t>
            </a:r>
            <a:r>
              <a:rPr lang="en-US" sz="2000" dirty="0" smtClean="0">
                <a:latin typeface="Arial" pitchFamily="34" charset="0"/>
                <a:cs typeface="Arial" pitchFamily="34" charset="0"/>
              </a:rPr>
              <a:t>taking positions that directly support economic, safe and reliable service.</a:t>
            </a:r>
          </a:p>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Ratepayer advocacy does not translate into unbridled litigation nor does it suggest consistent opposition to utility and stakeholder positions. </a:t>
            </a:r>
            <a:r>
              <a:rPr lang="en-US" sz="2000" b="1" dirty="0" smtClean="0">
                <a:latin typeface="Arial" pitchFamily="34" charset="0"/>
                <a:cs typeface="Arial" pitchFamily="34" charset="0"/>
              </a:rPr>
              <a:t> It does mean strong, independent, and transparent representation</a:t>
            </a:r>
            <a:r>
              <a:rPr lang="en-US" sz="2000" dirty="0" smtClean="0">
                <a:latin typeface="Arial" pitchFamily="34" charset="0"/>
                <a:cs typeface="Arial" pitchFamily="34" charset="0"/>
              </a:rPr>
              <a:t>.</a:t>
            </a:r>
          </a:p>
        </p:txBody>
      </p:sp>
    </p:spTree>
    <p:extLst>
      <p:ext uri="{BB962C8B-B14F-4D97-AF65-F5344CB8AC3E}">
        <p14:creationId xmlns:p14="http://schemas.microsoft.com/office/powerpoint/2010/main" val="23634310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Selected Performance of Ratepayer Advocacy Offices</a:t>
            </a:r>
            <a:endParaRPr lang="en-US"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46</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5471160" y="305871"/>
            <a:ext cx="3337200" cy="369332"/>
          </a:xfrm>
          <a:prstGeom prst="rect">
            <a:avLst/>
          </a:prstGeom>
          <a:noFill/>
        </p:spPr>
        <p:txBody>
          <a:bodyPr wrap="square" rtlCol="0">
            <a:spAutoFit/>
          </a:bodyPr>
          <a:lstStyle/>
          <a:p>
            <a:pPr algn="r"/>
            <a:r>
              <a:rPr lang="en-US" b="1" dirty="0" smtClean="0">
                <a:solidFill>
                  <a:schemeClr val="bg1"/>
                </a:solidFill>
                <a:latin typeface="Arial" panose="020B0604020202020204" pitchFamily="34" charset="0"/>
                <a:cs typeface="Arial" panose="020B0604020202020204" pitchFamily="34" charset="0"/>
              </a:rPr>
              <a:t>Ratepayer Advocacy</a:t>
            </a:r>
            <a:endParaRPr lang="en-US" b="1" dirty="0">
              <a:solidFill>
                <a:schemeClr val="bg1"/>
              </a:solidFill>
              <a:latin typeface="Arial" panose="020B0604020202020204" pitchFamily="34" charset="0"/>
              <a:cs typeface="Arial" panose="020B0604020202020204" pitchFamily="34" charset="0"/>
            </a:endParaRPr>
          </a:p>
        </p:txBody>
      </p:sp>
      <p:sp>
        <p:nvSpPr>
          <p:cNvPr id="11" name="Text Box 12"/>
          <p:cNvSpPr txBox="1">
            <a:spLocks noChangeArrowheads="1"/>
          </p:cNvSpPr>
          <p:nvPr/>
        </p:nvSpPr>
        <p:spPr bwMode="auto">
          <a:xfrm>
            <a:off x="146049" y="1309616"/>
            <a:ext cx="8848725" cy="923330"/>
          </a:xfrm>
          <a:prstGeom prst="rect">
            <a:avLst/>
          </a:prstGeom>
          <a:solidFill>
            <a:schemeClr val="bg1"/>
          </a:solidFill>
          <a:ln w="9525">
            <a:solidFill>
              <a:schemeClr val="bg1">
                <a:lumMod val="50000"/>
              </a:schemeClr>
            </a:solidFill>
            <a:miter lim="800000"/>
            <a:headEnd/>
            <a:tailEnd/>
          </a:ln>
          <a:effectLst>
            <a:outerShdw blurRad="50800" dist="63500" dir="18900000" algn="bl" rotWithShape="0">
              <a:prstClr val="black">
                <a:alpha val="40000"/>
              </a:prstClr>
            </a:outerShdw>
          </a:effectLst>
        </p:spPr>
        <p:txBody>
          <a:bodyPr wrap="square">
            <a:spAutoFit/>
          </a:bodyPr>
          <a:lstStyle/>
          <a:p>
            <a:pPr marL="177800" indent="-177800" algn="ctr"/>
            <a:r>
              <a:rPr lang="en-US" dirty="0" smtClean="0">
                <a:solidFill>
                  <a:prstClr val="black"/>
                </a:solidFill>
                <a:latin typeface="Arial" pitchFamily="34" charset="0"/>
                <a:cs typeface="Arial" pitchFamily="34" charset="0"/>
              </a:rPr>
              <a:t>	Most major Ratepayer Advocate offices are estimated to provide ratepayer benefits that are multiples of their respective annual budgets.  California (not pictured) reports saving over $4.2 billion in 2012 alone.</a:t>
            </a:r>
          </a:p>
        </p:txBody>
      </p:sp>
      <p:sp>
        <p:nvSpPr>
          <p:cNvPr id="2" name="TextBox 1"/>
          <p:cNvSpPr txBox="1"/>
          <p:nvPr/>
        </p:nvSpPr>
        <p:spPr>
          <a:xfrm rot="16200000">
            <a:off x="-486066" y="4076700"/>
            <a:ext cx="2032929" cy="276999"/>
          </a:xfrm>
          <a:prstGeom prst="rect">
            <a:avLst/>
          </a:prstGeom>
          <a:solidFill>
            <a:schemeClr val="bg1"/>
          </a:solidFill>
        </p:spPr>
        <p:txBody>
          <a:bodyPr wrap="none" rtlCol="0">
            <a:spAutoFit/>
          </a:bodyPr>
          <a:lstStyle/>
          <a:p>
            <a:r>
              <a:rPr lang="en-US" sz="1200" dirty="0" smtClean="0">
                <a:latin typeface="Arial" panose="020B0604020202020204" pitchFamily="34" charset="0"/>
                <a:cs typeface="Arial" panose="020B0604020202020204" pitchFamily="34" charset="0"/>
              </a:rPr>
              <a:t>Annual Savings ($ Millions)</a:t>
            </a:r>
            <a:endParaRPr lang="en-US" sz="1200" dirty="0">
              <a:latin typeface="Arial" panose="020B0604020202020204" pitchFamily="34" charset="0"/>
              <a:cs typeface="Arial" panose="020B0604020202020204"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993" y="2330759"/>
            <a:ext cx="6831807" cy="4270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604658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How is the Independence of Ratepayer Advocacy Ensured?</a:t>
            </a:r>
            <a:endParaRPr lang="en-US"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47</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5471160" y="305871"/>
            <a:ext cx="3337200" cy="400110"/>
          </a:xfrm>
          <a:prstGeom prst="rect">
            <a:avLst/>
          </a:prstGeom>
          <a:noFill/>
        </p:spPr>
        <p:txBody>
          <a:bodyPr wrap="square" rtlCol="0">
            <a:spAutoFit/>
          </a:bodyPr>
          <a:lstStyle/>
          <a:p>
            <a:pPr algn="r"/>
            <a:r>
              <a:rPr lang="en-US" sz="2000" b="1" dirty="0" smtClean="0">
                <a:solidFill>
                  <a:schemeClr val="bg1"/>
                </a:solidFill>
                <a:latin typeface="Arial" panose="020B0604020202020204" pitchFamily="34" charset="0"/>
                <a:cs typeface="Arial" panose="020B0604020202020204" pitchFamily="34" charset="0"/>
              </a:rPr>
              <a:t>Ratepayer Advocacy</a:t>
            </a:r>
            <a:endParaRPr lang="en-US" sz="2000" b="1"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114300" y="1284718"/>
            <a:ext cx="8864600" cy="5200220"/>
          </a:xfrm>
          <a:prstGeom prst="rect">
            <a:avLst/>
          </a:prstGeom>
          <a:solidFill>
            <a:schemeClr val="bg1"/>
          </a:solidFill>
          <a:ln>
            <a:solidFill>
              <a:schemeClr val="tx1"/>
            </a:solidFill>
          </a:ln>
        </p:spPr>
        <p:txBody>
          <a:bodyPr wrap="square" rtlCol="0" anchor="ctr">
            <a:noAutofit/>
          </a:bodyPr>
          <a:lstStyle/>
          <a:p>
            <a:pPr marL="342900" indent="-342900" algn="just">
              <a:spcAft>
                <a:spcPts val="1200"/>
              </a:spcAft>
              <a:buFont typeface="+mj-lt"/>
              <a:buAutoNum type="arabicPeriod"/>
            </a:pPr>
            <a:r>
              <a:rPr lang="en-US" sz="2000" b="1" u="sng" dirty="0" smtClean="0">
                <a:latin typeface="Arial" pitchFamily="34" charset="0"/>
                <a:cs typeface="Arial" pitchFamily="34" charset="0"/>
              </a:rPr>
              <a:t>Organization:</a:t>
            </a:r>
            <a:r>
              <a:rPr lang="en-US" sz="2000" dirty="0" smtClean="0">
                <a:latin typeface="Arial" pitchFamily="34" charset="0"/>
                <a:cs typeface="Arial" pitchFamily="34" charset="0"/>
              </a:rPr>
              <a:t> optimally, ratepayer advocates should be an </a:t>
            </a:r>
            <a:r>
              <a:rPr lang="en-US" sz="2000" b="1" dirty="0" smtClean="0">
                <a:latin typeface="Arial" pitchFamily="34" charset="0"/>
                <a:cs typeface="Arial" pitchFamily="34" charset="0"/>
              </a:rPr>
              <a:t>independent office or agency</a:t>
            </a:r>
            <a:r>
              <a:rPr lang="en-US" sz="2000" dirty="0" smtClean="0">
                <a:latin typeface="Arial" pitchFamily="34" charset="0"/>
                <a:cs typeface="Arial" pitchFamily="34" charset="0"/>
              </a:rPr>
              <a:t> that is removed from the regulatory commission’s structure and oversight.  Many state ratepayer advocates are either independent offices that answer to the Governor or Legislature, or part of the Office of the Attorney General.</a:t>
            </a:r>
          </a:p>
          <a:p>
            <a:pPr marL="342900" indent="-342900" algn="just">
              <a:spcAft>
                <a:spcPts val="1200"/>
              </a:spcAft>
              <a:buFont typeface="+mj-lt"/>
              <a:buAutoNum type="arabicPeriod"/>
            </a:pPr>
            <a:r>
              <a:rPr lang="en-US" sz="2000" b="1" u="sng" dirty="0" smtClean="0">
                <a:latin typeface="Arial" pitchFamily="34" charset="0"/>
                <a:cs typeface="Arial" pitchFamily="34" charset="0"/>
              </a:rPr>
              <a:t>Funding:</a:t>
            </a:r>
            <a:r>
              <a:rPr lang="en-US" sz="2000" dirty="0" smtClean="0">
                <a:latin typeface="Arial" pitchFamily="34" charset="0"/>
                <a:cs typeface="Arial" pitchFamily="34" charset="0"/>
              </a:rPr>
              <a:t> ratepayer advocates should have </a:t>
            </a:r>
            <a:r>
              <a:rPr lang="en-US" sz="2000" b="1" dirty="0" smtClean="0">
                <a:latin typeface="Arial" pitchFamily="34" charset="0"/>
                <a:cs typeface="Arial" pitchFamily="34" charset="0"/>
              </a:rPr>
              <a:t>independent financial resources to litigate effectively in a regulatory proceeding</a:t>
            </a:r>
            <a:r>
              <a:rPr lang="en-US" sz="2000" dirty="0" smtClean="0">
                <a:latin typeface="Arial" pitchFamily="34" charset="0"/>
                <a:cs typeface="Arial" pitchFamily="34" charset="0"/>
              </a:rPr>
              <a:t>. </a:t>
            </a:r>
            <a:r>
              <a:rPr lang="en-US" sz="2000" dirty="0">
                <a:latin typeface="Arial" pitchFamily="34" charset="0"/>
                <a:cs typeface="Arial" pitchFamily="34" charset="0"/>
              </a:rPr>
              <a:t> </a:t>
            </a:r>
            <a:r>
              <a:rPr lang="en-US" sz="2000" dirty="0" smtClean="0">
                <a:latin typeface="Arial" pitchFamily="34" charset="0"/>
                <a:cs typeface="Arial" pitchFamily="34" charset="0"/>
              </a:rPr>
              <a:t>These funds can come a direct draw on regulatory assessments (as approved by other state administrative agency or legislative office) or covered directly from utilities (for fixed amount) on a proceeding-by-proceeding basis.</a:t>
            </a:r>
          </a:p>
          <a:p>
            <a:pPr marL="342900" indent="-342900" algn="just">
              <a:spcAft>
                <a:spcPts val="1200"/>
              </a:spcAft>
              <a:buFont typeface="+mj-lt"/>
              <a:buAutoNum type="arabicPeriod"/>
            </a:pPr>
            <a:r>
              <a:rPr lang="en-US" sz="2000" b="1" u="sng" dirty="0" smtClean="0">
                <a:latin typeface="Arial" pitchFamily="34" charset="0"/>
                <a:cs typeface="Arial" pitchFamily="34" charset="0"/>
              </a:rPr>
              <a:t>Selected Individual:</a:t>
            </a:r>
            <a:r>
              <a:rPr lang="en-US" sz="2000" dirty="0" smtClean="0">
                <a:latin typeface="Arial" pitchFamily="34" charset="0"/>
                <a:cs typeface="Arial" pitchFamily="34" charset="0"/>
              </a:rPr>
              <a:t>  a large part of a successful ratepayer advocate rests with the individual selected for the job.  </a:t>
            </a:r>
            <a:r>
              <a:rPr lang="en-US" sz="2000" b="1" dirty="0" smtClean="0">
                <a:latin typeface="Arial" pitchFamily="34" charset="0"/>
                <a:cs typeface="Arial" pitchFamily="34" charset="0"/>
              </a:rPr>
              <a:t>Ratepayer advocates </a:t>
            </a:r>
            <a:r>
              <a:rPr lang="en-US" sz="2000" dirty="0" smtClean="0">
                <a:latin typeface="Arial" pitchFamily="34" charset="0"/>
                <a:cs typeface="Arial" pitchFamily="34" charset="0"/>
              </a:rPr>
              <a:t>should have technical and/or legal expertise and </a:t>
            </a:r>
            <a:r>
              <a:rPr lang="en-US" sz="2000" b="1" dirty="0" smtClean="0">
                <a:latin typeface="Arial" pitchFamily="34" charset="0"/>
                <a:cs typeface="Arial" pitchFamily="34" charset="0"/>
              </a:rPr>
              <a:t>should have strong track record for independent action and advocacy</a:t>
            </a:r>
            <a:r>
              <a:rPr lang="en-US" sz="2000" dirty="0" smtClean="0">
                <a:latin typeface="Arial" pitchFamily="34" charset="0"/>
                <a:cs typeface="Arial" pitchFamily="34" charset="0"/>
              </a:rPr>
              <a:t>.  Individual should (optimally) have limited direct ties with commission and utilities.</a:t>
            </a:r>
          </a:p>
        </p:txBody>
      </p:sp>
    </p:spTree>
    <p:extLst>
      <p:ext uri="{BB962C8B-B14F-4D97-AF65-F5344CB8AC3E}">
        <p14:creationId xmlns:p14="http://schemas.microsoft.com/office/powerpoint/2010/main" val="207819307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Differences between a Ratepayer Advocate and Commission Staff</a:t>
            </a:r>
            <a:endParaRPr lang="en-US"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48</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5471160" y="305871"/>
            <a:ext cx="3337200" cy="400110"/>
          </a:xfrm>
          <a:prstGeom prst="rect">
            <a:avLst/>
          </a:prstGeom>
          <a:noFill/>
        </p:spPr>
        <p:txBody>
          <a:bodyPr wrap="square" rtlCol="0">
            <a:spAutoFit/>
          </a:bodyPr>
          <a:lstStyle/>
          <a:p>
            <a:pPr algn="r"/>
            <a:r>
              <a:rPr lang="en-US" sz="2000" b="1" dirty="0" smtClean="0">
                <a:solidFill>
                  <a:schemeClr val="bg1"/>
                </a:solidFill>
                <a:latin typeface="Arial" panose="020B0604020202020204" pitchFamily="34" charset="0"/>
                <a:cs typeface="Arial" panose="020B0604020202020204" pitchFamily="34" charset="0"/>
              </a:rPr>
              <a:t>Ratepayer Advocacy</a:t>
            </a:r>
            <a:endParaRPr lang="en-US" sz="2000" b="1" dirty="0">
              <a:solidFill>
                <a:schemeClr val="bg1"/>
              </a:solidFill>
              <a:latin typeface="Arial" panose="020B0604020202020204" pitchFamily="34" charset="0"/>
              <a:cs typeface="Arial" panose="020B0604020202020204" pitchFamily="34" charset="0"/>
            </a:endParaRPr>
          </a:p>
        </p:txBody>
      </p:sp>
      <p:sp>
        <p:nvSpPr>
          <p:cNvPr id="13" name="TextBox 12"/>
          <p:cNvSpPr txBox="1"/>
          <p:nvPr/>
        </p:nvSpPr>
        <p:spPr>
          <a:xfrm>
            <a:off x="228600" y="1271066"/>
            <a:ext cx="8778240" cy="5296576"/>
          </a:xfrm>
          <a:prstGeom prst="rect">
            <a:avLst/>
          </a:prstGeom>
          <a:solidFill>
            <a:schemeClr val="bg1"/>
          </a:solidFill>
          <a:ln>
            <a:solidFill>
              <a:schemeClr val="tx1"/>
            </a:solidFill>
          </a:ln>
        </p:spPr>
        <p:txBody>
          <a:bodyPr wrap="square" rtlCol="0" anchor="ctr">
            <a:noAutofit/>
          </a:bodyPr>
          <a:lstStyle/>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A ratepayer advocate’s mission is (and should be) </a:t>
            </a:r>
            <a:r>
              <a:rPr lang="en-US" sz="2000" b="1" dirty="0" smtClean="0">
                <a:latin typeface="Arial" pitchFamily="34" charset="0"/>
                <a:cs typeface="Arial" pitchFamily="34" charset="0"/>
              </a:rPr>
              <a:t>entirely different than a regulatory commission or regulatory commission’s staff</a:t>
            </a:r>
            <a:r>
              <a:rPr lang="en-US" sz="2000" dirty="0" smtClean="0">
                <a:latin typeface="Arial" pitchFamily="34" charset="0"/>
                <a:cs typeface="Arial" pitchFamily="34" charset="0"/>
              </a:rPr>
              <a:t>.  </a:t>
            </a:r>
          </a:p>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The goal of regulatory commissioner should be to </a:t>
            </a:r>
            <a:r>
              <a:rPr lang="en-US" sz="2000" b="1" dirty="0" smtClean="0">
                <a:latin typeface="Arial" pitchFamily="34" charset="0"/>
                <a:cs typeface="Arial" pitchFamily="34" charset="0"/>
              </a:rPr>
              <a:t>serve as a neutral arbiter of fact</a:t>
            </a:r>
            <a:r>
              <a:rPr lang="en-US" sz="2000" dirty="0" smtClean="0">
                <a:latin typeface="Arial" pitchFamily="34" charset="0"/>
                <a:cs typeface="Arial" pitchFamily="34" charset="0"/>
              </a:rPr>
              <a:t>, balancing the interest of regulatory stakeholders. </a:t>
            </a:r>
          </a:p>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The mission of a commission staff should be to </a:t>
            </a:r>
            <a:r>
              <a:rPr lang="en-US" sz="2000" b="1" dirty="0" smtClean="0">
                <a:latin typeface="Arial" pitchFamily="34" charset="0"/>
                <a:cs typeface="Arial" pitchFamily="34" charset="0"/>
              </a:rPr>
              <a:t>ensure that the regulatory commission has adequate information </a:t>
            </a:r>
            <a:r>
              <a:rPr lang="en-US" sz="2000" dirty="0" smtClean="0">
                <a:latin typeface="Arial" pitchFamily="34" charset="0"/>
                <a:cs typeface="Arial" pitchFamily="34" charset="0"/>
              </a:rPr>
              <a:t>to make decisions:  the commission staff should not be an active advocate for any party.</a:t>
            </a:r>
          </a:p>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Commission staffs should only actively provide testimony in a regulatory proceeding in those instances</a:t>
            </a:r>
            <a:r>
              <a:rPr lang="en-US" sz="2000" dirty="0">
                <a:latin typeface="Arial" pitchFamily="34" charset="0"/>
                <a:cs typeface="Arial" pitchFamily="34" charset="0"/>
              </a:rPr>
              <a:t> </a:t>
            </a:r>
            <a:r>
              <a:rPr lang="en-US" sz="2000" dirty="0" smtClean="0">
                <a:latin typeface="Arial" pitchFamily="34" charset="0"/>
                <a:cs typeface="Arial" pitchFamily="34" charset="0"/>
              </a:rPr>
              <a:t>where </a:t>
            </a:r>
            <a:r>
              <a:rPr lang="en-US" sz="2000" b="1" dirty="0" smtClean="0">
                <a:latin typeface="Arial" pitchFamily="34" charset="0"/>
                <a:cs typeface="Arial" pitchFamily="34" charset="0"/>
              </a:rPr>
              <a:t>the evidentiary record is known to be incomplete.</a:t>
            </a:r>
          </a:p>
          <a:p>
            <a:pPr marL="285750" indent="-285750">
              <a:spcAft>
                <a:spcPts val="1200"/>
              </a:spcAft>
              <a:buFont typeface="Arial" panose="020B0604020202020204" pitchFamily="34" charset="0"/>
              <a:buChar char="•"/>
            </a:pPr>
            <a:r>
              <a:rPr lang="en-US" sz="2000" dirty="0" smtClean="0">
                <a:latin typeface="Arial" pitchFamily="34" charset="0"/>
                <a:cs typeface="Arial" pitchFamily="34" charset="0"/>
              </a:rPr>
              <a:t>Commissions staffs should be </a:t>
            </a:r>
            <a:r>
              <a:rPr lang="en-US" sz="2000" b="1" dirty="0" smtClean="0">
                <a:latin typeface="Arial" pitchFamily="34" charset="0"/>
                <a:cs typeface="Arial" pitchFamily="34" charset="0"/>
              </a:rPr>
              <a:t>professional advisors and experts, not advocates.</a:t>
            </a:r>
          </a:p>
        </p:txBody>
      </p:sp>
    </p:spTree>
    <p:extLst>
      <p:ext uri="{BB962C8B-B14F-4D97-AF65-F5344CB8AC3E}">
        <p14:creationId xmlns:p14="http://schemas.microsoft.com/office/powerpoint/2010/main" val="38375871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3350" y="14287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49</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Rectangle 8"/>
          <p:cNvSpPr/>
          <p:nvPr/>
        </p:nvSpPr>
        <p:spPr>
          <a:xfrm>
            <a:off x="1275160" y="2592493"/>
            <a:ext cx="6421040" cy="2162387"/>
          </a:xfrm>
          <a:prstGeom prst="rect">
            <a:avLst/>
          </a:prstGeom>
          <a:solidFill>
            <a:srgbClr val="17003A"/>
          </a:solidFill>
          <a:ln>
            <a:noFill/>
          </a:ln>
          <a:scene3d>
            <a:camera prst="orthographicFront"/>
            <a:lightRig rig="threePt" dir="t"/>
          </a:scene3d>
          <a:sp3d>
            <a:bevelT w="101600" prst="angle"/>
            <a:bevelB w="0" h="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Arial" panose="020B0604020202020204" pitchFamily="34" charset="0"/>
                <a:cs typeface="Arial" panose="020B0604020202020204" pitchFamily="34" charset="0"/>
              </a:rPr>
              <a:t>Conclusions &amp; Recommendations</a:t>
            </a:r>
            <a:endParaRPr lang="en-US" sz="2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20058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Conclusions</a:t>
            </a:r>
            <a:endParaRPr lang="en-US" sz="2000" b="1" dirty="0">
              <a:latin typeface="Arial" panose="020B0604020202020204" pitchFamily="34" charset="0"/>
              <a:cs typeface="Arial" panose="020B0604020202020204" pitchFamily="34" charset="0"/>
            </a:endParaRPr>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Conclusions</a:t>
            </a:r>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50</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9" name="TextBox 8"/>
          <p:cNvSpPr txBox="1"/>
          <p:nvPr/>
        </p:nvSpPr>
        <p:spPr>
          <a:xfrm>
            <a:off x="182880" y="1270221"/>
            <a:ext cx="8778240" cy="5303520"/>
          </a:xfrm>
          <a:prstGeom prst="rect">
            <a:avLst/>
          </a:prstGeom>
          <a:solidFill>
            <a:schemeClr val="bg1"/>
          </a:solidFill>
          <a:ln>
            <a:solidFill>
              <a:schemeClr val="bg1">
                <a:lumMod val="50000"/>
              </a:schemeClr>
            </a:solidFill>
          </a:ln>
        </p:spPr>
        <p:txBody>
          <a:bodyPr wrap="square" rtlCol="0" anchor="ctr">
            <a:noAutofit/>
          </a:bodyPr>
          <a:lstStyle/>
          <a:p>
            <a:pPr>
              <a:spcAft>
                <a:spcPts val="1200"/>
              </a:spcAft>
            </a:pPr>
            <a:r>
              <a:rPr lang="en-US" b="1" dirty="0" smtClean="0">
                <a:latin typeface="Arial" panose="020B0604020202020204" pitchFamily="34" charset="0"/>
                <a:cs typeface="Arial" panose="020B0604020202020204" pitchFamily="34" charset="0"/>
              </a:rPr>
              <a:t>Regulatory lag is not “bad”</a:t>
            </a:r>
            <a:r>
              <a:rPr lang="en-US" dirty="0" smtClean="0">
                <a:latin typeface="Arial" panose="020B0604020202020204" pitchFamily="34" charset="0"/>
                <a:cs typeface="Arial" panose="020B0604020202020204" pitchFamily="34" charset="0"/>
              </a:rPr>
              <a:t> and is the primary incentive mechanism included in regulation that should </a:t>
            </a:r>
            <a:r>
              <a:rPr lang="en-US" b="1" dirty="0" smtClean="0">
                <a:latin typeface="Arial" panose="020B0604020202020204" pitchFamily="34" charset="0"/>
                <a:cs typeface="Arial" panose="020B0604020202020204" pitchFamily="34" charset="0"/>
              </a:rPr>
              <a:t>increase utility efficiency incentives</a:t>
            </a:r>
            <a:r>
              <a:rPr lang="en-US" dirty="0" smtClean="0">
                <a:latin typeface="Arial" panose="020B0604020202020204" pitchFamily="34" charset="0"/>
                <a:cs typeface="Arial" panose="020B0604020202020204" pitchFamily="34" charset="0"/>
              </a:rPr>
              <a:t> in a manner </a:t>
            </a:r>
            <a:r>
              <a:rPr lang="en-US" b="1" dirty="0" smtClean="0">
                <a:latin typeface="Arial" panose="020B0604020202020204" pitchFamily="34" charset="0"/>
                <a:cs typeface="Arial" panose="020B0604020202020204" pitchFamily="34" charset="0"/>
              </a:rPr>
              <a:t>similar to competitive markets</a:t>
            </a:r>
            <a:r>
              <a:rPr lang="en-US" dirty="0" smtClean="0">
                <a:latin typeface="Arial" panose="020B0604020202020204" pitchFamily="34" charset="0"/>
                <a:cs typeface="Arial" panose="020B0604020202020204" pitchFamily="34" charset="0"/>
              </a:rPr>
              <a:t> (efficiency leads to increased profitability).</a:t>
            </a:r>
          </a:p>
          <a:p>
            <a:pPr>
              <a:spcAft>
                <a:spcPts val="1200"/>
              </a:spcAft>
            </a:pPr>
            <a:r>
              <a:rPr lang="en-US" dirty="0">
                <a:latin typeface="Arial" panose="020B0604020202020204" pitchFamily="34" charset="0"/>
                <a:cs typeface="Arial" panose="020B0604020202020204" pitchFamily="34" charset="0"/>
              </a:rPr>
              <a:t>Alternative regulation is a </a:t>
            </a:r>
            <a:r>
              <a:rPr lang="en-US" b="1" dirty="0">
                <a:latin typeface="Arial" panose="020B0604020202020204" pitchFamily="34" charset="0"/>
                <a:cs typeface="Arial" panose="020B0604020202020204" pitchFamily="34" charset="0"/>
              </a:rPr>
              <a:t>modification</a:t>
            </a:r>
            <a:r>
              <a:rPr lang="en-US" dirty="0">
                <a:latin typeface="Arial" panose="020B0604020202020204" pitchFamily="34" charset="0"/>
                <a:cs typeface="Arial" panose="020B0604020202020204" pitchFamily="34" charset="0"/>
              </a:rPr>
              <a:t> of, not a </a:t>
            </a:r>
            <a:r>
              <a:rPr lang="en-US" b="1" dirty="0">
                <a:latin typeface="Arial" panose="020B0604020202020204" pitchFamily="34" charset="0"/>
                <a:cs typeface="Arial" panose="020B0604020202020204" pitchFamily="34" charset="0"/>
              </a:rPr>
              <a:t>substitute</a:t>
            </a:r>
            <a:r>
              <a:rPr lang="en-US" dirty="0">
                <a:latin typeface="Arial" panose="020B0604020202020204" pitchFamily="34" charset="0"/>
                <a:cs typeface="Arial" panose="020B0604020202020204" pitchFamily="34" charset="0"/>
              </a:rPr>
              <a:t> for, traditional </a:t>
            </a:r>
            <a:r>
              <a:rPr lang="en-US" dirty="0" smtClean="0">
                <a:latin typeface="Arial" panose="020B0604020202020204" pitchFamily="34" charset="0"/>
                <a:cs typeface="Arial" panose="020B0604020202020204" pitchFamily="34" charset="0"/>
              </a:rPr>
              <a:t>regulation by taking a little </a:t>
            </a:r>
            <a:r>
              <a:rPr lang="en-US" dirty="0">
                <a:latin typeface="Arial" panose="020B0604020202020204" pitchFamily="34" charset="0"/>
                <a:cs typeface="Arial" panose="020B0604020202020204" pitchFamily="34" charset="0"/>
              </a:rPr>
              <a:t>of the “old” (cost of service ratemaking and regulatory lag) </a:t>
            </a:r>
            <a:r>
              <a:rPr lang="en-US" dirty="0" smtClean="0">
                <a:latin typeface="Arial" panose="020B0604020202020204" pitchFamily="34" charset="0"/>
                <a:cs typeface="Arial" panose="020B0604020202020204" pitchFamily="34" charset="0"/>
              </a:rPr>
              <a:t>and combining this with a </a:t>
            </a:r>
            <a:r>
              <a:rPr lang="en-US" dirty="0">
                <a:latin typeface="Arial" panose="020B0604020202020204" pitchFamily="34" charset="0"/>
                <a:cs typeface="Arial" panose="020B0604020202020204" pitchFamily="34" charset="0"/>
              </a:rPr>
              <a:t>little of the “new” (formulaic increases in rates and fixed regulatory review periods) to  </a:t>
            </a:r>
            <a:r>
              <a:rPr lang="en-US" b="1" dirty="0">
                <a:latin typeface="Arial" panose="020B0604020202020204" pitchFamily="34" charset="0"/>
                <a:cs typeface="Arial" panose="020B0604020202020204" pitchFamily="34" charset="0"/>
              </a:rPr>
              <a:t>increase the effectiveness</a:t>
            </a:r>
            <a:r>
              <a:rPr lang="en-US" dirty="0">
                <a:latin typeface="Arial" panose="020B0604020202020204" pitchFamily="34" charset="0"/>
                <a:cs typeface="Arial" panose="020B0604020202020204" pitchFamily="34" charset="0"/>
              </a:rPr>
              <a:t> of </a:t>
            </a:r>
            <a:r>
              <a:rPr lang="en-US" dirty="0" smtClean="0">
                <a:latin typeface="Arial" panose="020B0604020202020204" pitchFamily="34" charset="0"/>
                <a:cs typeface="Arial" panose="020B0604020202020204" pitchFamily="34" charset="0"/>
              </a:rPr>
              <a:t>the regulatory </a:t>
            </a:r>
            <a:r>
              <a:rPr lang="en-US" dirty="0">
                <a:latin typeface="Arial" panose="020B0604020202020204" pitchFamily="34" charset="0"/>
                <a:cs typeface="Arial" panose="020B0604020202020204" pitchFamily="34" charset="0"/>
              </a:rPr>
              <a:t>process for both parties (utilities and ratepayers</a:t>
            </a:r>
            <a:r>
              <a:rPr lang="en-US"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a:spcAft>
                <a:spcPts val="1200"/>
              </a:spcAft>
            </a:pPr>
            <a:r>
              <a:rPr lang="en-US" dirty="0" smtClean="0">
                <a:latin typeface="Arial" panose="020B0604020202020204" pitchFamily="34" charset="0"/>
                <a:cs typeface="Arial" panose="020B0604020202020204" pitchFamily="34" charset="0"/>
              </a:rPr>
              <a:t>Alternative regulation </a:t>
            </a:r>
            <a:r>
              <a:rPr lang="en-US" b="1" dirty="0" smtClean="0">
                <a:latin typeface="Arial" panose="020B0604020202020204" pitchFamily="34" charset="0"/>
                <a:cs typeface="Arial" panose="020B0604020202020204" pitchFamily="34" charset="0"/>
              </a:rPr>
              <a:t>changes the regulatory emphasis</a:t>
            </a:r>
            <a:r>
              <a:rPr lang="en-US" dirty="0" smtClean="0">
                <a:latin typeface="Arial" panose="020B0604020202020204" pitchFamily="34" charset="0"/>
                <a:cs typeface="Arial" panose="020B0604020202020204" pitchFamily="34" charset="0"/>
              </a:rPr>
              <a:t> from focusing on </a:t>
            </a:r>
            <a:r>
              <a:rPr lang="en-US" b="1" dirty="0" smtClean="0">
                <a:latin typeface="Arial" panose="020B0604020202020204" pitchFamily="34" charset="0"/>
                <a:cs typeface="Arial" panose="020B0604020202020204" pitchFamily="34" charset="0"/>
              </a:rPr>
              <a:t>“inputs”</a:t>
            </a:r>
            <a:r>
              <a:rPr lang="en-US" dirty="0" smtClean="0">
                <a:latin typeface="Arial" panose="020B0604020202020204" pitchFamily="34" charset="0"/>
                <a:cs typeface="Arial" panose="020B0604020202020204" pitchFamily="34" charset="0"/>
              </a:rPr>
              <a:t> (i.e., the cost of service) to one that emphasizes </a:t>
            </a:r>
            <a:r>
              <a:rPr lang="en-US" b="1" dirty="0" smtClean="0">
                <a:latin typeface="Arial" panose="020B0604020202020204" pitchFamily="34" charset="0"/>
                <a:cs typeface="Arial" panose="020B0604020202020204" pitchFamily="34" charset="0"/>
              </a:rPr>
              <a:t>“outputs”</a:t>
            </a:r>
            <a:r>
              <a:rPr lang="en-US" dirty="0" smtClean="0">
                <a:latin typeface="Arial" panose="020B0604020202020204" pitchFamily="34" charset="0"/>
                <a:cs typeface="Arial" panose="020B0604020202020204" pitchFamily="34" charset="0"/>
              </a:rPr>
              <a:t> (i.e., efficiency and profitability): this is why </a:t>
            </a:r>
            <a:r>
              <a:rPr lang="en-US" b="1" dirty="0" smtClean="0">
                <a:latin typeface="Arial" panose="020B0604020202020204" pitchFamily="34" charset="0"/>
                <a:cs typeface="Arial" panose="020B0604020202020204" pitchFamily="34" charset="0"/>
              </a:rPr>
              <a:t>alternative regulation is often referred to as performance-based regulation</a:t>
            </a:r>
            <a:r>
              <a:rPr lang="en-US" dirty="0" smtClean="0">
                <a:latin typeface="Arial" panose="020B0604020202020204" pitchFamily="34" charset="0"/>
                <a:cs typeface="Arial" panose="020B0604020202020204" pitchFamily="34" charset="0"/>
              </a:rPr>
              <a:t>, because its underlying goal is encourage efficient </a:t>
            </a:r>
            <a:r>
              <a:rPr lang="en-US" b="1" dirty="0" smtClean="0">
                <a:latin typeface="Arial" panose="020B0604020202020204" pitchFamily="34" charset="0"/>
                <a:cs typeface="Arial" panose="020B0604020202020204" pitchFamily="34" charset="0"/>
              </a:rPr>
              <a:t>performance</a:t>
            </a:r>
            <a:r>
              <a:rPr lang="en-US" dirty="0" smtClean="0">
                <a:latin typeface="Arial" panose="020B0604020202020204" pitchFamily="34" charset="0"/>
                <a:cs typeface="Arial" panose="020B0604020202020204" pitchFamily="34" charset="0"/>
              </a:rPr>
              <a:t>.</a:t>
            </a:r>
          </a:p>
          <a:p>
            <a:pPr>
              <a:spcAft>
                <a:spcPts val="1200"/>
              </a:spcAft>
            </a:pPr>
            <a:r>
              <a:rPr lang="en-US" dirty="0" smtClean="0">
                <a:latin typeface="Arial" panose="020B0604020202020204" pitchFamily="34" charset="0"/>
                <a:cs typeface="Arial" panose="020B0604020202020204" pitchFamily="34" charset="0"/>
              </a:rPr>
              <a:t>A good alternative regulation program ensures that the </a:t>
            </a:r>
            <a:r>
              <a:rPr lang="en-US" b="1" dirty="0" smtClean="0">
                <a:latin typeface="Arial" panose="020B0604020202020204" pitchFamily="34" charset="0"/>
                <a:cs typeface="Arial" panose="020B0604020202020204" pitchFamily="34" charset="0"/>
              </a:rPr>
              <a:t>risks and rewards </a:t>
            </a:r>
            <a:r>
              <a:rPr lang="en-US" dirty="0" smtClean="0">
                <a:latin typeface="Arial" panose="020B0604020202020204" pitchFamily="34" charset="0"/>
                <a:cs typeface="Arial" panose="020B0604020202020204" pitchFamily="34" charset="0"/>
              </a:rPr>
              <a:t>between ratepayers and utilities are </a:t>
            </a:r>
            <a:r>
              <a:rPr lang="en-US" b="1" dirty="0" smtClean="0">
                <a:latin typeface="Arial" panose="020B0604020202020204" pitchFamily="34" charset="0"/>
                <a:cs typeface="Arial" panose="020B0604020202020204" pitchFamily="34" charset="0"/>
              </a:rPr>
              <a:t>balanced</a:t>
            </a:r>
            <a:r>
              <a:rPr lang="en-US" dirty="0" smtClean="0">
                <a:latin typeface="Arial" panose="020B0604020202020204" pitchFamily="34" charset="0"/>
                <a:cs typeface="Arial" panose="020B0604020202020204" pitchFamily="34" charset="0"/>
              </a:rPr>
              <a:t>.  The current Vermont alternative regulation plans </a:t>
            </a:r>
            <a:r>
              <a:rPr lang="en-US" b="1" dirty="0" smtClean="0">
                <a:latin typeface="Arial" panose="020B0604020202020204" pitchFamily="34" charset="0"/>
                <a:cs typeface="Arial" panose="020B0604020202020204" pitchFamily="34" charset="0"/>
              </a:rPr>
              <a:t>do not do a good job at balancing risks and rewards</a:t>
            </a:r>
            <a:r>
              <a:rPr lang="en-US" dirty="0" smtClean="0">
                <a:latin typeface="Arial" panose="020B0604020202020204" pitchFamily="34" charset="0"/>
                <a:cs typeface="Arial" panose="020B0604020202020204" pitchFamily="34" charset="0"/>
              </a:rPr>
              <a:t> but could be easily changed to ameliorate each of the programs’ shortcomings.</a:t>
            </a:r>
          </a:p>
        </p:txBody>
      </p:sp>
    </p:spTree>
    <p:extLst>
      <p:ext uri="{BB962C8B-B14F-4D97-AF65-F5344CB8AC3E}">
        <p14:creationId xmlns:p14="http://schemas.microsoft.com/office/powerpoint/2010/main" val="36644755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2875" y="159384"/>
            <a:ext cx="8858250" cy="695326"/>
          </a:xfrm>
          <a:prstGeom prst="rect">
            <a:avLst/>
          </a:prstGeom>
          <a:solidFill>
            <a:srgbClr val="17003A"/>
          </a:solidFill>
          <a:ln>
            <a:noFill/>
          </a:ln>
          <a:effectLst/>
          <a:scene3d>
            <a:camera prst="orthographicFront"/>
            <a:lightRig rig="threePt" dir="t"/>
          </a:scene3d>
          <a:sp3d>
            <a:bevelT w="127000" prst="angle"/>
            <a:bevelB w="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smtClean="0">
                <a:latin typeface="Arial" panose="020B0604020202020204" pitchFamily="34" charset="0"/>
                <a:cs typeface="Arial" panose="020B0604020202020204" pitchFamily="34" charset="0"/>
              </a:rPr>
              <a:t>Recommendations</a:t>
            </a:r>
            <a:endParaRPr lang="en-US" sz="2000" b="1" dirty="0">
              <a:latin typeface="Arial" panose="020B0604020202020204" pitchFamily="34" charset="0"/>
              <a:cs typeface="Arial" panose="020B0604020202020204" pitchFamily="34" charset="0"/>
            </a:endParaRPr>
          </a:p>
        </p:txBody>
      </p:sp>
      <p:sp>
        <p:nvSpPr>
          <p:cNvPr id="10" name="Rectangle 9"/>
          <p:cNvSpPr/>
          <p:nvPr/>
        </p:nvSpPr>
        <p:spPr>
          <a:xfrm>
            <a:off x="121445" y="836613"/>
            <a:ext cx="8860630" cy="382587"/>
          </a:xfrm>
          <a:prstGeom prst="rect">
            <a:avLst/>
          </a:prstGeom>
          <a:solidFill>
            <a:srgbClr val="E6E0EC"/>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smtClean="0">
                <a:solidFill>
                  <a:srgbClr val="280064"/>
                </a:solidFill>
                <a:latin typeface="Arial" pitchFamily="34" charset="0"/>
                <a:cs typeface="Arial" pitchFamily="34" charset="0"/>
              </a:rPr>
              <a:t>Summary of Recommendations</a:t>
            </a:r>
            <a:endParaRPr lang="en-US" sz="1800" b="1" dirty="0">
              <a:solidFill>
                <a:srgbClr val="280064"/>
              </a:solidFill>
              <a:latin typeface="Arial" pitchFamily="34" charset="0"/>
              <a:cs typeface="Arial" pitchFamily="34" charset="0"/>
            </a:endParaRPr>
          </a:p>
        </p:txBody>
      </p:sp>
      <p:sp>
        <p:nvSpPr>
          <p:cNvPr id="12" name="TextBox 11"/>
          <p:cNvSpPr txBox="1"/>
          <p:nvPr/>
        </p:nvSpPr>
        <p:spPr>
          <a:xfrm>
            <a:off x="85109" y="1271065"/>
            <a:ext cx="7418070" cy="338554"/>
          </a:xfrm>
          <a:prstGeom prst="rect">
            <a:avLst/>
          </a:prstGeom>
          <a:noFill/>
        </p:spPr>
        <p:txBody>
          <a:bodyPr wrap="square" rtlCol="0">
            <a:spAutoFit/>
          </a:bodyPr>
          <a:lstStyle/>
          <a:p>
            <a:r>
              <a:rPr lang="en-US" sz="1600" b="1" dirty="0" smtClean="0">
                <a:solidFill>
                  <a:schemeClr val="bg1"/>
                </a:solidFill>
                <a:latin typeface="Arial" pitchFamily="34" charset="0"/>
                <a:cs typeface="Arial" pitchFamily="34" charset="0"/>
              </a:rPr>
              <a:t>New Natural Gas End Uses &amp; Fuel Diversity Concerns</a:t>
            </a:r>
          </a:p>
        </p:txBody>
      </p:sp>
      <p:sp>
        <p:nvSpPr>
          <p:cNvPr id="14" name="Slide Number Placeholder 7"/>
          <p:cNvSpPr>
            <a:spLocks noGrp="1"/>
          </p:cNvSpPr>
          <p:nvPr>
            <p:ph type="sldNum" sz="quarter" idx="12"/>
          </p:nvPr>
        </p:nvSpPr>
        <p:spPr>
          <a:xfrm>
            <a:off x="7010400" y="6492875"/>
            <a:ext cx="2133600" cy="365125"/>
          </a:xfrm>
        </p:spPr>
        <p:txBody>
          <a:bodyPr/>
          <a:lstStyle/>
          <a:p>
            <a:fld id="{DE4699D6-9F63-4995-B158-06EE416AD932}" type="slidenum">
              <a:rPr lang="en-US" smtClean="0">
                <a:latin typeface="Arial" pitchFamily="34" charset="0"/>
                <a:cs typeface="Arial" pitchFamily="34" charset="0"/>
              </a:rPr>
              <a:pPr/>
              <a:t>51</a:t>
            </a:fld>
            <a:endParaRPr lang="en-US" dirty="0">
              <a:latin typeface="Arial" pitchFamily="34" charset="0"/>
              <a:cs typeface="Arial" pitchFamily="34" charset="0"/>
            </a:endParaRPr>
          </a:p>
        </p:txBody>
      </p:sp>
      <p:sp>
        <p:nvSpPr>
          <p:cNvPr id="16" name="Text Box 3"/>
          <p:cNvSpPr txBox="1">
            <a:spLocks noChangeArrowheads="1"/>
          </p:cNvSpPr>
          <p:nvPr/>
        </p:nvSpPr>
        <p:spPr bwMode="auto">
          <a:xfrm>
            <a:off x="7350125" y="6599238"/>
            <a:ext cx="1776413" cy="214312"/>
          </a:xfrm>
          <a:prstGeom prst="rect">
            <a:avLst/>
          </a:prstGeom>
          <a:noFill/>
          <a:ln w="9525" algn="ctr">
            <a:noFill/>
            <a:miter lim="800000"/>
            <a:headEnd/>
            <a:tailEnd/>
          </a:ln>
        </p:spPr>
        <p:txBody>
          <a:bodyPr wrap="none">
            <a:spAutoFit/>
          </a:bodyPr>
          <a:lstStyle/>
          <a:p>
            <a:r>
              <a:rPr lang="en-US" sz="800" b="1" dirty="0">
                <a:cs typeface="Arial" charset="0"/>
              </a:rPr>
              <a:t>© </a:t>
            </a:r>
            <a:r>
              <a:rPr lang="en-US" sz="800" b="1" dirty="0"/>
              <a:t>LSU Center for Energy Studies</a:t>
            </a:r>
          </a:p>
        </p:txBody>
      </p:sp>
      <p:pic>
        <p:nvPicPr>
          <p:cNvPr id="15" name="Picture 14"/>
          <p:cNvPicPr>
            <a:picLocks noChangeAspect="1"/>
          </p:cNvPicPr>
          <p:nvPr/>
        </p:nvPicPr>
        <p:blipFill>
          <a:blip r:embed="rId2"/>
          <a:stretch>
            <a:fillRect/>
          </a:stretch>
        </p:blipFill>
        <p:spPr>
          <a:xfrm>
            <a:off x="371476" y="311150"/>
            <a:ext cx="4567747" cy="365760"/>
          </a:xfrm>
          <a:prstGeom prst="rect">
            <a:avLst/>
          </a:prstGeom>
        </p:spPr>
      </p:pic>
      <p:sp>
        <p:nvSpPr>
          <p:cNvPr id="11" name="TextBox 10"/>
          <p:cNvSpPr txBox="1"/>
          <p:nvPr/>
        </p:nvSpPr>
        <p:spPr>
          <a:xfrm>
            <a:off x="177800" y="1222933"/>
            <a:ext cx="8778240" cy="5314520"/>
          </a:xfrm>
          <a:prstGeom prst="rect">
            <a:avLst/>
          </a:prstGeom>
          <a:solidFill>
            <a:schemeClr val="bg1"/>
          </a:solidFill>
          <a:ln>
            <a:solidFill>
              <a:schemeClr val="tx1"/>
            </a:solidFill>
          </a:ln>
        </p:spPr>
        <p:txBody>
          <a:bodyPr wrap="square" rtlCol="0" anchor="ctr">
            <a:noAutofit/>
          </a:bodyPr>
          <a:lstStyle/>
          <a:p>
            <a:pPr marL="342900" indent="-342900" algn="just">
              <a:spcAft>
                <a:spcPts val="1200"/>
              </a:spcAft>
              <a:buFont typeface="+mj-lt"/>
              <a:buAutoNum type="arabicPeriod"/>
            </a:pPr>
            <a:r>
              <a:rPr lang="en-US" dirty="0" smtClean="0">
                <a:latin typeface="Arial" pitchFamily="34" charset="0"/>
                <a:cs typeface="Arial" pitchFamily="34" charset="0"/>
              </a:rPr>
              <a:t>Require the Board to open a proceeding to </a:t>
            </a:r>
            <a:r>
              <a:rPr lang="en-US" b="1" dirty="0" smtClean="0">
                <a:latin typeface="Arial" pitchFamily="34" charset="0"/>
                <a:cs typeface="Arial" pitchFamily="34" charset="0"/>
              </a:rPr>
              <a:t>reconcile alternative regulation plans </a:t>
            </a:r>
            <a:r>
              <a:rPr lang="en-US" dirty="0" smtClean="0">
                <a:latin typeface="Arial" pitchFamily="34" charset="0"/>
                <a:cs typeface="Arial" pitchFamily="34" charset="0"/>
              </a:rPr>
              <a:t>between VGS and GMP with the goal of </a:t>
            </a:r>
            <a:r>
              <a:rPr lang="en-US" b="1" dirty="0" smtClean="0">
                <a:latin typeface="Arial" pitchFamily="34" charset="0"/>
                <a:cs typeface="Arial" pitchFamily="34" charset="0"/>
              </a:rPr>
              <a:t>creating program consistency</a:t>
            </a:r>
            <a:r>
              <a:rPr lang="en-US" dirty="0" smtClean="0">
                <a:latin typeface="Arial" pitchFamily="34" charset="0"/>
                <a:cs typeface="Arial" pitchFamily="34" charset="0"/>
              </a:rPr>
              <a:t> </a:t>
            </a:r>
            <a:r>
              <a:rPr lang="en-US" b="1" dirty="0" smtClean="0">
                <a:latin typeface="Arial" pitchFamily="34" charset="0"/>
                <a:cs typeface="Arial" pitchFamily="34" charset="0"/>
              </a:rPr>
              <a:t>that balances the risks</a:t>
            </a:r>
            <a:r>
              <a:rPr lang="en-US" dirty="0" smtClean="0">
                <a:latin typeface="Arial" pitchFamily="34" charset="0"/>
                <a:cs typeface="Arial" pitchFamily="34" charset="0"/>
              </a:rPr>
              <a:t> between utilities and ratepayers.</a:t>
            </a:r>
          </a:p>
          <a:p>
            <a:pPr marL="342900" indent="-342900" algn="just">
              <a:spcAft>
                <a:spcPts val="1200"/>
              </a:spcAft>
              <a:buFont typeface="+mj-lt"/>
              <a:buAutoNum type="arabicPeriod"/>
            </a:pPr>
            <a:r>
              <a:rPr lang="en-US" dirty="0" smtClean="0">
                <a:latin typeface="Arial" pitchFamily="34" charset="0"/>
                <a:cs typeface="Arial" pitchFamily="34" charset="0"/>
              </a:rPr>
              <a:t>Limit the </a:t>
            </a:r>
            <a:r>
              <a:rPr lang="en-US" b="1" dirty="0" smtClean="0">
                <a:latin typeface="Arial" pitchFamily="34" charset="0"/>
                <a:cs typeface="Arial" pitchFamily="34" charset="0"/>
              </a:rPr>
              <a:t>use of capital expenditure cost recovery mechanisms </a:t>
            </a:r>
            <a:r>
              <a:rPr lang="en-US" dirty="0" smtClean="0">
                <a:latin typeface="Arial" pitchFamily="34" charset="0"/>
                <a:cs typeface="Arial" pitchFamily="34" charset="0"/>
              </a:rPr>
              <a:t>within the plans:</a:t>
            </a:r>
          </a:p>
          <a:p>
            <a:pPr marL="914400" lvl="1" indent="-457200" algn="just">
              <a:spcAft>
                <a:spcPts val="1200"/>
              </a:spcAft>
              <a:buFont typeface="+mj-lt"/>
              <a:buAutoNum type="alphaLcParenR"/>
            </a:pPr>
            <a:r>
              <a:rPr lang="en-US" sz="1600" dirty="0">
                <a:latin typeface="Arial" pitchFamily="34" charset="0"/>
                <a:cs typeface="Arial" pitchFamily="34" charset="0"/>
              </a:rPr>
              <a:t>No capex mechanisms allowed until </a:t>
            </a:r>
            <a:r>
              <a:rPr lang="en-US" sz="1600" b="1" dirty="0" smtClean="0">
                <a:latin typeface="Arial" pitchFamily="34" charset="0"/>
                <a:cs typeface="Arial" pitchFamily="34" charset="0"/>
              </a:rPr>
              <a:t>project-specific and financial need</a:t>
            </a:r>
            <a:r>
              <a:rPr lang="en-US" sz="1600" dirty="0" smtClean="0">
                <a:latin typeface="Arial" pitchFamily="34" charset="0"/>
                <a:cs typeface="Arial" pitchFamily="34" charset="0"/>
              </a:rPr>
              <a:t> </a:t>
            </a:r>
            <a:r>
              <a:rPr lang="en-US" sz="1600" dirty="0">
                <a:latin typeface="Arial" pitchFamily="34" charset="0"/>
                <a:cs typeface="Arial" pitchFamily="34" charset="0"/>
              </a:rPr>
              <a:t>is proven.</a:t>
            </a:r>
          </a:p>
          <a:p>
            <a:pPr marL="914400" lvl="1" indent="-457200" algn="just">
              <a:spcAft>
                <a:spcPts val="1200"/>
              </a:spcAft>
              <a:buFont typeface="+mj-lt"/>
              <a:buAutoNum type="alphaLcParenR"/>
            </a:pPr>
            <a:r>
              <a:rPr lang="en-US" sz="1600" dirty="0" smtClean="0">
                <a:latin typeface="Arial" pitchFamily="34" charset="0"/>
                <a:cs typeface="Arial" pitchFamily="34" charset="0"/>
              </a:rPr>
              <a:t>If major capital program costs are allowed, utilities must be required to  provide a </a:t>
            </a:r>
            <a:r>
              <a:rPr lang="en-US" sz="1600" b="1" dirty="0">
                <a:latin typeface="Arial" pitchFamily="34" charset="0"/>
                <a:cs typeface="Arial" pitchFamily="34" charset="0"/>
              </a:rPr>
              <a:t>detailed set of minimum filing requirements for annual reconciliations</a:t>
            </a:r>
            <a:r>
              <a:rPr lang="en-US" sz="1600" dirty="0">
                <a:latin typeface="Arial" pitchFamily="34" charset="0"/>
                <a:cs typeface="Arial" pitchFamily="34" charset="0"/>
              </a:rPr>
              <a:t> (similar to the recent GMP settlement agreement).</a:t>
            </a:r>
          </a:p>
          <a:p>
            <a:pPr marL="914400" lvl="1" indent="-457200" algn="just">
              <a:spcAft>
                <a:spcPts val="1200"/>
              </a:spcAft>
              <a:buFont typeface="+mj-lt"/>
              <a:buAutoNum type="alphaLcParenR"/>
            </a:pPr>
            <a:r>
              <a:rPr lang="en-US" sz="1600" dirty="0" smtClean="0">
                <a:latin typeface="Arial" pitchFamily="34" charset="0"/>
                <a:cs typeface="Arial" pitchFamily="34" charset="0"/>
              </a:rPr>
              <a:t>If major capital program costs are allowed, utilities must </a:t>
            </a:r>
            <a:r>
              <a:rPr lang="en-US" sz="1600" b="1" dirty="0">
                <a:latin typeface="Arial" pitchFamily="34" charset="0"/>
                <a:cs typeface="Arial" pitchFamily="34" charset="0"/>
              </a:rPr>
              <a:t>include performance-based measures with penalties for non-performance.</a:t>
            </a:r>
          </a:p>
          <a:p>
            <a:pPr marL="914400" lvl="1" indent="-457200" algn="just">
              <a:spcAft>
                <a:spcPts val="1200"/>
              </a:spcAft>
              <a:buFont typeface="+mj-lt"/>
              <a:buAutoNum type="alphaLcParenR"/>
            </a:pPr>
            <a:r>
              <a:rPr lang="en-US" sz="1600" dirty="0" smtClean="0">
                <a:latin typeface="Arial" pitchFamily="34" charset="0"/>
                <a:cs typeface="Arial" pitchFamily="34" charset="0"/>
              </a:rPr>
              <a:t>If capital program costs are allowed, they must be </a:t>
            </a:r>
            <a:r>
              <a:rPr lang="en-US" sz="1600" b="1" dirty="0" smtClean="0">
                <a:latin typeface="Arial" pitchFamily="34" charset="0"/>
                <a:cs typeface="Arial" pitchFamily="34" charset="0"/>
              </a:rPr>
              <a:t>subjected to ratepayer </a:t>
            </a:r>
            <a:r>
              <a:rPr lang="en-US" sz="1600" b="1" dirty="0">
                <a:latin typeface="Arial" pitchFamily="34" charset="0"/>
                <a:cs typeface="Arial" pitchFamily="34" charset="0"/>
              </a:rPr>
              <a:t>protection mechanisms</a:t>
            </a:r>
            <a:r>
              <a:rPr lang="en-US" sz="1600" dirty="0">
                <a:latin typeface="Arial" pitchFamily="34" charset="0"/>
                <a:cs typeface="Arial" pitchFamily="34" charset="0"/>
              </a:rPr>
              <a:t> that include, but </a:t>
            </a:r>
            <a:r>
              <a:rPr lang="en-US" sz="1600" dirty="0" smtClean="0">
                <a:latin typeface="Arial" pitchFamily="34" charset="0"/>
                <a:cs typeface="Arial" pitchFamily="34" charset="0"/>
              </a:rPr>
              <a:t>are </a:t>
            </a:r>
            <a:r>
              <a:rPr lang="en-US" sz="1600" dirty="0">
                <a:latin typeface="Arial" pitchFamily="34" charset="0"/>
                <a:cs typeface="Arial" pitchFamily="34" charset="0"/>
              </a:rPr>
              <a:t>not </a:t>
            </a:r>
            <a:r>
              <a:rPr lang="en-US" sz="1600" dirty="0" smtClean="0">
                <a:latin typeface="Arial" pitchFamily="34" charset="0"/>
                <a:cs typeface="Arial" pitchFamily="34" charset="0"/>
              </a:rPr>
              <a:t>limited to, total annual investment caps, rate impact caps, minimum filing requirements, and performance benchmarks with penalties for non-compliance.</a:t>
            </a:r>
            <a:endParaRPr lang="en-US" sz="1600" dirty="0">
              <a:latin typeface="Arial" pitchFamily="34" charset="0"/>
              <a:cs typeface="Arial" pitchFamily="34" charset="0"/>
            </a:endParaRPr>
          </a:p>
          <a:p>
            <a:pPr marL="342900" indent="-342900" algn="just">
              <a:spcAft>
                <a:spcPts val="1200"/>
              </a:spcAft>
              <a:buFont typeface="+mj-lt"/>
              <a:buAutoNum type="arabicPeriod"/>
            </a:pPr>
            <a:r>
              <a:rPr lang="en-US" dirty="0" smtClean="0">
                <a:latin typeface="Arial" pitchFamily="34" charset="0"/>
                <a:cs typeface="Arial" pitchFamily="34" charset="0"/>
              </a:rPr>
              <a:t>Consider additional modifications to make the Department more </a:t>
            </a:r>
            <a:r>
              <a:rPr lang="en-US" b="1" dirty="0" smtClean="0">
                <a:latin typeface="Arial" pitchFamily="34" charset="0"/>
                <a:cs typeface="Arial" pitchFamily="34" charset="0"/>
              </a:rPr>
              <a:t>consumer advocacy-oriented.</a:t>
            </a:r>
            <a:endParaRPr lang="en-US" b="1" dirty="0">
              <a:latin typeface="Arial" pitchFamily="34" charset="0"/>
              <a:cs typeface="Arial" pitchFamily="34" charset="0"/>
            </a:endParaRPr>
          </a:p>
        </p:txBody>
      </p:sp>
    </p:spTree>
    <p:extLst>
      <p:ext uri="{BB962C8B-B14F-4D97-AF65-F5344CB8AC3E}">
        <p14:creationId xmlns:p14="http://schemas.microsoft.com/office/powerpoint/2010/main" val="8132348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F3932DA2CD9E749BC1BA5FCAB37D032" ma:contentTypeVersion="0" ma:contentTypeDescription="Create a new document." ma:contentTypeScope="" ma:versionID="76649d323f27e9b2577f729ee46f6aac">
  <xsd:schema xmlns:xsd="http://www.w3.org/2001/XMLSchema" xmlns:xs="http://www.w3.org/2001/XMLSchema" xmlns:p="http://schemas.microsoft.com/office/2006/metadata/properties" targetNamespace="http://schemas.microsoft.com/office/2006/metadata/properties" ma:root="true" ma:fieldsID="4aeb20c0e3442673af7ee10786458764">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7CFE4F8-62BA-49CC-815F-CD8CCA777E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C3402A86-665E-4A61-89DE-DAE29A594DFC}">
  <ds:schemaRefs>
    <ds:schemaRef ds:uri="http://schemas.microsoft.com/sharepoint/v3/contenttype/forms"/>
  </ds:schemaRefs>
</ds:datastoreItem>
</file>

<file path=customXml/itemProps3.xml><?xml version="1.0" encoding="utf-8"?>
<ds:datastoreItem xmlns:ds="http://schemas.openxmlformats.org/officeDocument/2006/customXml" ds:itemID="{4949245E-E484-4342-8379-BE0B9FDED8C9}">
  <ds:schemaRef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purl.org/dc/dcmitype/"/>
    <ds:schemaRef ds:uri="http://schemas.microsoft.com/office/2006/metadata/properties"/>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23820</TotalTime>
  <Words>6191</Words>
  <Application>Microsoft Office PowerPoint</Application>
  <PresentationFormat>On-screen Show (4:3)</PresentationFormat>
  <Paragraphs>576</Paragraphs>
  <Slides>51</Slides>
  <Notes>0</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Monopoly</vt:lpstr>
      <vt:lpstr>PowerPoint Presentation</vt:lpstr>
      <vt:lpstr>PowerPoint Presentation</vt:lpstr>
      <vt:lpstr>PowerPoint Presentation</vt:lpstr>
      <vt:lpstr>PowerPoint Presentation</vt:lpstr>
      <vt:lpstr>Monopoly</vt:lpstr>
      <vt:lpstr>Monopoly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Taormina, Philene</cp:lastModifiedBy>
  <cp:revision>1320</cp:revision>
  <cp:lastPrinted>2015-01-05T18:54:09Z</cp:lastPrinted>
  <dcterms:created xsi:type="dcterms:W3CDTF">2010-11-10T22:14:46Z</dcterms:created>
  <dcterms:modified xsi:type="dcterms:W3CDTF">2017-01-26T19:43:18Z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0x010100CF3932DA2CD9E749BC1BA5FCAB37D032</vt:lpwstr>
  </property>
</Properties>
</file>